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4" r:id="rId8"/>
    <p:sldId id="273" r:id="rId9"/>
    <p:sldId id="272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CCFD13-E6C0-5F0B-4692-66AFBEB9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14F718-33C2-29F3-4B28-78498AF2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073137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5E5B4E-C2B9-05B7-EEF5-98B5439B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29E7DC-2A62-867C-E4F2-EE78BF00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1F8F36-17FD-DFCF-13A4-9ECD0D8A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7118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6DC467-7B3A-12E5-77F8-04AD3EF4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17770D-7538-640D-E719-98F174E7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66D51F-5F70-B7A2-7182-9DF369C9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63934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1791EA-AD9A-5F6F-A9F7-EDE88852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99763E-B76D-63AC-71FC-75ECB783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E98AF8-F498-DE8D-5A83-2C4D71E1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7633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19F40B-A773-1235-5BF1-A617F73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0A20AF-C247-2701-7CB9-B6B93B16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3E9AAD-4EE2-7882-C8FF-6C22AB8D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14758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2FF8A93-444D-2B1C-5201-2FB8F832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8BA4C8E-70D2-C28B-9AAE-F607A107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9F45054-A9AE-7BE5-FEB2-99B5A33A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532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49D48927-67EA-A4D3-088A-5337E7E1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B2166E8-5641-E97F-9BE6-8374AC4E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1ED9E567-0951-2B79-4043-E1BFB54C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95219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559E87A-1FD3-90E7-91AD-AB7C61C9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8B2C3B83-57E9-0813-43DB-2DBFC439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788CD58-36A6-4000-8FCB-C115BD09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8912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E6733D1D-45C5-3F85-C7DF-2EA8822B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B5A9BB33-ECDC-D4A9-68F9-78CB7B25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FE15E378-4F12-FDE1-8D23-7DB86EBF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1190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0D6A106-D110-483C-692C-D84F76D5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3ABE260-91BB-2EFC-6935-93E41E95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FB0487A2-4279-D46A-1B5C-76792D10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91266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6C34DDE-95D1-F03C-457E-42079A6B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852D91D-E602-CA42-6FDF-42410276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K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9340589-36D3-03E7-D298-CC9E7CDF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4681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4E31D5F8-B69F-E8B4-EB5D-78C8A2281E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33524E3E-DEA9-D0B0-6247-AE3112145D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C6F05E6-115D-9945-9C75-76F3B758B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8D6734E-6DC6-410C-A841-C3D3B90DE0E1}" type="datetimeFigureOut">
              <a:rPr lang="en-KE" smtClean="0"/>
              <a:t>03/05/2024</a:t>
            </a:fld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7BD27-926E-385B-C935-055FC07B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CD7D78B-A9F0-446A-9EE0-CDCB3FE48C08}" type="slidenum">
              <a:rPr lang="en-KE" smtClean="0"/>
              <a:t>‹#›</a:t>
            </a:fld>
            <a:endParaRPr lang="en-K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2AF00E1-02B1-3221-D191-12D8A81AC67E}"/>
              </a:ext>
            </a:extLst>
          </p:cNvPr>
          <p:cNvSpPr txBox="1"/>
          <p:nvPr/>
        </p:nvSpPr>
        <p:spPr>
          <a:xfrm>
            <a:off x="1584518" y="6388173"/>
            <a:ext cx="6328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  <a:latin typeface="Adobe Garamond Pro Bold" panose="02020702060506020403" pitchFamily="18" charset="0"/>
              </a:rPr>
              <a:t>ISO 9001:2015 Certified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A873DDB-330B-8C81-8AA3-0FC9BAC9A3DE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-1006" t="-1007" r="-1"/>
          <a:stretch/>
        </p:blipFill>
        <p:spPr>
          <a:xfrm flipV="1">
            <a:off x="535564" y="6282651"/>
            <a:ext cx="933448" cy="3825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CAD9BAA-CF1B-2A1A-5C5F-E3F7D934AAE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08675" y="58613"/>
            <a:ext cx="3583324" cy="13114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00B0F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26C11E-C613-4621-9CF5-E66AE2BA4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472" y="1319164"/>
            <a:ext cx="11695075" cy="1320127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Management of Floods to Address the Impact of Climate Change</a:t>
            </a:r>
            <a:endParaRPr lang="en-KE" sz="4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="" xmlns:a16="http://schemas.microsoft.com/office/drawing/2014/main" id="{53549E1C-2431-43BE-9789-C3662EE0C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2293" y="4711638"/>
            <a:ext cx="6357257" cy="1047574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0000FF"/>
                </a:solidFill>
                <a:ea typeface="+mj-ea"/>
              </a:rPr>
              <a:t>Facilitator: </a:t>
            </a:r>
            <a:r>
              <a:rPr lang="en-US" sz="4800" b="1" dirty="0" smtClean="0">
                <a:solidFill>
                  <a:srgbClr val="0000FF"/>
                </a:solidFill>
                <a:ea typeface="+mj-ea"/>
              </a:rPr>
              <a:t>Group 1</a:t>
            </a:r>
            <a:endParaRPr lang="en-KE" sz="4800" b="1" dirty="0">
              <a:solidFill>
                <a:srgbClr val="0000FF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5957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In their groups   participants:</a:t>
            </a:r>
            <a:endParaRPr lang="en-GB" dirty="0"/>
          </a:p>
          <a:p>
            <a:r>
              <a:rPr lang="en-GB" dirty="0"/>
              <a:t>Design a flood risk assessment plan - contextualize (how this can be done)</a:t>
            </a:r>
          </a:p>
          <a:p>
            <a:r>
              <a:rPr lang="en-GB" dirty="0"/>
              <a:t>Develop a tool  to carry out the flood assessment  in the school (training </a:t>
            </a:r>
            <a:r>
              <a:rPr lang="en-GB" dirty="0" err="1"/>
              <a:t>center</a:t>
            </a:r>
            <a:r>
              <a:rPr lang="en-GB" dirty="0"/>
              <a:t>)  and its </a:t>
            </a:r>
            <a:r>
              <a:rPr lang="en-GB" dirty="0" err="1"/>
              <a:t>neighborhood</a:t>
            </a:r>
            <a:endParaRPr lang="en-GB" dirty="0"/>
          </a:p>
          <a:p>
            <a:r>
              <a:rPr lang="en-GB" dirty="0"/>
              <a:t>use the risk assessment tool to assess the flooding risks in your locality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3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Flooding mitigation in school/community</a:t>
            </a:r>
          </a:p>
          <a:p>
            <a:pPr marL="0" indent="0">
              <a:buNone/>
            </a:pPr>
            <a:r>
              <a:rPr lang="en-GB" dirty="0" smtClean="0"/>
              <a:t>Select </a:t>
            </a:r>
            <a:r>
              <a:rPr lang="en-GB" dirty="0"/>
              <a:t>one of the flood risks identified  in Activity 2b and </a:t>
            </a:r>
          </a:p>
          <a:p>
            <a:r>
              <a:rPr lang="en-GB" dirty="0"/>
              <a:t> Design a risk mitigation plan </a:t>
            </a:r>
          </a:p>
          <a:p>
            <a:r>
              <a:rPr lang="en-GB" dirty="0"/>
              <a:t>Model the flood mitigation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135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9092"/>
            <a:ext cx="7929093" cy="1108545"/>
          </a:xfrm>
        </p:spPr>
        <p:txBody>
          <a:bodyPr/>
          <a:lstStyle/>
          <a:p>
            <a:r>
              <a:rPr lang="en-US" dirty="0" smtClean="0"/>
              <a:t>CEMASTEA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132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9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2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 txBox="1">
            <a:spLocks noGrp="1"/>
          </p:cNvSpPr>
          <p:nvPr>
            <p:ph type="title"/>
          </p:nvPr>
        </p:nvSpPr>
        <p:spPr>
          <a:xfrm rot="10800000" flipV="1">
            <a:off x="303823" y="136399"/>
            <a:ext cx="8021783" cy="561109"/>
          </a:xfrm>
        </p:spPr>
        <p:txBody>
          <a:bodyPr>
            <a:normAutofit fontScale="90000"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altLang="en-KE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Session Plan</a:t>
            </a:r>
            <a:endParaRPr lang="en-KE" altLang="en-KE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8800"/>
              </p:ext>
            </p:extLst>
          </p:nvPr>
        </p:nvGraphicFramePr>
        <p:xfrm>
          <a:off x="303823" y="1068946"/>
          <a:ext cx="11282870" cy="57712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47935"/>
                <a:gridCol w="8434935"/>
              </a:tblGrid>
              <a:tr h="655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Time</a:t>
                      </a:r>
                      <a:endParaRPr lang="en-KE" sz="3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Aspect</a:t>
                      </a:r>
                      <a:endParaRPr lang="en-KE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</a:tr>
              <a:tr h="7995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8.30 - 09.00 am</a:t>
                      </a:r>
                      <a:endParaRPr lang="en-KE" sz="2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dirty="0" smtClean="0"/>
                        <a:t>Plenary:</a:t>
                      </a:r>
                    </a:p>
                    <a:p>
                      <a:pPr lvl="1"/>
                      <a:r>
                        <a:rPr lang="en-GB" dirty="0" smtClean="0"/>
                        <a:t>Introduction and a Reflection</a:t>
                      </a:r>
                    </a:p>
                  </a:txBody>
                  <a:tcPr marL="121927" marR="121927" marT="45719" marB="45719"/>
                </a:tc>
              </a:tr>
              <a:tr h="1249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9.00 - 10.30 am</a:t>
                      </a:r>
                      <a:endParaRPr lang="en-KE" sz="2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  <a:endParaRPr lang="en-GB" b="0" dirty="0" smtClean="0">
                        <a:effectLst/>
                      </a:endParaRPr>
                    </a:p>
                    <a:p>
                      <a:pPr rtl="0"/>
                      <a:r>
                        <a:rPr lang="en-GB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 in groups, discuss:  (a)  the relationship between floods and climate change</a:t>
                      </a:r>
                      <a:endParaRPr lang="en-GB" b="0" dirty="0" smtClean="0">
                        <a:effectLst/>
                      </a:endParaRPr>
                    </a:p>
                    <a:p>
                      <a:pPr rtl="0"/>
                      <a:r>
                        <a:rPr lang="en-GB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(b) how to assess  the risks of floods</a:t>
                      </a:r>
                      <a:r>
                        <a:rPr lang="en-GB" dirty="0" smtClean="0"/>
                        <a:t/>
                      </a:r>
                      <a:br>
                        <a:rPr lang="en-GB" dirty="0" smtClean="0"/>
                      </a:br>
                      <a:r>
                        <a:rPr lang="en-GB" b="1" dirty="0" smtClean="0"/>
                        <a:t>Reporting and harmonization</a:t>
                      </a:r>
                      <a:endParaRPr lang="en-GB" b="1" dirty="0" smtClean="0"/>
                    </a:p>
                  </a:txBody>
                  <a:tcPr marL="121927" marR="121927" marT="45719" marB="45719"/>
                </a:tc>
              </a:tr>
              <a:tr h="1815921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11.00 - 1 pm</a:t>
                      </a:r>
                      <a:endParaRPr lang="en-GB" sz="2800" dirty="0" smtClean="0"/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2</a:t>
                      </a:r>
                      <a:r>
                        <a:rPr lang="en-GB" b="0" dirty="0" smtClean="0">
                          <a:effectLst/>
                        </a:rPr>
                        <a:t/>
                      </a:r>
                      <a:br>
                        <a:rPr lang="en-GB" b="0" dirty="0" smtClean="0">
                          <a:effectLst/>
                        </a:rPr>
                      </a:br>
                      <a:r>
                        <a:rPr lang="en-GB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Participants: a) Design a flood risk assessment plan - contextualize (how this can be done) b) Develop a tool  to carry out the flood assessment  in the school (training </a:t>
                      </a:r>
                      <a:r>
                        <a:rPr lang="en-GB" sz="1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r>
                        <a:rPr lang="en-GB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 and its neighbourhood c)use the risk assessment tool to assess the flooding risks in your locality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Reporting and harmonization</a:t>
                      </a:r>
                    </a:p>
                  </a:txBody>
                  <a:tcPr marL="121927" marR="121927" marT="45719" marB="45719"/>
                </a:tc>
              </a:tr>
              <a:tr h="1250765">
                <a:tc>
                  <a:txBody>
                    <a:bodyPr/>
                    <a:lstStyle/>
                    <a:p>
                      <a:r>
                        <a:rPr lang="en-GB" dirty="0" smtClean="0"/>
                        <a:t>2.00 - 4.00 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KE" sz="28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121927" marR="121927" marT="45719" marB="45719"/>
                </a:tc>
                <a:tc>
                  <a:txBody>
                    <a:bodyPr/>
                    <a:lstStyle/>
                    <a:p>
                      <a:pPr rtl="0"/>
                      <a:r>
                        <a:rPr lang="en-GB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  <a:endParaRPr lang="en-GB" b="0" dirty="0" smtClean="0">
                        <a:effectLst/>
                      </a:endParaRPr>
                    </a:p>
                    <a:p>
                      <a:pPr rtl="0" fontAlgn="base"/>
                      <a:r>
                        <a:rPr lang="en-GB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 one of the flood risks identified  in Activity 2b and  a)  Design a risk mitigation plan b) Model the flood mitigation plan</a:t>
                      </a:r>
                    </a:p>
                    <a:p>
                      <a:pPr lvl="1"/>
                      <a:r>
                        <a:rPr lang="en-GB" b="1" dirty="0" smtClean="0"/>
                        <a:t>Conclusion</a:t>
                      </a:r>
                    </a:p>
                  </a:txBody>
                  <a:tcPr marL="121927" marR="121927" marT="45719" marB="457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03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Impact </a:t>
            </a:r>
            <a:r>
              <a:rPr lang="en-GB" dirty="0"/>
              <a:t>of climate change </a:t>
            </a:r>
            <a:r>
              <a:rPr lang="en-GB" dirty="0" smtClean="0"/>
              <a:t>a complex ranging from heat </a:t>
            </a:r>
            <a:r>
              <a:rPr lang="en-GB" dirty="0"/>
              <a:t>waves or </a:t>
            </a:r>
            <a:r>
              <a:rPr lang="en-GB" dirty="0" smtClean="0"/>
              <a:t>droughts to </a:t>
            </a:r>
            <a:r>
              <a:rPr lang="en-GB" dirty="0"/>
              <a:t>extreme rain, snowstorms, or flood </a:t>
            </a:r>
            <a:r>
              <a:rPr lang="en-GB" dirty="0" smtClean="0"/>
              <a:t>disasters</a:t>
            </a:r>
          </a:p>
          <a:p>
            <a:r>
              <a:rPr lang="en-GB" dirty="0" smtClean="0"/>
              <a:t> </a:t>
            </a:r>
            <a:r>
              <a:rPr lang="en-GB" dirty="0"/>
              <a:t>D</a:t>
            </a:r>
            <a:r>
              <a:rPr lang="en-GB" dirty="0" smtClean="0"/>
              <a:t>isaster </a:t>
            </a:r>
            <a:r>
              <a:rPr lang="en-GB" dirty="0"/>
              <a:t>is a sudden, devastating event that seriously disrupts </a:t>
            </a:r>
            <a:endParaRPr lang="en-GB" dirty="0" smtClean="0"/>
          </a:p>
          <a:p>
            <a:r>
              <a:rPr lang="en-GB" dirty="0" smtClean="0"/>
              <a:t>There </a:t>
            </a:r>
            <a:r>
              <a:rPr lang="en-GB" dirty="0"/>
              <a:t>is </a:t>
            </a:r>
            <a:r>
              <a:rPr lang="en-GB" dirty="0" smtClean="0"/>
              <a:t>great need </a:t>
            </a:r>
            <a:r>
              <a:rPr lang="en-GB" dirty="0"/>
              <a:t>to practice preventive measures </a:t>
            </a:r>
            <a:r>
              <a:rPr lang="en-GB" dirty="0" smtClean="0"/>
              <a:t>and </a:t>
            </a:r>
            <a:r>
              <a:rPr lang="en-GB" dirty="0"/>
              <a:t>mitigation strategies. </a:t>
            </a:r>
            <a:endParaRPr lang="en-GB" dirty="0" smtClean="0"/>
          </a:p>
          <a:p>
            <a:r>
              <a:rPr lang="en-GB" dirty="0" smtClean="0"/>
              <a:t>This unit </a:t>
            </a:r>
            <a:r>
              <a:rPr lang="en-GB" dirty="0"/>
              <a:t>will focus on the management of </a:t>
            </a:r>
            <a:r>
              <a:rPr lang="en-GB" dirty="0" smtClean="0"/>
              <a:t>floods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68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</a:t>
            </a:r>
            <a:r>
              <a:rPr lang="en-GB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</a:t>
            </a:r>
            <a:r>
              <a:rPr lang="en-GB" dirty="0"/>
              <a:t>  development of a  flood management plan in schools and communities</a:t>
            </a:r>
          </a:p>
          <a:p>
            <a:r>
              <a:rPr lang="en-GB" dirty="0"/>
              <a:t>Model  projects on management of flood-related risks in schools and communities</a:t>
            </a:r>
          </a:p>
          <a:p>
            <a:r>
              <a:rPr lang="en-GB" dirty="0"/>
              <a:t>Appreciate the benefits of managing floods in schools and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8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output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</a:t>
            </a:r>
            <a:r>
              <a:rPr lang="en-GB" dirty="0"/>
              <a:t>) Floods management assessment tool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b) A physical project of a flood risk-mitigated environment in the school/</a:t>
            </a:r>
            <a:r>
              <a:rPr lang="en-GB" dirty="0" err="1"/>
              <a:t>neighborhood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c) A report on risk flood assessment and mitigation undertaken in an identified risk in a school or its </a:t>
            </a:r>
            <a:r>
              <a:rPr lang="en-GB" dirty="0" err="1"/>
              <a:t>neighborhood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38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 </a:t>
            </a:r>
            <a:r>
              <a:rPr lang="en-GB" dirty="0"/>
              <a:t>on your experience on the weather within the weeks just before and after postponement of the term two school opening dates by MOE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7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4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417639"/>
            <a:ext cx="11105882" cy="470852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9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1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Participants </a:t>
            </a:r>
            <a:r>
              <a:rPr lang="en-GB" dirty="0"/>
              <a:t>in groups, discuss: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a)  the relationship between floods and climate change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dirty="0"/>
              <a:t>b) how to assess  the risks of floods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7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1396</TotalTime>
  <Words>217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Adobe Garamond Pro Bold</vt:lpstr>
      <vt:lpstr>Arial</vt:lpstr>
      <vt:lpstr>Calibri</vt:lpstr>
      <vt:lpstr>Times New Roman</vt:lpstr>
      <vt:lpstr>Office Theme</vt:lpstr>
      <vt:lpstr>Management of Floods to Address the Impact of Climate Change</vt:lpstr>
      <vt:lpstr>Session Plan</vt:lpstr>
      <vt:lpstr>Introduction </vt:lpstr>
      <vt:lpstr>Project outcomes</vt:lpstr>
      <vt:lpstr>Project output </vt:lpstr>
      <vt:lpstr>Reflection </vt:lpstr>
      <vt:lpstr>Video</vt:lpstr>
      <vt:lpstr>photos:</vt:lpstr>
      <vt:lpstr>Activity 1 </vt:lpstr>
      <vt:lpstr>Activity 2 </vt:lpstr>
      <vt:lpstr>Activity 3 </vt:lpstr>
      <vt:lpstr>CEMASTEA MITIGATION</vt:lpstr>
      <vt:lpstr>Feedback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Planning</dc:title>
  <dc:creator>NANCY</dc:creator>
  <cp:lastModifiedBy>NMBURU-CEMASTEA</cp:lastModifiedBy>
  <cp:revision>58</cp:revision>
  <dcterms:created xsi:type="dcterms:W3CDTF">2022-04-23T12:11:22Z</dcterms:created>
  <dcterms:modified xsi:type="dcterms:W3CDTF">2024-05-03T09:57:20Z</dcterms:modified>
</cp:coreProperties>
</file>