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87" r:id="rId4"/>
    <p:sldId id="258"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284"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EB Garamon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Z+EkrjpYT9FNZcAvqcCD1upkP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743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6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24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30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4d94ed1e48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4d94ed1e48_1_1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02" name="Google Shape;302;g24d94ed1e48_1_1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11242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 name="Google Shape;21;p1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1625600" y="226238"/>
            <a:ext cx="10332891"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24"/>
          <p:cNvSpPr txBox="1">
            <a:spLocks noGrp="1"/>
          </p:cNvSpPr>
          <p:nvPr>
            <p:ph type="body" idx="1"/>
          </p:nvPr>
        </p:nvSpPr>
        <p:spPr>
          <a:xfrm rot="5400000">
            <a:off x="3833020"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2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2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5"/>
          <p:cNvSpPr txBox="1">
            <a:spLocks noGrp="1"/>
          </p:cNvSpPr>
          <p:nvPr>
            <p:ph type="title"/>
          </p:nvPr>
        </p:nvSpPr>
        <p:spPr>
          <a:xfrm rot="5400000">
            <a:off x="7285039" y="1828803"/>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25"/>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2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2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1625600" y="226238"/>
            <a:ext cx="10332891"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1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609600" y="227015"/>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1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1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1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1625600" y="226238"/>
            <a:ext cx="10332891"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19"/>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1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1625600" y="226238"/>
            <a:ext cx="10332891"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0"/>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20"/>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2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22"/>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22"/>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2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23"/>
          <p:cNvSpPr>
            <a:spLocks noGrp="1"/>
          </p:cNvSpPr>
          <p:nvPr>
            <p:ph type="pic" idx="2"/>
          </p:nvPr>
        </p:nvSpPr>
        <p:spPr>
          <a:xfrm>
            <a:off x="2389717" y="612775"/>
            <a:ext cx="7315200" cy="4114800"/>
          </a:xfrm>
          <a:prstGeom prst="rect">
            <a:avLst/>
          </a:prstGeom>
          <a:noFill/>
          <a:ln>
            <a:noFill/>
          </a:ln>
        </p:spPr>
      </p:sp>
      <p:sp>
        <p:nvSpPr>
          <p:cNvPr id="71" name="Google Shape;71;p2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2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1625600" y="226238"/>
            <a:ext cx="10332891"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0000CC"/>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1" i="0" u="none" strike="noStrike" cap="none">
                <a:solidFill>
                  <a:schemeClr val="dk1"/>
                </a:solidFill>
                <a:latin typeface="EB Garamond"/>
                <a:ea typeface="EB Garamond"/>
                <a:cs typeface="EB Garamond"/>
                <a:sym typeface="EB Garamond"/>
              </a:defRPr>
            </a:lvl3pPr>
            <a:lvl4pPr marL="1828800" marR="0" lvl="3" indent="-355600" algn="l" rtl="0">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4pPr>
            <a:lvl5pPr marL="2286000" marR="0" lvl="4" indent="-355600" algn="l" rtl="0">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pic>
        <p:nvPicPr>
          <p:cNvPr id="14" name="Google Shape;14;p14" descr="CEMASTEA-Logos-amended"/>
          <p:cNvPicPr preferRelativeResize="0"/>
          <p:nvPr/>
        </p:nvPicPr>
        <p:blipFill rotWithShape="1">
          <a:blip r:embed="rId13">
            <a:alphaModFix/>
          </a:blip>
          <a:srcRect/>
          <a:stretch/>
        </p:blipFill>
        <p:spPr>
          <a:xfrm>
            <a:off x="10363202" y="5562208"/>
            <a:ext cx="1799164" cy="1295792"/>
          </a:xfrm>
          <a:prstGeom prst="rect">
            <a:avLst/>
          </a:prstGeom>
          <a:noFill/>
          <a:ln>
            <a:noFill/>
          </a:ln>
        </p:spPr>
      </p:pic>
      <p:sp>
        <p:nvSpPr>
          <p:cNvPr id="15" name="Google Shape;15;p14"/>
          <p:cNvSpPr txBox="1"/>
          <p:nvPr/>
        </p:nvSpPr>
        <p:spPr>
          <a:xfrm>
            <a:off x="4064002" y="6308725"/>
            <a:ext cx="632883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000CC"/>
                </a:solidFill>
                <a:latin typeface="EB Garamond"/>
                <a:ea typeface="EB Garamond"/>
                <a:cs typeface="EB Garamond"/>
                <a:sym typeface="EB Garamond"/>
              </a:rPr>
              <a:t>ISO 9001:2015 Certified</a:t>
            </a:r>
            <a:endParaRPr sz="1400"/>
          </a:p>
        </p:txBody>
      </p:sp>
      <p:pic>
        <p:nvPicPr>
          <p:cNvPr id="16" name="Google Shape;16;p14"/>
          <p:cNvPicPr preferRelativeResize="0"/>
          <p:nvPr/>
        </p:nvPicPr>
        <p:blipFill rotWithShape="1">
          <a:blip r:embed="rId14">
            <a:alphaModFix/>
          </a:blip>
          <a:srcRect l="-1006" t="-1007"/>
          <a:stretch/>
        </p:blipFill>
        <p:spPr>
          <a:xfrm rot="10800000" flipH="1">
            <a:off x="2927351" y="6260325"/>
            <a:ext cx="1136649" cy="465792"/>
          </a:xfrm>
          <a:prstGeom prst="rect">
            <a:avLst/>
          </a:prstGeom>
          <a:noFill/>
          <a:ln>
            <a:noFill/>
          </a:ln>
        </p:spPr>
      </p:pic>
      <p:pic>
        <p:nvPicPr>
          <p:cNvPr id="17" name="Google Shape;17;p14"/>
          <p:cNvPicPr preferRelativeResize="0"/>
          <p:nvPr/>
        </p:nvPicPr>
        <p:blipFill rotWithShape="1">
          <a:blip r:embed="rId15">
            <a:alphaModFix/>
          </a:blip>
          <a:srcRect/>
          <a:stretch/>
        </p:blipFill>
        <p:spPr>
          <a:xfrm>
            <a:off x="0" y="43678"/>
            <a:ext cx="1971381"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jspuzzles.com/en/transportation/vehicle/truck/pickup-truck/2459888"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2057400" y="1752601"/>
            <a:ext cx="8077200" cy="1470025"/>
          </a:xfrm>
          <a:prstGeom prst="rect">
            <a:avLst/>
          </a:prstGeom>
          <a:noFill/>
          <a:ln>
            <a:noFill/>
          </a:ln>
        </p:spPr>
        <p:txBody>
          <a:bodyPr spcFirstLastPara="1" wrap="square" lIns="91425" tIns="45700" rIns="91425" bIns="45700" anchor="ctr" anchorCtr="0">
            <a:noAutofit/>
          </a:bodyPr>
          <a:lstStyle/>
          <a:p>
            <a:r>
              <a:rPr lang="en-US" b="1" i="0" u="none" strike="noStrike" dirty="0">
                <a:latin typeface="Adobe Caslon Pro Bold" panose="0205070206050A020403" pitchFamily="18" charset="0"/>
                <a:sym typeface="Times New Roman"/>
              </a:rPr>
              <a:t>Training on Coding for Middle School Teachers</a:t>
            </a:r>
            <a:endParaRPr sz="8800" dirty="0">
              <a:latin typeface="Adobe Caslon Pro Bold" panose="0205070206050A020403" pitchFamily="18" charset="0"/>
            </a:endParaRPr>
          </a:p>
        </p:txBody>
      </p:sp>
      <p:sp>
        <p:nvSpPr>
          <p:cNvPr id="92" name="Google Shape;92;p1"/>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rmAutofit/>
          </a:bodyPr>
          <a:lstStyle/>
          <a:p>
            <a:pPr marL="0" indent="0">
              <a:spcBef>
                <a:spcPts val="0"/>
              </a:spcBef>
              <a:buSzPts val="3300"/>
            </a:pPr>
            <a:endParaRPr sz="3300" b="1" dirty="0">
              <a:solidFill>
                <a:srgbClr val="000000"/>
              </a:solidFill>
            </a:endParaRPr>
          </a:p>
          <a:p>
            <a:pPr marL="0" indent="0">
              <a:spcBef>
                <a:spcPts val="660"/>
              </a:spcBef>
              <a:buClr>
                <a:srgbClr val="000000"/>
              </a:buClr>
              <a:buSzPts val="3300"/>
            </a:pPr>
            <a:r>
              <a:rPr lang="en-US" sz="3300" b="1" dirty="0">
                <a:solidFill>
                  <a:srgbClr val="000000"/>
                </a:solidFill>
                <a:latin typeface="Adobe Caslon Pro Bold" panose="0205070206050A020403" pitchFamily="18" charset="0"/>
              </a:rPr>
              <a:t>Facilitator: </a:t>
            </a:r>
            <a:r>
              <a:rPr lang="en-US" sz="3300" b="1" dirty="0">
                <a:solidFill>
                  <a:srgbClr val="000000"/>
                </a:solidFill>
                <a:latin typeface="Adobe Caslon Pro Bold" panose="0205070206050A020403" pitchFamily="18" charset="0"/>
              </a:rPr>
              <a:t>Philip Maate</a:t>
            </a:r>
            <a:endParaRPr dirty="0">
              <a:latin typeface="Adobe Caslon Pro Bold" panose="0205070206050A020403" pitchFamily="18" charset="0"/>
            </a:endParaRPr>
          </a:p>
        </p:txBody>
      </p:sp>
      <p:grpSp>
        <p:nvGrpSpPr>
          <p:cNvPr id="2" name="Group 1">
            <a:extLst>
              <a:ext uri="{FF2B5EF4-FFF2-40B4-BE49-F238E27FC236}">
                <a16:creationId xmlns:a16="http://schemas.microsoft.com/office/drawing/2014/main" xmlns="" id="{7E9E2E9D-E595-C3E5-E911-81A86A8477DD}"/>
              </a:ext>
            </a:extLst>
          </p:cNvPr>
          <p:cNvGrpSpPr/>
          <p:nvPr/>
        </p:nvGrpSpPr>
        <p:grpSpPr>
          <a:xfrm>
            <a:off x="4893945" y="307341"/>
            <a:ext cx="1718310" cy="781685"/>
            <a:chOff x="0" y="0"/>
            <a:chExt cx="2319655" cy="972820"/>
          </a:xfrm>
        </p:grpSpPr>
        <p:pic>
          <p:nvPicPr>
            <p:cNvPr id="3" name="Picture 2" descr="Description: Description: CEMASTEA-Logos-amended">
              <a:extLst>
                <a:ext uri="{FF2B5EF4-FFF2-40B4-BE49-F238E27FC236}">
                  <a16:creationId xmlns:a16="http://schemas.microsoft.com/office/drawing/2014/main" xmlns="" id="{80927BE3-8A44-EC64-5C7B-2C97F5DC6159}"/>
                </a:ext>
              </a:extLst>
            </p:cNvPr>
            <p:cNvPicPr>
              <a:picLocks noChangeAspect="1"/>
            </p:cNvPicPr>
            <p:nvPr/>
          </p:nvPicPr>
          <p:blipFill>
            <a:blip r:embed="rId3" cstate="print"/>
            <a:srcRect/>
            <a:stretch>
              <a:fillRect/>
            </a:stretch>
          </p:blipFill>
          <p:spPr>
            <a:xfrm>
              <a:off x="1358900" y="0"/>
              <a:ext cx="960755" cy="972820"/>
            </a:xfrm>
            <a:prstGeom prst="rect">
              <a:avLst/>
            </a:prstGeom>
            <a:noFill/>
            <a:ln w="9525">
              <a:noFill/>
              <a:miter lim="800000"/>
              <a:headEnd/>
              <a:tailEnd/>
            </a:ln>
          </p:spPr>
        </p:pic>
        <p:pic>
          <p:nvPicPr>
            <p:cNvPr id="4" name="Picture 3">
              <a:extLst>
                <a:ext uri="{FF2B5EF4-FFF2-40B4-BE49-F238E27FC236}">
                  <a16:creationId xmlns:a16="http://schemas.microsoft.com/office/drawing/2014/main" xmlns="" id="{1045A39D-0BEA-F4C4-4592-1362ADECA8B6}"/>
                </a:ext>
              </a:extLst>
            </p:cNvPr>
            <p:cNvPicPr>
              <a:picLocks noChangeAspect="1"/>
            </p:cNvPicPr>
            <p:nvPr/>
          </p:nvPicPr>
          <p:blipFill>
            <a:blip r:embed="rId4" cstate="print"/>
            <a:srcRect/>
            <a:stretch>
              <a:fillRect/>
            </a:stretch>
          </p:blipFill>
          <p:spPr>
            <a:xfrm>
              <a:off x="0" y="0"/>
              <a:ext cx="1072515" cy="972820"/>
            </a:xfrm>
            <a:prstGeom prst="rect">
              <a:avLst/>
            </a:prstGeom>
            <a:noFill/>
            <a:ln w="9525">
              <a:noFill/>
              <a:miter lim="800000"/>
              <a:headEnd/>
              <a:tailEnd/>
            </a:ln>
          </p:spPr>
        </p:pic>
        <p:grpSp>
          <p:nvGrpSpPr>
            <p:cNvPr id="5" name="Group 4">
              <a:extLst>
                <a:ext uri="{FF2B5EF4-FFF2-40B4-BE49-F238E27FC236}">
                  <a16:creationId xmlns:a16="http://schemas.microsoft.com/office/drawing/2014/main" xmlns="" id="{9B180585-05F3-4304-A793-E217C2679C69}"/>
                </a:ext>
              </a:extLst>
            </p:cNvPr>
            <p:cNvGrpSpPr/>
            <p:nvPr/>
          </p:nvGrpSpPr>
          <p:grpSpPr>
            <a:xfrm>
              <a:off x="1174750" y="0"/>
              <a:ext cx="45719" cy="939799"/>
              <a:chOff x="0" y="0"/>
              <a:chExt cx="63500" cy="1181100"/>
            </a:xfrm>
          </p:grpSpPr>
          <p:sp>
            <p:nvSpPr>
              <p:cNvPr id="6" name="Rectangle 5">
                <a:extLst>
                  <a:ext uri="{FF2B5EF4-FFF2-40B4-BE49-F238E27FC236}">
                    <a16:creationId xmlns:a16="http://schemas.microsoft.com/office/drawing/2014/main" xmlns="" id="{750DC8AD-21B5-2822-4EA3-A0F3E1722A35}"/>
                  </a:ext>
                </a:extLst>
              </p:cNvPr>
              <p:cNvSpPr/>
              <p:nvPr/>
            </p:nvSpPr>
            <p:spPr>
              <a:xfrm>
                <a:off x="0" y="0"/>
                <a:ext cx="63500" cy="336550"/>
              </a:xfrm>
              <a:prstGeom prst="rect">
                <a:avLst/>
              </a:prstGeom>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aa-ET"/>
              </a:p>
            </p:txBody>
          </p:sp>
          <p:sp>
            <p:nvSpPr>
              <p:cNvPr id="7" name="Rectangle 6">
                <a:extLst>
                  <a:ext uri="{FF2B5EF4-FFF2-40B4-BE49-F238E27FC236}">
                    <a16:creationId xmlns:a16="http://schemas.microsoft.com/office/drawing/2014/main" xmlns="" id="{4E16B222-D60C-EABD-575E-75405D93C058}"/>
                  </a:ext>
                </a:extLst>
              </p:cNvPr>
              <p:cNvSpPr/>
              <p:nvPr/>
            </p:nvSpPr>
            <p:spPr>
              <a:xfrm>
                <a:off x="0" y="419100"/>
                <a:ext cx="63500" cy="336550"/>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aa-ET"/>
              </a:p>
            </p:txBody>
          </p:sp>
          <p:sp>
            <p:nvSpPr>
              <p:cNvPr id="8" name="Rectangle 7">
                <a:extLst>
                  <a:ext uri="{FF2B5EF4-FFF2-40B4-BE49-F238E27FC236}">
                    <a16:creationId xmlns:a16="http://schemas.microsoft.com/office/drawing/2014/main" xmlns="" id="{2F17AD63-780B-F798-0052-7DB3241B0543}"/>
                  </a:ext>
                </a:extLst>
              </p:cNvPr>
              <p:cNvSpPr/>
              <p:nvPr/>
            </p:nvSpPr>
            <p:spPr>
              <a:xfrm>
                <a:off x="0" y="844550"/>
                <a:ext cx="63500" cy="33655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aa-ET"/>
              </a:p>
            </p:txBody>
          </p:sp>
        </p:grpSp>
      </p:grpSp>
      <p:pic>
        <p:nvPicPr>
          <p:cNvPr id="9" name="Picture 8" descr="British Council Logo PNG vector in SVG, PDF, AI, CDR format">
            <a:extLst>
              <a:ext uri="{FF2B5EF4-FFF2-40B4-BE49-F238E27FC236}">
                <a16:creationId xmlns:a16="http://schemas.microsoft.com/office/drawing/2014/main" xmlns="" id="{80EA1D19-ED7C-535F-08BE-4DD44BE5BA98}"/>
              </a:ext>
            </a:extLst>
          </p:cNvPr>
          <p:cNvPicPr>
            <a:picLocks noChangeAspect="1"/>
          </p:cNvPicPr>
          <p:nvPr/>
        </p:nvPicPr>
        <p:blipFill rotWithShape="1">
          <a:blip r:embed="rId5">
            <a:extLst>
              <a:ext uri="{28A0092B-C50C-407E-A947-70E740481C1C}">
                <a14:useLocalDpi xmlns:a14="http://schemas.microsoft.com/office/drawing/2010/main" val="0"/>
              </a:ext>
            </a:extLst>
          </a:blip>
          <a:srcRect l="14805" t="32810" r="13315" b="35488"/>
          <a:stretch/>
        </p:blipFill>
        <p:spPr bwMode="auto">
          <a:xfrm>
            <a:off x="8394383" y="381579"/>
            <a:ext cx="2032635" cy="67119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 </a:t>
            </a:r>
            <a:r>
              <a:rPr lang="en-US" b="1" dirty="0" smtClean="0"/>
              <a:t>3</a:t>
            </a:r>
            <a:endParaRPr lang="en-US" dirty="0"/>
          </a:p>
        </p:txBody>
      </p:sp>
      <p:sp>
        <p:nvSpPr>
          <p:cNvPr id="3" name="Text Placeholder 2"/>
          <p:cNvSpPr>
            <a:spLocks noGrp="1"/>
          </p:cNvSpPr>
          <p:nvPr>
            <p:ph type="body" idx="1"/>
          </p:nvPr>
        </p:nvSpPr>
        <p:spPr>
          <a:xfrm>
            <a:off x="609599" y="1330697"/>
            <a:ext cx="3798771" cy="4525963"/>
          </a:xfrm>
        </p:spPr>
        <p:txBody>
          <a:bodyPr/>
          <a:lstStyle/>
          <a:p>
            <a:pPr>
              <a:lnSpc>
                <a:spcPct val="120000"/>
              </a:lnSpc>
            </a:pPr>
            <a:r>
              <a:rPr lang="en-US" sz="2800" dirty="0">
                <a:latin typeface="Adobe Caslon Pro Bold" panose="0205070206050A020403" pitchFamily="18" charset="0"/>
              </a:rPr>
              <a:t>Tell your friend how to move the smiley face to the last box where the lollipops </a:t>
            </a:r>
            <a:r>
              <a:rPr lang="en-US" sz="2800" dirty="0" smtClean="0">
                <a:latin typeface="Adobe Caslon Pro Bold" panose="0205070206050A020403" pitchFamily="18" charset="0"/>
              </a:rPr>
              <a:t>are</a:t>
            </a:r>
          </a:p>
          <a:p>
            <a:pPr>
              <a:lnSpc>
                <a:spcPct val="120000"/>
              </a:lnSpc>
            </a:pPr>
            <a:r>
              <a:rPr lang="en-US" sz="2800" dirty="0" smtClean="0">
                <a:latin typeface="Adobe Caslon Pro Bold" panose="0205070206050A020403" pitchFamily="18" charset="0"/>
              </a:rPr>
              <a:t>NB the smiley face can only move horizontally or vertically</a:t>
            </a:r>
            <a:endParaRPr lang="en-US" sz="2800" dirty="0">
              <a:latin typeface="Adobe Caslon Pro Bold" panose="0205070206050A020403" pitchFamily="18" charset="0"/>
            </a:endParaRPr>
          </a:p>
        </p:txBody>
      </p:sp>
      <p:pic>
        <p:nvPicPr>
          <p:cNvPr id="4" name="Picture 3"/>
          <p:cNvPicPr>
            <a:picLocks noChangeAspect="1"/>
          </p:cNvPicPr>
          <p:nvPr/>
        </p:nvPicPr>
        <p:blipFill>
          <a:blip r:embed="rId2"/>
          <a:stretch>
            <a:fillRect/>
          </a:stretch>
        </p:blipFill>
        <p:spPr>
          <a:xfrm>
            <a:off x="4796862" y="1330697"/>
            <a:ext cx="7395138" cy="4894446"/>
          </a:xfrm>
          <a:prstGeom prst="rect">
            <a:avLst/>
          </a:prstGeom>
        </p:spPr>
      </p:pic>
    </p:spTree>
    <p:extLst>
      <p:ext uri="{BB962C8B-B14F-4D97-AF65-F5344CB8AC3E}">
        <p14:creationId xmlns:p14="http://schemas.microsoft.com/office/powerpoint/2010/main" val="291200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4</a:t>
            </a:r>
            <a:endParaRPr lang="en-US" dirty="0"/>
          </a:p>
        </p:txBody>
      </p:sp>
      <p:sp>
        <p:nvSpPr>
          <p:cNvPr id="3" name="Text Placeholder 2"/>
          <p:cNvSpPr>
            <a:spLocks noGrp="1"/>
          </p:cNvSpPr>
          <p:nvPr>
            <p:ph type="body" idx="1"/>
          </p:nvPr>
        </p:nvSpPr>
        <p:spPr>
          <a:xfrm>
            <a:off x="417095" y="1080439"/>
            <a:ext cx="3846897" cy="4973852"/>
          </a:xfrm>
        </p:spPr>
        <p:txBody>
          <a:bodyPr/>
          <a:lstStyle/>
          <a:p>
            <a:pPr>
              <a:lnSpc>
                <a:spcPct val="120000"/>
              </a:lnSpc>
            </a:pPr>
            <a:r>
              <a:rPr lang="en-US" sz="2800" dirty="0">
                <a:latin typeface="Adobe Caslon Pro Bold" panose="0205070206050A020403" pitchFamily="18" charset="0"/>
              </a:rPr>
              <a:t>In the grid, fill in the missing numbers using 1,2,3,4</a:t>
            </a:r>
          </a:p>
          <a:p>
            <a:pPr>
              <a:lnSpc>
                <a:spcPct val="120000"/>
              </a:lnSpc>
            </a:pPr>
            <a:r>
              <a:rPr lang="en-US" sz="2800" dirty="0">
                <a:latin typeface="Adobe Caslon Pro Bold" panose="0205070206050A020403" pitchFamily="18" charset="0"/>
              </a:rPr>
              <a:t>No number should be repeated horizontally or vertically</a:t>
            </a:r>
            <a:r>
              <a:rPr lang="en-US" sz="2800" b="1" dirty="0">
                <a:latin typeface="Adobe Caslon Pro Bold" panose="0205070206050A020403" pitchFamily="18" charset="0"/>
              </a:rPr>
              <a:t>.</a:t>
            </a:r>
            <a:endParaRPr lang="en-US" sz="2800" dirty="0">
              <a:latin typeface="Adobe Caslon Pro Bold" panose="0205070206050A020403" pitchFamily="18"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8741358"/>
              </p:ext>
            </p:extLst>
          </p:nvPr>
        </p:nvGraphicFramePr>
        <p:xfrm>
          <a:off x="5231179" y="1370015"/>
          <a:ext cx="5520239" cy="4308889"/>
        </p:xfrm>
        <a:graphic>
          <a:graphicData uri="http://schemas.openxmlformats.org/drawingml/2006/table">
            <a:tbl>
              <a:tblPr>
                <a:tableStyleId>{5C22544A-7EE6-4342-B048-85BDC9FD1C3A}</a:tableStyleId>
              </a:tblPr>
              <a:tblGrid>
                <a:gridCol w="1424466"/>
                <a:gridCol w="1410534"/>
                <a:gridCol w="1437235"/>
                <a:gridCol w="1248004"/>
              </a:tblGrid>
              <a:tr h="1083218">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3</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1</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r>
              <a:tr h="1083218">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2</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r>
              <a:tr h="1059235">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3</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r>
              <a:tr h="1083218">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3</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203420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Solution </a:t>
            </a:r>
            <a:endParaRPr lang="en-US" dirty="0">
              <a:latin typeface="Adobe Caslon Pro Bold" panose="0205070206050A0204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38305818"/>
              </p:ext>
            </p:extLst>
          </p:nvPr>
        </p:nvGraphicFramePr>
        <p:xfrm>
          <a:off x="3335880" y="1370015"/>
          <a:ext cx="5520239" cy="4308889"/>
        </p:xfrm>
        <a:graphic>
          <a:graphicData uri="http://schemas.openxmlformats.org/drawingml/2006/table">
            <a:tbl>
              <a:tblPr>
                <a:tableStyleId>{5C22544A-7EE6-4342-B048-85BDC9FD1C3A}</a:tableStyleId>
              </a:tblPr>
              <a:tblGrid>
                <a:gridCol w="1424466"/>
                <a:gridCol w="1410534"/>
                <a:gridCol w="1437235"/>
                <a:gridCol w="1248004"/>
              </a:tblGrid>
              <a:tr h="1083218">
                <a:tc>
                  <a:txBody>
                    <a:bodyPr/>
                    <a:lstStyle/>
                    <a:p>
                      <a:pPr marL="0" marR="0" algn="ctr">
                        <a:lnSpc>
                          <a:spcPct val="150000"/>
                        </a:lnSpc>
                        <a:spcBef>
                          <a:spcPts val="0"/>
                        </a:spcBef>
                        <a:spcAft>
                          <a:spcPts val="800"/>
                        </a:spcAft>
                      </a:pPr>
                      <a:r>
                        <a:rPr lang="en-US" sz="3600" kern="100" dirty="0">
                          <a:effectLst/>
                          <a:latin typeface="Adobe Caslon Pro Bold" panose="0205070206050A020403" pitchFamily="18" charset="0"/>
                        </a:rPr>
                        <a:t>4</a:t>
                      </a: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3</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a:effectLst/>
                          <a:latin typeface="Adobe Caslon Pro Bold" panose="0205070206050A020403" pitchFamily="18" charset="0"/>
                        </a:rPr>
                        <a:t>2</a:t>
                      </a:r>
                      <a:endParaRPr lang="en-US" sz="3600" kern="10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1</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r>
              <a:tr h="1083218">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2</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effectLst/>
                          <a:latin typeface="Adobe Caslon Pro Bold" panose="0205070206050A020403" pitchFamily="18" charset="0"/>
                        </a:rPr>
                        <a:t>1</a:t>
                      </a: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effectLst/>
                          <a:latin typeface="Adobe Caslon Pro Bold" panose="0205070206050A020403" pitchFamily="18" charset="0"/>
                        </a:rPr>
                        <a:t>3</a:t>
                      </a: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effectLst/>
                          <a:latin typeface="Adobe Caslon Pro Bold" panose="0205070206050A020403" pitchFamily="18" charset="0"/>
                        </a:rPr>
                        <a:t>4</a:t>
                      </a: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r>
              <a:tr h="1059235">
                <a:tc>
                  <a:txBody>
                    <a:bodyPr/>
                    <a:lstStyle/>
                    <a:p>
                      <a:pPr marL="0" marR="0" algn="ctr">
                        <a:lnSpc>
                          <a:spcPct val="150000"/>
                        </a:lnSpc>
                        <a:spcBef>
                          <a:spcPts val="0"/>
                        </a:spcBef>
                        <a:spcAft>
                          <a:spcPts val="800"/>
                        </a:spcAft>
                      </a:pPr>
                      <a:r>
                        <a:rPr lang="en-US" sz="3600" kern="100">
                          <a:effectLst/>
                          <a:latin typeface="Adobe Caslon Pro Bold" panose="0205070206050A020403" pitchFamily="18" charset="0"/>
                        </a:rPr>
                        <a:t>1</a:t>
                      </a:r>
                      <a:endParaRPr lang="en-US" sz="3600" kern="10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a:effectLst/>
                          <a:latin typeface="Adobe Caslon Pro Bold" panose="0205070206050A020403" pitchFamily="18" charset="0"/>
                        </a:rPr>
                        <a:t>2</a:t>
                      </a:r>
                      <a:endParaRPr lang="en-US" sz="3600" kern="10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a:effectLst/>
                          <a:latin typeface="Adobe Caslon Pro Bold" panose="0205070206050A020403" pitchFamily="18" charset="0"/>
                        </a:rPr>
                        <a:t>4</a:t>
                      </a:r>
                      <a:endParaRPr lang="en-US" sz="3600" kern="10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3</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r>
              <a:tr h="1083218">
                <a:tc>
                  <a:txBody>
                    <a:bodyPr/>
                    <a:lstStyle/>
                    <a:p>
                      <a:pPr marL="0" marR="0" algn="ctr">
                        <a:lnSpc>
                          <a:spcPct val="150000"/>
                        </a:lnSpc>
                        <a:spcBef>
                          <a:spcPts val="0"/>
                        </a:spcBef>
                        <a:spcAft>
                          <a:spcPts val="800"/>
                        </a:spcAft>
                      </a:pPr>
                      <a:r>
                        <a:rPr lang="en-US" sz="3600" kern="100" dirty="0">
                          <a:solidFill>
                            <a:srgbClr val="FF0000"/>
                          </a:solidFill>
                          <a:effectLst/>
                          <a:latin typeface="Adobe Caslon Pro Bold" panose="0205070206050A020403" pitchFamily="18" charset="0"/>
                        </a:rPr>
                        <a:t>3</a:t>
                      </a:r>
                      <a:endParaRPr lang="en-US" sz="3600" kern="100" dirty="0">
                        <a:solidFill>
                          <a:srgbClr val="FF0000"/>
                        </a:solidFill>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a:effectLst/>
                          <a:latin typeface="Adobe Caslon Pro Bold" panose="0205070206050A020403" pitchFamily="18" charset="0"/>
                        </a:rPr>
                        <a:t>4</a:t>
                      </a:r>
                      <a:endParaRPr lang="en-US" sz="3600" kern="10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a:effectLst/>
                          <a:latin typeface="Adobe Caslon Pro Bold" panose="0205070206050A020403" pitchFamily="18" charset="0"/>
                        </a:rPr>
                        <a:t>1</a:t>
                      </a:r>
                      <a:endParaRPr lang="en-US" sz="3600" kern="100">
                        <a:effectLst/>
                        <a:latin typeface="Adobe Caslon Pro Bold" panose="0205070206050A020403" pitchFamily="18" charset="0"/>
                        <a:ea typeface="Calibri" panose="020F0502020204030204" pitchFamily="34" charset="0"/>
                      </a:endParaRPr>
                    </a:p>
                  </a:txBody>
                  <a:tcPr marL="68580" marR="68580" marT="0" marB="0" anchor="ctr"/>
                </a:tc>
                <a:tc>
                  <a:txBody>
                    <a:bodyPr/>
                    <a:lstStyle/>
                    <a:p>
                      <a:pPr marL="0" marR="0" algn="ctr">
                        <a:lnSpc>
                          <a:spcPct val="150000"/>
                        </a:lnSpc>
                        <a:spcBef>
                          <a:spcPts val="0"/>
                        </a:spcBef>
                        <a:spcAft>
                          <a:spcPts val="800"/>
                        </a:spcAft>
                      </a:pPr>
                      <a:r>
                        <a:rPr lang="en-US" sz="3600" kern="100" dirty="0">
                          <a:effectLst/>
                          <a:latin typeface="Adobe Caslon Pro Bold" panose="0205070206050A020403" pitchFamily="18" charset="0"/>
                        </a:rPr>
                        <a:t>2</a:t>
                      </a:r>
                      <a:endParaRPr lang="en-US" sz="3600" kern="100" dirty="0">
                        <a:effectLst/>
                        <a:latin typeface="Adobe Caslon Pro Bold" panose="0205070206050A020403" pitchFamily="18" charset="0"/>
                        <a:ea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206975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nSpc>
                <a:spcPct val="120000"/>
              </a:lnSpc>
            </a:pPr>
            <a:r>
              <a:rPr lang="en-US" dirty="0">
                <a:latin typeface="Adobe Caslon Pro Bold" panose="0205070206050A020403" pitchFamily="18" charset="0"/>
              </a:rPr>
              <a:t>Discuss how activities 1, 2 and 3 can help develop problem-solving skills and logical thinking</a:t>
            </a:r>
            <a:endParaRPr lang="en-US" dirty="0">
              <a:latin typeface="Adobe Caslon Pro Bold" panose="0205070206050A020403" pitchFamily="18" charset="0"/>
            </a:endParaRPr>
          </a:p>
        </p:txBody>
      </p:sp>
    </p:spTree>
    <p:extLst>
      <p:ext uri="{BB962C8B-B14F-4D97-AF65-F5344CB8AC3E}">
        <p14:creationId xmlns:p14="http://schemas.microsoft.com/office/powerpoint/2010/main" val="95364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Computational </a:t>
            </a:r>
            <a:r>
              <a:rPr lang="en-US" b="1" dirty="0"/>
              <a:t>T</a:t>
            </a:r>
            <a:r>
              <a:rPr lang="en-US" b="1" dirty="0" smtClean="0"/>
              <a:t>hinking</a:t>
            </a:r>
            <a:endParaRPr lang="en-US" dirty="0"/>
          </a:p>
        </p:txBody>
      </p:sp>
      <p:sp>
        <p:nvSpPr>
          <p:cNvPr id="3" name="Text Placeholder 2"/>
          <p:cNvSpPr>
            <a:spLocks noGrp="1"/>
          </p:cNvSpPr>
          <p:nvPr>
            <p:ph type="body" idx="1"/>
          </p:nvPr>
        </p:nvSpPr>
        <p:spPr/>
        <p:txBody>
          <a:bodyPr/>
          <a:lstStyle/>
          <a:p>
            <a:r>
              <a:rPr lang="en-US" sz="4400" dirty="0" smtClean="0">
                <a:latin typeface="Adobe Caslon Pro Bold" panose="0205070206050A020403" pitchFamily="18" charset="0"/>
              </a:rPr>
              <a:t>What is your understanding about computational thinking?</a:t>
            </a:r>
            <a:endParaRPr lang="en-US" sz="4400" dirty="0">
              <a:latin typeface="Adobe Caslon Pro Bold" panose="0205070206050A020403" pitchFamily="18" charset="0"/>
            </a:endParaRPr>
          </a:p>
        </p:txBody>
      </p:sp>
    </p:spTree>
    <p:extLst>
      <p:ext uri="{BB962C8B-B14F-4D97-AF65-F5344CB8AC3E}">
        <p14:creationId xmlns:p14="http://schemas.microsoft.com/office/powerpoint/2010/main" val="13933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Computational thinking</a:t>
            </a:r>
            <a:endParaRPr lang="en-US" dirty="0">
              <a:latin typeface="Adobe Caslon Pro Bold" panose="0205070206050A020403" pitchFamily="18" charset="0"/>
            </a:endParaRPr>
          </a:p>
        </p:txBody>
      </p:sp>
      <p:sp>
        <p:nvSpPr>
          <p:cNvPr id="3" name="Text Placeholder 2"/>
          <p:cNvSpPr>
            <a:spLocks noGrp="1"/>
          </p:cNvSpPr>
          <p:nvPr>
            <p:ph type="body" idx="1"/>
          </p:nvPr>
        </p:nvSpPr>
        <p:spPr/>
        <p:txBody>
          <a:bodyPr/>
          <a:lstStyle/>
          <a:p>
            <a:pPr algn="just">
              <a:lnSpc>
                <a:spcPct val="120000"/>
              </a:lnSpc>
            </a:pPr>
            <a:r>
              <a:rPr lang="en-US" dirty="0">
                <a:latin typeface="Adobe Caslon Pro Bold" panose="0205070206050A020403" pitchFamily="18" charset="0"/>
              </a:rPr>
              <a:t>Computational thinking is a problem-solving approach that involves thinking in a way that can be effectively processed by </a:t>
            </a:r>
            <a:r>
              <a:rPr lang="en-US" dirty="0" smtClean="0">
                <a:latin typeface="Adobe Caslon Pro Bold" panose="0205070206050A020403" pitchFamily="18" charset="0"/>
              </a:rPr>
              <a:t>computers </a:t>
            </a:r>
          </a:p>
          <a:p>
            <a:pPr algn="just">
              <a:lnSpc>
                <a:spcPct val="120000"/>
              </a:lnSpc>
            </a:pPr>
            <a:r>
              <a:rPr lang="en-US" dirty="0" smtClean="0">
                <a:latin typeface="Adobe Caslon Pro Bold" panose="0205070206050A020403" pitchFamily="18" charset="0"/>
              </a:rPr>
              <a:t>It </a:t>
            </a:r>
            <a:r>
              <a:rPr lang="en-US" dirty="0">
                <a:latin typeface="Adobe Caslon Pro Bold" panose="0205070206050A020403" pitchFamily="18" charset="0"/>
              </a:rPr>
              <a:t>is a set of skills and thought processes used to formulate problems and their solutions in a way that can be executed by a </a:t>
            </a:r>
            <a:r>
              <a:rPr lang="en-US" dirty="0" smtClean="0">
                <a:latin typeface="Adobe Caslon Pro Bold" panose="0205070206050A020403" pitchFamily="18" charset="0"/>
              </a:rPr>
              <a:t>computer</a:t>
            </a:r>
            <a:endParaRPr lang="en-US" dirty="0">
              <a:latin typeface="Adobe Caslon Pro Bold" panose="0205070206050A020403" pitchFamily="18" charset="0"/>
            </a:endParaRPr>
          </a:p>
          <a:p>
            <a:endParaRPr lang="en-US" dirty="0"/>
          </a:p>
        </p:txBody>
      </p:sp>
    </p:spTree>
    <p:extLst>
      <p:ext uri="{BB962C8B-B14F-4D97-AF65-F5344CB8AC3E}">
        <p14:creationId xmlns:p14="http://schemas.microsoft.com/office/powerpoint/2010/main" val="1367108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Components of computational thinking</a:t>
            </a:r>
            <a:endParaRPr lang="en-US" dirty="0">
              <a:latin typeface="Adobe Caslon Pro Bold" panose="0205070206050A020403" pitchFamily="18" charset="0"/>
            </a:endParaRPr>
          </a:p>
        </p:txBody>
      </p:sp>
      <p:sp>
        <p:nvSpPr>
          <p:cNvPr id="3" name="Text Placeholder 2"/>
          <p:cNvSpPr>
            <a:spLocks noGrp="1"/>
          </p:cNvSpPr>
          <p:nvPr>
            <p:ph type="body" idx="1"/>
          </p:nvPr>
        </p:nvSpPr>
        <p:spPr/>
        <p:txBody>
          <a:bodyPr/>
          <a:lstStyle/>
          <a:p>
            <a:pPr marL="114300" indent="0">
              <a:lnSpc>
                <a:spcPct val="120000"/>
              </a:lnSpc>
              <a:buNone/>
            </a:pPr>
            <a:r>
              <a:rPr lang="en-US" b="1" dirty="0" smtClean="0">
                <a:solidFill>
                  <a:srgbClr val="0000CC"/>
                </a:solidFill>
                <a:latin typeface="Adobe Caslon Pro Bold" panose="0205070206050A020403" pitchFamily="18" charset="0"/>
              </a:rPr>
              <a:t>1. Decomposition</a:t>
            </a:r>
            <a:r>
              <a:rPr lang="en-US" dirty="0">
                <a:solidFill>
                  <a:srgbClr val="0000CC"/>
                </a:solidFill>
                <a:latin typeface="Adobe Caslon Pro Bold" panose="0205070206050A020403" pitchFamily="18" charset="0"/>
              </a:rPr>
              <a:t>: </a:t>
            </a:r>
            <a:endParaRPr lang="en-US" dirty="0" smtClean="0">
              <a:solidFill>
                <a:srgbClr val="0000CC"/>
              </a:solidFill>
              <a:latin typeface="Adobe Caslon Pro Bold" panose="0205070206050A020403" pitchFamily="18" charset="0"/>
            </a:endParaRPr>
          </a:p>
          <a:p>
            <a:pPr>
              <a:lnSpc>
                <a:spcPct val="120000"/>
              </a:lnSpc>
            </a:pPr>
            <a:r>
              <a:rPr lang="en-US" dirty="0" smtClean="0">
                <a:latin typeface="Adobe Caslon Pro Bold" panose="0205070206050A020403" pitchFamily="18" charset="0"/>
              </a:rPr>
              <a:t>Breaking </a:t>
            </a:r>
            <a:r>
              <a:rPr lang="en-US" dirty="0">
                <a:latin typeface="Adobe Caslon Pro Bold" panose="0205070206050A020403" pitchFamily="18" charset="0"/>
              </a:rPr>
              <a:t>down a complex problem into smaller, more manageable parts.</a:t>
            </a:r>
          </a:p>
          <a:p>
            <a:pPr>
              <a:lnSpc>
                <a:spcPct val="120000"/>
              </a:lnSpc>
            </a:pPr>
            <a:r>
              <a:rPr lang="en-US" i="1" dirty="0">
                <a:latin typeface="Adobe Caslon Pro Bold" panose="0205070206050A020403" pitchFamily="18" charset="0"/>
              </a:rPr>
              <a:t>It's like taking a big puzzle and dividing it into smaller puzzles. For example, if our big problem is 'cleaning your room,' we can decompose it into smaller tasks like 'pick up toys,' 'make the bed,' and 'put clothes in the wardrobe'"</a:t>
            </a:r>
            <a:endParaRPr lang="en-US" dirty="0">
              <a:latin typeface="Adobe Caslon Pro Bold" panose="0205070206050A020403" pitchFamily="18" charset="0"/>
            </a:endParaRPr>
          </a:p>
          <a:p>
            <a:endParaRPr lang="en-US" dirty="0"/>
          </a:p>
        </p:txBody>
      </p:sp>
    </p:spTree>
    <p:extLst>
      <p:ext uri="{BB962C8B-B14F-4D97-AF65-F5344CB8AC3E}">
        <p14:creationId xmlns:p14="http://schemas.microsoft.com/office/powerpoint/2010/main" val="64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Pattern Recognition</a:t>
            </a:r>
            <a:endParaRPr lang="en-US" dirty="0"/>
          </a:p>
        </p:txBody>
      </p:sp>
      <p:sp>
        <p:nvSpPr>
          <p:cNvPr id="3" name="Text Placeholder 2"/>
          <p:cNvSpPr>
            <a:spLocks noGrp="1"/>
          </p:cNvSpPr>
          <p:nvPr>
            <p:ph type="body" idx="1"/>
          </p:nvPr>
        </p:nvSpPr>
        <p:spPr/>
        <p:txBody>
          <a:bodyPr/>
          <a:lstStyle/>
          <a:p>
            <a:pPr algn="just">
              <a:lnSpc>
                <a:spcPct val="120000"/>
              </a:lnSpc>
            </a:pPr>
            <a:r>
              <a:rPr lang="en-US" dirty="0">
                <a:latin typeface="Adobe Caslon Pro Bold" panose="0205070206050A020403" pitchFamily="18" charset="0"/>
              </a:rPr>
              <a:t>Identifying similarities or common patterns among problems or </a:t>
            </a:r>
            <a:r>
              <a:rPr lang="en-US" dirty="0" smtClean="0">
                <a:latin typeface="Adobe Caslon Pro Bold" panose="0205070206050A020403" pitchFamily="18" charset="0"/>
              </a:rPr>
              <a:t>data</a:t>
            </a:r>
            <a:endParaRPr lang="en-US" dirty="0">
              <a:latin typeface="Adobe Caslon Pro Bold" panose="0205070206050A020403" pitchFamily="18" charset="0"/>
            </a:endParaRPr>
          </a:p>
          <a:p>
            <a:pPr algn="just">
              <a:lnSpc>
                <a:spcPct val="120000"/>
              </a:lnSpc>
            </a:pPr>
            <a:r>
              <a:rPr lang="en-US" i="1" dirty="0">
                <a:latin typeface="Adobe Caslon Pro Bold" panose="0205070206050A020403" pitchFamily="18" charset="0"/>
              </a:rPr>
              <a:t>It's like noticing that when you brush your teeth, you always follow the same pattern: </a:t>
            </a:r>
            <a:r>
              <a:rPr lang="en-US" i="1" dirty="0" smtClean="0">
                <a:latin typeface="Adobe Caslon Pro Bold" panose="0205070206050A020403" pitchFamily="18" charset="0"/>
              </a:rPr>
              <a:t>toothpaste</a:t>
            </a:r>
            <a:r>
              <a:rPr lang="en-US" i="1" dirty="0">
                <a:latin typeface="Adobe Caslon Pro Bold" panose="0205070206050A020403" pitchFamily="18" charset="0"/>
              </a:rPr>
              <a:t>, brush, </a:t>
            </a:r>
            <a:r>
              <a:rPr lang="en-US" i="1" dirty="0" smtClean="0">
                <a:latin typeface="Adobe Caslon Pro Bold" panose="0205070206050A020403" pitchFamily="18" charset="0"/>
              </a:rPr>
              <a:t>rinse</a:t>
            </a:r>
          </a:p>
          <a:p>
            <a:pPr algn="just">
              <a:lnSpc>
                <a:spcPct val="120000"/>
              </a:lnSpc>
            </a:pPr>
            <a:r>
              <a:rPr lang="en-US" i="1" dirty="0" smtClean="0">
                <a:latin typeface="Adobe Caslon Pro Bold" panose="0205070206050A020403" pitchFamily="18" charset="0"/>
              </a:rPr>
              <a:t>In </a:t>
            </a:r>
            <a:r>
              <a:rPr lang="en-US" i="1" dirty="0">
                <a:latin typeface="Adobe Caslon Pro Bold" panose="0205070206050A020403" pitchFamily="18" charset="0"/>
              </a:rPr>
              <a:t>computational thinking, we look for patterns to help us understand and solve problems more </a:t>
            </a:r>
            <a:r>
              <a:rPr lang="en-US" i="1" dirty="0" smtClean="0">
                <a:latin typeface="Adobe Caslon Pro Bold" panose="0205070206050A020403" pitchFamily="18" charset="0"/>
              </a:rPr>
              <a:t>easily</a:t>
            </a:r>
            <a:endParaRPr lang="en-US" dirty="0">
              <a:latin typeface="Adobe Caslon Pro Bold" panose="0205070206050A020403" pitchFamily="18" charset="0"/>
            </a:endParaRPr>
          </a:p>
          <a:p>
            <a:endParaRPr lang="en-US" dirty="0"/>
          </a:p>
        </p:txBody>
      </p:sp>
    </p:spTree>
    <p:extLst>
      <p:ext uri="{BB962C8B-B14F-4D97-AF65-F5344CB8AC3E}">
        <p14:creationId xmlns:p14="http://schemas.microsoft.com/office/powerpoint/2010/main" val="394958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Example</a:t>
            </a:r>
            <a:r>
              <a:rPr lang="en-US" dirty="0" smtClean="0"/>
              <a:t> </a:t>
            </a:r>
            <a:endParaRPr lang="en-US" dirty="0"/>
          </a:p>
        </p:txBody>
      </p:sp>
      <p:sp>
        <p:nvSpPr>
          <p:cNvPr id="3" name="Text Placeholder 2"/>
          <p:cNvSpPr>
            <a:spLocks noGrp="1"/>
          </p:cNvSpPr>
          <p:nvPr>
            <p:ph type="body" idx="1"/>
          </p:nvPr>
        </p:nvSpPr>
        <p:spPr>
          <a:xfrm>
            <a:off x="609600" y="1446203"/>
            <a:ext cx="10972800" cy="4598466"/>
          </a:xfrm>
        </p:spPr>
        <p:txBody>
          <a:bodyPr/>
          <a:lstStyle/>
          <a:p>
            <a:r>
              <a:rPr lang="en-US" i="1" dirty="0">
                <a:latin typeface="Adobe Caslon Pro Bold" panose="0205070206050A020403" pitchFamily="18" charset="0"/>
              </a:rPr>
              <a:t>Look at this sequence of numbers:</a:t>
            </a:r>
            <a:endParaRPr lang="en-US" dirty="0">
              <a:latin typeface="Adobe Caslon Pro Bold" panose="0205070206050A020403" pitchFamily="18" charset="0"/>
            </a:endParaRPr>
          </a:p>
          <a:p>
            <a:pPr lvl="1"/>
            <a:r>
              <a:rPr lang="en-US" i="1" dirty="0">
                <a:solidFill>
                  <a:srgbClr val="0000CC"/>
                </a:solidFill>
                <a:latin typeface="Adobe Caslon Pro Bold" panose="0205070206050A020403" pitchFamily="18" charset="0"/>
              </a:rPr>
              <a:t>2, 4, 6, 8, 10</a:t>
            </a:r>
            <a:endParaRPr lang="en-US" dirty="0">
              <a:solidFill>
                <a:srgbClr val="0000CC"/>
              </a:solidFill>
              <a:latin typeface="Adobe Caslon Pro Bold" panose="0205070206050A020403" pitchFamily="18" charset="0"/>
            </a:endParaRPr>
          </a:p>
          <a:p>
            <a:pPr lvl="1"/>
            <a:r>
              <a:rPr lang="en-US" i="1" dirty="0">
                <a:latin typeface="Adobe Caslon Pro Bold" panose="0205070206050A020403" pitchFamily="18" charset="0"/>
              </a:rPr>
              <a:t>The pattern here is that each number is 2 more than the previous one. So, the pattern is "add 2 each time."</a:t>
            </a:r>
            <a:endParaRPr lang="en-US" dirty="0">
              <a:latin typeface="Adobe Caslon Pro Bold" panose="0205070206050A020403" pitchFamily="18" charset="0"/>
            </a:endParaRPr>
          </a:p>
          <a:p>
            <a:r>
              <a:rPr lang="en-US" i="1" dirty="0" smtClean="0">
                <a:latin typeface="Adobe Caslon Pro Bold" panose="0205070206050A020403" pitchFamily="18" charset="0"/>
              </a:rPr>
              <a:t>Days </a:t>
            </a:r>
            <a:r>
              <a:rPr lang="en-US" i="1" dirty="0">
                <a:latin typeface="Adobe Caslon Pro Bold" panose="0205070206050A020403" pitchFamily="18" charset="0"/>
              </a:rPr>
              <a:t>of the Week:</a:t>
            </a:r>
            <a:endParaRPr lang="en-US" dirty="0">
              <a:latin typeface="Adobe Caslon Pro Bold" panose="0205070206050A020403" pitchFamily="18" charset="0"/>
            </a:endParaRPr>
          </a:p>
          <a:p>
            <a:pPr lvl="1"/>
            <a:r>
              <a:rPr lang="en-US" i="1" dirty="0">
                <a:latin typeface="Adobe Caslon Pro Bold" panose="0205070206050A020403" pitchFamily="18" charset="0"/>
              </a:rPr>
              <a:t>Consider the days of the week:</a:t>
            </a:r>
            <a:endParaRPr lang="en-US" dirty="0">
              <a:latin typeface="Adobe Caslon Pro Bold" panose="0205070206050A020403" pitchFamily="18" charset="0"/>
            </a:endParaRPr>
          </a:p>
          <a:p>
            <a:pPr lvl="1"/>
            <a:r>
              <a:rPr lang="en-US" i="1" dirty="0">
                <a:solidFill>
                  <a:srgbClr val="0000CC"/>
                </a:solidFill>
                <a:latin typeface="Adobe Caslon Pro Bold" panose="0205070206050A020403" pitchFamily="18" charset="0"/>
              </a:rPr>
              <a:t>Monday, Wednesday, Friday, Sunday, Tuesday</a:t>
            </a:r>
            <a:endParaRPr lang="en-US" dirty="0">
              <a:solidFill>
                <a:srgbClr val="0000CC"/>
              </a:solidFill>
              <a:latin typeface="Adobe Caslon Pro Bold" panose="0205070206050A020403" pitchFamily="18" charset="0"/>
            </a:endParaRPr>
          </a:p>
          <a:p>
            <a:pPr lvl="1"/>
            <a:r>
              <a:rPr lang="en-US" i="1" dirty="0">
                <a:latin typeface="Adobe Caslon Pro Bold" panose="0205070206050A020403" pitchFamily="18" charset="0"/>
              </a:rPr>
              <a:t>The pattern is that the days skip one in the sequence. So, the pattern is "skip one day."</a:t>
            </a:r>
            <a:endParaRPr lang="en-US" dirty="0">
              <a:latin typeface="Adobe Caslon Pro Bold" panose="0205070206050A020403" pitchFamily="18" charset="0"/>
            </a:endParaRPr>
          </a:p>
          <a:p>
            <a:endParaRPr lang="en-US" dirty="0"/>
          </a:p>
        </p:txBody>
      </p:sp>
    </p:spTree>
    <p:extLst>
      <p:ext uri="{BB962C8B-B14F-4D97-AF65-F5344CB8AC3E}">
        <p14:creationId xmlns:p14="http://schemas.microsoft.com/office/powerpoint/2010/main" val="403806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Abstraction</a:t>
            </a:r>
            <a:r>
              <a:rPr lang="en-US" b="1" dirty="0"/>
              <a:t>:</a:t>
            </a:r>
            <a:endParaRPr lang="en-US" dirty="0"/>
          </a:p>
        </p:txBody>
      </p:sp>
      <p:sp>
        <p:nvSpPr>
          <p:cNvPr id="3" name="Text Placeholder 2"/>
          <p:cNvSpPr>
            <a:spLocks noGrp="1"/>
          </p:cNvSpPr>
          <p:nvPr>
            <p:ph type="body" idx="1"/>
          </p:nvPr>
        </p:nvSpPr>
        <p:spPr/>
        <p:txBody>
          <a:bodyPr/>
          <a:lstStyle/>
          <a:p>
            <a:pPr algn="just">
              <a:lnSpc>
                <a:spcPct val="120000"/>
              </a:lnSpc>
            </a:pPr>
            <a:r>
              <a:rPr lang="en-US" dirty="0" smtClean="0">
                <a:latin typeface="Adobe Caslon Pro Bold" panose="0205070206050A020403" pitchFamily="18" charset="0"/>
              </a:rPr>
              <a:t>Simplifying </a:t>
            </a:r>
            <a:r>
              <a:rPr lang="en-US" dirty="0">
                <a:latin typeface="Adobe Caslon Pro Bold" panose="0205070206050A020403" pitchFamily="18" charset="0"/>
              </a:rPr>
              <a:t>complex systems by focusing on the essential details and ignoring non-essential ones.</a:t>
            </a:r>
          </a:p>
          <a:p>
            <a:pPr algn="just">
              <a:lnSpc>
                <a:spcPct val="120000"/>
              </a:lnSpc>
            </a:pPr>
            <a:r>
              <a:rPr lang="en-US" i="1" dirty="0">
                <a:latin typeface="Adobe Caslon Pro Bold" panose="0205070206050A020403" pitchFamily="18" charset="0"/>
              </a:rPr>
              <a:t> It's like looking at a map and only seeing the important roads and landmarks, not every single tree or house. </a:t>
            </a:r>
            <a:endParaRPr lang="en-US" i="1" dirty="0" smtClean="0">
              <a:latin typeface="Adobe Caslon Pro Bold" panose="0205070206050A020403" pitchFamily="18" charset="0"/>
            </a:endParaRPr>
          </a:p>
          <a:p>
            <a:pPr algn="just">
              <a:lnSpc>
                <a:spcPct val="120000"/>
              </a:lnSpc>
            </a:pPr>
            <a:r>
              <a:rPr lang="en-US" i="1" dirty="0" smtClean="0">
                <a:latin typeface="Adobe Caslon Pro Bold" panose="0205070206050A020403" pitchFamily="18" charset="0"/>
              </a:rPr>
              <a:t>When </a:t>
            </a:r>
            <a:r>
              <a:rPr lang="en-US" i="1" dirty="0">
                <a:latin typeface="Adobe Caslon Pro Bold" panose="0205070206050A020403" pitchFamily="18" charset="0"/>
              </a:rPr>
              <a:t>we abstract, we simplify things to make them easier to understand.</a:t>
            </a:r>
            <a:endParaRPr lang="en-US" dirty="0">
              <a:latin typeface="Adobe Caslon Pro Bold" panose="0205070206050A020403" pitchFamily="18" charset="0"/>
            </a:endParaRPr>
          </a:p>
          <a:p>
            <a:endParaRPr lang="en-US" dirty="0"/>
          </a:p>
        </p:txBody>
      </p:sp>
    </p:spTree>
    <p:extLst>
      <p:ext uri="{BB962C8B-B14F-4D97-AF65-F5344CB8AC3E}">
        <p14:creationId xmlns:p14="http://schemas.microsoft.com/office/powerpoint/2010/main" val="390069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1087655" y="1307432"/>
            <a:ext cx="9199345" cy="1143000"/>
          </a:xfrm>
          <a:prstGeom prst="rect">
            <a:avLst/>
          </a:prstGeom>
          <a:noFill/>
          <a:ln>
            <a:noFill/>
          </a:ln>
        </p:spPr>
        <p:txBody>
          <a:bodyPr spcFirstLastPara="1" wrap="square" lIns="91425" tIns="45700" rIns="91425" bIns="45700" anchor="ctr" anchorCtr="0">
            <a:noAutofit/>
          </a:bodyPr>
          <a:lstStyle/>
          <a:p>
            <a:r>
              <a:rPr lang="en-US" b="1" dirty="0">
                <a:latin typeface="Adobe Caslon Pro Bold" panose="0205070206050A020403" pitchFamily="18" charset="0"/>
              </a:rPr>
              <a:t>Session </a:t>
            </a:r>
            <a:r>
              <a:rPr lang="en-US" b="1" dirty="0" smtClean="0">
                <a:latin typeface="Adobe Caslon Pro Bold" panose="0205070206050A020403" pitchFamily="18" charset="0"/>
              </a:rPr>
              <a:t>One</a:t>
            </a:r>
            <a:endParaRPr dirty="0">
              <a:latin typeface="Adobe Caslon Pro Bold" panose="0205070206050A020403" pitchFamily="18" charset="0"/>
            </a:endParaRPr>
          </a:p>
        </p:txBody>
      </p:sp>
      <p:sp>
        <p:nvSpPr>
          <p:cNvPr id="98" name="Google Shape;98;p6"/>
          <p:cNvSpPr txBox="1"/>
          <p:nvPr/>
        </p:nvSpPr>
        <p:spPr>
          <a:xfrm>
            <a:off x="1607419" y="3171927"/>
            <a:ext cx="9336505" cy="1143000"/>
          </a:xfrm>
          <a:prstGeom prst="rect">
            <a:avLst/>
          </a:prstGeom>
          <a:noFill/>
          <a:ln>
            <a:noFill/>
          </a:ln>
        </p:spPr>
        <p:txBody>
          <a:bodyPr spcFirstLastPara="1" wrap="square" lIns="91425" tIns="45700" rIns="91425" bIns="45700" anchor="ctr" anchorCtr="0">
            <a:noAutofit/>
          </a:bodyPr>
          <a:lstStyle/>
          <a:p>
            <a:pPr algn="ctr">
              <a:buSzPts val="1400"/>
            </a:pPr>
            <a:r>
              <a:rPr lang="en-US" sz="4400" b="1" dirty="0">
                <a:solidFill>
                  <a:srgbClr val="0000CC"/>
                </a:solidFill>
                <a:latin typeface="Adobe Caslon Pro Bold" panose="0205070206050A020403" pitchFamily="18" charset="0"/>
                <a:ea typeface="Times New Roman"/>
                <a:cs typeface="Times New Roman"/>
                <a:sym typeface="Times New Roman"/>
              </a:rPr>
              <a:t>Introduction to Coding</a:t>
            </a:r>
            <a:endParaRPr sz="4400" b="1" dirty="0">
              <a:solidFill>
                <a:srgbClr val="0000CC"/>
              </a:solidFill>
              <a:latin typeface="Adobe Caslon Pro Bold" panose="0205070206050A020403" pitchFamily="18" charset="0"/>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9265"/>
            <a:ext cx="10972800" cy="1143000"/>
          </a:xfrm>
        </p:spPr>
        <p:txBody>
          <a:bodyPr/>
          <a:lstStyle/>
          <a:p>
            <a:r>
              <a:rPr lang="en-US" dirty="0" smtClean="0">
                <a:latin typeface="Adobe Caslon Pro Bold" panose="0205070206050A020403" pitchFamily="18" charset="0"/>
              </a:rPr>
              <a:t>Examples</a:t>
            </a:r>
            <a:endParaRPr lang="en-US" dirty="0">
              <a:latin typeface="Adobe Caslon Pro Bold" panose="0205070206050A020403" pitchFamily="18" charset="0"/>
            </a:endParaRPr>
          </a:p>
        </p:txBody>
      </p:sp>
      <p:sp>
        <p:nvSpPr>
          <p:cNvPr id="3" name="Text Placeholder 2"/>
          <p:cNvSpPr>
            <a:spLocks noGrp="1"/>
          </p:cNvSpPr>
          <p:nvPr>
            <p:ph type="body" idx="1"/>
          </p:nvPr>
        </p:nvSpPr>
        <p:spPr>
          <a:xfrm>
            <a:off x="474847" y="945687"/>
            <a:ext cx="11258349" cy="5695746"/>
          </a:xfrm>
          <a:solidFill>
            <a:schemeClr val="bg1"/>
          </a:solidFill>
        </p:spPr>
        <p:txBody>
          <a:bodyPr/>
          <a:lstStyle/>
          <a:p>
            <a:pPr>
              <a:lnSpc>
                <a:spcPct val="120000"/>
              </a:lnSpc>
            </a:pPr>
            <a:r>
              <a:rPr lang="en-US" sz="2800" i="1" dirty="0">
                <a:solidFill>
                  <a:srgbClr val="0000CC"/>
                </a:solidFill>
                <a:latin typeface="Adobe Caslon Pro Bold" panose="0205070206050A020403" pitchFamily="18" charset="0"/>
              </a:rPr>
              <a:t>Drawing a Tree:</a:t>
            </a:r>
            <a:endParaRPr lang="en-US" sz="2800" dirty="0">
              <a:solidFill>
                <a:srgbClr val="0000CC"/>
              </a:solidFill>
              <a:latin typeface="Adobe Caslon Pro Bold" panose="0205070206050A020403" pitchFamily="18" charset="0"/>
            </a:endParaRPr>
          </a:p>
          <a:p>
            <a:pPr lvl="1">
              <a:lnSpc>
                <a:spcPct val="120000"/>
              </a:lnSpc>
            </a:pPr>
            <a:r>
              <a:rPr lang="en-US" sz="2400" i="1" dirty="0">
                <a:latin typeface="Adobe Caslon Pro Bold" panose="0205070206050A020403" pitchFamily="18" charset="0"/>
              </a:rPr>
              <a:t>Imagine you want to draw a </a:t>
            </a:r>
            <a:r>
              <a:rPr lang="en-US" sz="2400" i="1" dirty="0" smtClean="0">
                <a:latin typeface="Adobe Caslon Pro Bold" panose="0205070206050A020403" pitchFamily="18" charset="0"/>
              </a:rPr>
              <a:t>tree</a:t>
            </a:r>
          </a:p>
          <a:p>
            <a:pPr lvl="1">
              <a:lnSpc>
                <a:spcPct val="120000"/>
              </a:lnSpc>
            </a:pPr>
            <a:r>
              <a:rPr lang="en-US" sz="2400" i="1" dirty="0" smtClean="0">
                <a:latin typeface="Adobe Caslon Pro Bold" panose="0205070206050A020403" pitchFamily="18" charset="0"/>
              </a:rPr>
              <a:t>Instead </a:t>
            </a:r>
            <a:r>
              <a:rPr lang="en-US" sz="2400" i="1" dirty="0">
                <a:latin typeface="Adobe Caslon Pro Bold" panose="0205070206050A020403" pitchFamily="18" charset="0"/>
              </a:rPr>
              <a:t>of drawing every single leaf and detail, you can simplify it by drawing a green blob for the leaves and a brown rectangle for the </a:t>
            </a:r>
            <a:r>
              <a:rPr lang="en-US" sz="2400" i="1" dirty="0" smtClean="0">
                <a:latin typeface="Adobe Caslon Pro Bold" panose="0205070206050A020403" pitchFamily="18" charset="0"/>
              </a:rPr>
              <a:t>trunk</a:t>
            </a:r>
          </a:p>
          <a:p>
            <a:pPr lvl="1">
              <a:lnSpc>
                <a:spcPct val="120000"/>
              </a:lnSpc>
            </a:pPr>
            <a:r>
              <a:rPr lang="en-US" sz="2400" i="1" dirty="0" smtClean="0">
                <a:latin typeface="Adobe Caslon Pro Bold" panose="0205070206050A020403" pitchFamily="18" charset="0"/>
              </a:rPr>
              <a:t> </a:t>
            </a:r>
            <a:r>
              <a:rPr lang="en-US" sz="2400" i="1" dirty="0">
                <a:latin typeface="Adobe Caslon Pro Bold" panose="0205070206050A020403" pitchFamily="18" charset="0"/>
              </a:rPr>
              <a:t>This way, you're abstracting the tree into basic shapes to make it easier to draw.</a:t>
            </a:r>
            <a:endParaRPr lang="en-US" sz="2400" dirty="0">
              <a:latin typeface="Adobe Caslon Pro Bold" panose="0205070206050A020403" pitchFamily="18" charset="0"/>
            </a:endParaRPr>
          </a:p>
          <a:p>
            <a:pPr>
              <a:lnSpc>
                <a:spcPct val="120000"/>
              </a:lnSpc>
            </a:pPr>
            <a:r>
              <a:rPr lang="en-US" sz="2800" i="1" dirty="0" smtClean="0">
                <a:solidFill>
                  <a:srgbClr val="0000CC"/>
                </a:solidFill>
                <a:latin typeface="Adobe Caslon Pro Bold" panose="0205070206050A020403" pitchFamily="18" charset="0"/>
              </a:rPr>
              <a:t>Serving </a:t>
            </a:r>
            <a:r>
              <a:rPr lang="en-US" sz="2800" i="1" dirty="0">
                <a:solidFill>
                  <a:srgbClr val="0000CC"/>
                </a:solidFill>
                <a:latin typeface="Adobe Caslon Pro Bold" panose="0205070206050A020403" pitchFamily="18" charset="0"/>
              </a:rPr>
              <a:t>yourself </a:t>
            </a:r>
            <a:r>
              <a:rPr lang="en-US" sz="2800" i="1" dirty="0" smtClean="0">
                <a:solidFill>
                  <a:srgbClr val="0000CC"/>
                </a:solidFill>
                <a:latin typeface="Adobe Caslon Pro Bold" panose="0205070206050A020403" pitchFamily="18" charset="0"/>
              </a:rPr>
              <a:t>tea:</a:t>
            </a:r>
            <a:endParaRPr lang="en-US" sz="2800" dirty="0">
              <a:solidFill>
                <a:srgbClr val="0000CC"/>
              </a:solidFill>
              <a:latin typeface="Adobe Caslon Pro Bold" panose="0205070206050A020403" pitchFamily="18" charset="0"/>
            </a:endParaRPr>
          </a:p>
          <a:p>
            <a:pPr lvl="1">
              <a:lnSpc>
                <a:spcPct val="120000"/>
              </a:lnSpc>
            </a:pPr>
            <a:r>
              <a:rPr lang="en-US" sz="2400" i="1" dirty="0" smtClean="0">
                <a:latin typeface="Adobe Caslon Pro Bold" panose="0205070206050A020403" pitchFamily="18" charset="0"/>
              </a:rPr>
              <a:t>When </a:t>
            </a:r>
            <a:r>
              <a:rPr lang="en-US" sz="2400" i="1" dirty="0">
                <a:latin typeface="Adobe Caslon Pro Bold" panose="0205070206050A020403" pitchFamily="18" charset="0"/>
              </a:rPr>
              <a:t>you serve yourself tea, you don't need to think about all the details of each step and </a:t>
            </a:r>
            <a:r>
              <a:rPr lang="en-US" sz="2400" i="1" dirty="0" smtClean="0">
                <a:latin typeface="Adobe Caslon Pro Bold" panose="0205070206050A020403" pitchFamily="18" charset="0"/>
              </a:rPr>
              <a:t>ingredients.</a:t>
            </a:r>
          </a:p>
          <a:p>
            <a:pPr lvl="1">
              <a:lnSpc>
                <a:spcPct val="120000"/>
              </a:lnSpc>
            </a:pPr>
            <a:r>
              <a:rPr lang="en-US" sz="2400" i="1" dirty="0" smtClean="0">
                <a:latin typeface="Adobe Caslon Pro Bold" panose="0205070206050A020403" pitchFamily="18" charset="0"/>
              </a:rPr>
              <a:t>You </a:t>
            </a:r>
            <a:r>
              <a:rPr lang="en-US" sz="2400" i="1" dirty="0">
                <a:latin typeface="Adobe Caslon Pro Bold" panose="0205070206050A020403" pitchFamily="18" charset="0"/>
              </a:rPr>
              <a:t>abstract by focusing on the main steps: put a cup on the table and pour tea in it. </a:t>
            </a:r>
            <a:endParaRPr lang="en-US" sz="2400" i="1" dirty="0" smtClean="0">
              <a:latin typeface="Adobe Caslon Pro Bold" panose="0205070206050A020403" pitchFamily="18" charset="0"/>
            </a:endParaRPr>
          </a:p>
          <a:p>
            <a:pPr lvl="1">
              <a:lnSpc>
                <a:spcPct val="120000"/>
              </a:lnSpc>
            </a:pPr>
            <a:r>
              <a:rPr lang="en-US" sz="2400" i="1" dirty="0" smtClean="0">
                <a:latin typeface="Adobe Caslon Pro Bold" panose="0205070206050A020403" pitchFamily="18" charset="0"/>
              </a:rPr>
              <a:t>You </a:t>
            </a:r>
            <a:r>
              <a:rPr lang="en-US" sz="2400" i="1" dirty="0">
                <a:latin typeface="Adobe Caslon Pro Bold" panose="0205070206050A020403" pitchFamily="18" charset="0"/>
              </a:rPr>
              <a:t>don't need to think about the specific details of each ingredient in the tea, how the cup is made, or how long the tea took to cook.</a:t>
            </a:r>
            <a:endParaRPr lang="en-US" sz="2400" dirty="0">
              <a:latin typeface="Adobe Caslon Pro Bold" panose="0205070206050A020403" pitchFamily="18" charset="0"/>
            </a:endParaRPr>
          </a:p>
        </p:txBody>
      </p:sp>
    </p:spTree>
    <p:extLst>
      <p:ext uri="{BB962C8B-B14F-4D97-AF65-F5344CB8AC3E}">
        <p14:creationId xmlns:p14="http://schemas.microsoft.com/office/powerpoint/2010/main" val="325372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Algorithmic Thinking:</a:t>
            </a:r>
            <a:endParaRPr lang="en-US" dirty="0"/>
          </a:p>
        </p:txBody>
      </p:sp>
      <p:sp>
        <p:nvSpPr>
          <p:cNvPr id="3" name="Text Placeholder 2"/>
          <p:cNvSpPr>
            <a:spLocks noGrp="1"/>
          </p:cNvSpPr>
          <p:nvPr>
            <p:ph type="body" idx="1"/>
          </p:nvPr>
        </p:nvSpPr>
        <p:spPr/>
        <p:txBody>
          <a:bodyPr/>
          <a:lstStyle/>
          <a:p>
            <a:pPr algn="just">
              <a:lnSpc>
                <a:spcPct val="130000"/>
              </a:lnSpc>
            </a:pPr>
            <a:r>
              <a:rPr lang="en-US" dirty="0" smtClean="0">
                <a:latin typeface="Adobe Caslon Pro Bold" panose="0205070206050A020403" pitchFamily="18" charset="0"/>
              </a:rPr>
              <a:t>Developing </a:t>
            </a:r>
            <a:r>
              <a:rPr lang="en-US" dirty="0">
                <a:latin typeface="Adobe Caslon Pro Bold" panose="0205070206050A020403" pitchFamily="18" charset="0"/>
              </a:rPr>
              <a:t>a step-by-step solution or set of instructions to solve a problem.</a:t>
            </a:r>
          </a:p>
          <a:p>
            <a:pPr algn="just">
              <a:lnSpc>
                <a:spcPct val="130000"/>
              </a:lnSpc>
            </a:pPr>
            <a:r>
              <a:rPr lang="en-US" i="1" dirty="0">
                <a:latin typeface="Adobe Caslon Pro Bold" panose="0205070206050A020403" pitchFamily="18" charset="0"/>
              </a:rPr>
              <a:t>In computational thinking, we create algorithms to help computers and ourselves solve problems. </a:t>
            </a:r>
            <a:endParaRPr lang="en-US" i="1" dirty="0" smtClean="0">
              <a:latin typeface="Adobe Caslon Pro Bold" panose="0205070206050A020403" pitchFamily="18" charset="0"/>
            </a:endParaRPr>
          </a:p>
          <a:p>
            <a:pPr algn="just">
              <a:lnSpc>
                <a:spcPct val="130000"/>
              </a:lnSpc>
            </a:pPr>
            <a:r>
              <a:rPr lang="en-US" i="1" dirty="0" smtClean="0">
                <a:latin typeface="Adobe Caslon Pro Bold" panose="0205070206050A020403" pitchFamily="18" charset="0"/>
              </a:rPr>
              <a:t>For </a:t>
            </a:r>
            <a:r>
              <a:rPr lang="en-US" i="1" dirty="0">
                <a:latin typeface="Adobe Caslon Pro Bold" panose="0205070206050A020403" pitchFamily="18" charset="0"/>
              </a:rPr>
              <a:t>example, an algorithm to clean your room could be '1. Pick up toys, 2. Make the bed, 3. Put clothes in the wardrobe.'"</a:t>
            </a:r>
            <a:endParaRPr lang="en-US" dirty="0">
              <a:latin typeface="Adobe Caslon Pro Bold" panose="0205070206050A020403" pitchFamily="18" charset="0"/>
            </a:endParaRPr>
          </a:p>
        </p:txBody>
      </p:sp>
    </p:spTree>
    <p:extLst>
      <p:ext uri="{BB962C8B-B14F-4D97-AF65-F5344CB8AC3E}">
        <p14:creationId xmlns:p14="http://schemas.microsoft.com/office/powerpoint/2010/main" val="293457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a:t>
            </a:r>
            <a:endParaRPr lang="en-US" dirty="0"/>
          </a:p>
        </p:txBody>
      </p:sp>
      <p:sp>
        <p:nvSpPr>
          <p:cNvPr id="3" name="Text Placeholder 2"/>
          <p:cNvSpPr>
            <a:spLocks noGrp="1"/>
          </p:cNvSpPr>
          <p:nvPr>
            <p:ph type="body" idx="1"/>
          </p:nvPr>
        </p:nvSpPr>
        <p:spPr/>
        <p:txBody>
          <a:bodyPr/>
          <a:lstStyle/>
          <a:p>
            <a:r>
              <a:rPr lang="en-US" b="1" dirty="0"/>
              <a:t>What is coding?</a:t>
            </a:r>
            <a:endParaRPr lang="en-US" dirty="0"/>
          </a:p>
        </p:txBody>
      </p:sp>
    </p:spTree>
    <p:extLst>
      <p:ext uri="{BB962C8B-B14F-4D97-AF65-F5344CB8AC3E}">
        <p14:creationId xmlns:p14="http://schemas.microsoft.com/office/powerpoint/2010/main" val="183217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Coding</a:t>
            </a:r>
            <a:endParaRPr lang="en-US" dirty="0">
              <a:latin typeface="Adobe Caslon Pro Bold" panose="0205070206050A020403" pitchFamily="18" charset="0"/>
            </a:endParaRPr>
          </a:p>
        </p:txBody>
      </p:sp>
      <p:sp>
        <p:nvSpPr>
          <p:cNvPr id="3" name="Text Placeholder 2"/>
          <p:cNvSpPr>
            <a:spLocks noGrp="1"/>
          </p:cNvSpPr>
          <p:nvPr>
            <p:ph type="body" idx="1"/>
          </p:nvPr>
        </p:nvSpPr>
        <p:spPr/>
        <p:txBody>
          <a:bodyPr/>
          <a:lstStyle/>
          <a:p>
            <a:pPr>
              <a:lnSpc>
                <a:spcPct val="120000"/>
              </a:lnSpc>
            </a:pPr>
            <a:r>
              <a:rPr lang="en-US" dirty="0">
                <a:latin typeface="Adobe Caslon Pro Bold" panose="0205070206050A020403" pitchFamily="18" charset="0"/>
              </a:rPr>
              <a:t>Coding can be defined as the process of making and using sets of instructions to enable a computer to perform a ask {for example to play a game} or  solve problems {for instance making a way out in a maze}.</a:t>
            </a:r>
          </a:p>
          <a:p>
            <a:endParaRPr lang="en-US" dirty="0"/>
          </a:p>
        </p:txBody>
      </p:sp>
    </p:spTree>
    <p:extLst>
      <p:ext uri="{BB962C8B-B14F-4D97-AF65-F5344CB8AC3E}">
        <p14:creationId xmlns:p14="http://schemas.microsoft.com/office/powerpoint/2010/main" val="61857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t>
            </a:r>
            <a:endParaRPr lang="en-US" dirty="0"/>
          </a:p>
        </p:txBody>
      </p:sp>
      <p:sp>
        <p:nvSpPr>
          <p:cNvPr id="3" name="Text Placeholder 2"/>
          <p:cNvSpPr>
            <a:spLocks noGrp="1"/>
          </p:cNvSpPr>
          <p:nvPr>
            <p:ph type="body" idx="1"/>
          </p:nvPr>
        </p:nvSpPr>
        <p:spPr/>
        <p:txBody>
          <a:bodyPr/>
          <a:lstStyle/>
          <a:p>
            <a:pPr>
              <a:lnSpc>
                <a:spcPct val="120000"/>
              </a:lnSpc>
            </a:pPr>
            <a:r>
              <a:rPr lang="en-US" dirty="0">
                <a:latin typeface="Adobe Caslon Pro Bold" panose="0205070206050A020403" pitchFamily="18" charset="0"/>
              </a:rPr>
              <a:t>Programming is giving instructions to a computer or a device to perform specific tasks or solve problems. </a:t>
            </a:r>
            <a:endParaRPr lang="en-US" dirty="0" smtClean="0">
              <a:latin typeface="Adobe Caslon Pro Bold" panose="0205070206050A020403" pitchFamily="18" charset="0"/>
            </a:endParaRPr>
          </a:p>
          <a:p>
            <a:pPr>
              <a:lnSpc>
                <a:spcPct val="120000"/>
              </a:lnSpc>
            </a:pPr>
            <a:r>
              <a:rPr lang="en-US" dirty="0" smtClean="0">
                <a:latin typeface="Adobe Caslon Pro Bold" panose="0205070206050A020403" pitchFamily="18" charset="0"/>
              </a:rPr>
              <a:t>It </a:t>
            </a:r>
            <a:r>
              <a:rPr lang="en-US" dirty="0">
                <a:latin typeface="Adobe Caslon Pro Bold" panose="0205070206050A020403" pitchFamily="18" charset="0"/>
              </a:rPr>
              <a:t>involves writing a series of step-by-step instructions called </a:t>
            </a:r>
            <a:r>
              <a:rPr lang="en-US" dirty="0">
                <a:solidFill>
                  <a:srgbClr val="0000CC"/>
                </a:solidFill>
                <a:latin typeface="Adobe Caslon Pro Bold" panose="0205070206050A020403" pitchFamily="18" charset="0"/>
              </a:rPr>
              <a:t>codes</a:t>
            </a:r>
            <a:r>
              <a:rPr lang="en-US" dirty="0">
                <a:latin typeface="Adobe Caslon Pro Bold" panose="0205070206050A020403" pitchFamily="18" charset="0"/>
              </a:rPr>
              <a:t> that tell the computer what to do. </a:t>
            </a:r>
            <a:endParaRPr lang="en-US" dirty="0" smtClean="0">
              <a:latin typeface="Adobe Caslon Pro Bold" panose="0205070206050A020403" pitchFamily="18" charset="0"/>
            </a:endParaRPr>
          </a:p>
          <a:p>
            <a:pPr>
              <a:lnSpc>
                <a:spcPct val="120000"/>
              </a:lnSpc>
            </a:pPr>
            <a:r>
              <a:rPr lang="en-US" dirty="0" smtClean="0">
                <a:latin typeface="Adobe Caslon Pro Bold" panose="0205070206050A020403" pitchFamily="18" charset="0"/>
              </a:rPr>
              <a:t>Just </a:t>
            </a:r>
            <a:r>
              <a:rPr lang="en-US" dirty="0">
                <a:latin typeface="Adobe Caslon Pro Bold" panose="0205070206050A020403" pitchFamily="18" charset="0"/>
              </a:rPr>
              <a:t>like we use words to communicate with other people we use </a:t>
            </a:r>
            <a:r>
              <a:rPr lang="en-US" dirty="0">
                <a:solidFill>
                  <a:srgbClr val="0000CC"/>
                </a:solidFill>
                <a:latin typeface="Adobe Caslon Pro Bold" panose="0205070206050A020403" pitchFamily="18" charset="0"/>
              </a:rPr>
              <a:t>codes</a:t>
            </a:r>
            <a:r>
              <a:rPr lang="en-US" dirty="0">
                <a:latin typeface="Adobe Caslon Pro Bold" panose="0205070206050A020403" pitchFamily="18" charset="0"/>
              </a:rPr>
              <a:t> to communicate with computers. </a:t>
            </a:r>
          </a:p>
          <a:p>
            <a:endParaRPr lang="en-US" dirty="0"/>
          </a:p>
        </p:txBody>
      </p:sp>
    </p:spTree>
    <p:extLst>
      <p:ext uri="{BB962C8B-B14F-4D97-AF65-F5344CB8AC3E}">
        <p14:creationId xmlns:p14="http://schemas.microsoft.com/office/powerpoint/2010/main" val="174337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4d94ed1e48_1_169"/>
          <p:cNvSpPr txBox="1">
            <a:spLocks noGrp="1"/>
          </p:cNvSpPr>
          <p:nvPr>
            <p:ph type="title"/>
          </p:nvPr>
        </p:nvSpPr>
        <p:spPr>
          <a:xfrm>
            <a:off x="1990826" y="111512"/>
            <a:ext cx="8229600" cy="1143000"/>
          </a:xfrm>
          <a:prstGeom prst="rect">
            <a:avLst/>
          </a:prstGeom>
        </p:spPr>
        <p:txBody>
          <a:bodyPr spcFirstLastPara="1" wrap="square" lIns="91425" tIns="45700" rIns="91425" bIns="45700" anchor="ctr" anchorCtr="0">
            <a:noAutofit/>
          </a:bodyPr>
          <a:lstStyle/>
          <a:p>
            <a:r>
              <a:rPr lang="en-US" b="1"/>
              <a:t>Conclusion</a:t>
            </a:r>
            <a:endParaRPr b="1"/>
          </a:p>
        </p:txBody>
      </p:sp>
      <p:sp>
        <p:nvSpPr>
          <p:cNvPr id="305" name="Google Shape;305;g24d94ed1e48_1_169"/>
          <p:cNvSpPr txBox="1">
            <a:spLocks noGrp="1"/>
          </p:cNvSpPr>
          <p:nvPr>
            <p:ph type="body" idx="1"/>
          </p:nvPr>
        </p:nvSpPr>
        <p:spPr>
          <a:xfrm>
            <a:off x="789271" y="1254512"/>
            <a:ext cx="11126803" cy="4800598"/>
          </a:xfrm>
          <a:prstGeom prst="rect">
            <a:avLst/>
          </a:prstGeom>
        </p:spPr>
        <p:txBody>
          <a:bodyPr spcFirstLastPara="1" wrap="square" lIns="91425" tIns="45700" rIns="91425" bIns="45700" anchor="t" anchorCtr="0">
            <a:noAutofit/>
          </a:bodyPr>
          <a:lstStyle/>
          <a:p>
            <a:pPr marL="0" indent="0">
              <a:lnSpc>
                <a:spcPct val="130000"/>
              </a:lnSpc>
              <a:buNone/>
            </a:pPr>
            <a:r>
              <a:rPr lang="en-US" sz="2800" dirty="0">
                <a:latin typeface="Adobe Caslon Pro Bold" panose="0205070206050A020403" pitchFamily="18" charset="0"/>
              </a:rPr>
              <a:t>In this session, you have learnt how to:</a:t>
            </a:r>
            <a:endParaRPr sz="2800" dirty="0">
              <a:latin typeface="Adobe Caslon Pro Bold" panose="0205070206050A020403" pitchFamily="18" charset="0"/>
            </a:endParaRPr>
          </a:p>
          <a:p>
            <a:pPr>
              <a:lnSpc>
                <a:spcPct val="130000"/>
              </a:lnSpc>
            </a:pPr>
            <a:r>
              <a:rPr lang="en-US" sz="2800" dirty="0" smtClean="0">
                <a:latin typeface="Adobe Caslon Pro Bold" panose="0205070206050A020403" pitchFamily="18" charset="0"/>
              </a:rPr>
              <a:t>Games </a:t>
            </a:r>
            <a:endParaRPr sz="2800" dirty="0">
              <a:latin typeface="Adobe Caslon Pro Bold" panose="0205070206050A020403" pitchFamily="18" charset="0"/>
            </a:endParaRPr>
          </a:p>
          <a:p>
            <a:pPr>
              <a:lnSpc>
                <a:spcPct val="130000"/>
              </a:lnSpc>
              <a:spcBef>
                <a:spcPts val="0"/>
              </a:spcBef>
            </a:pPr>
            <a:r>
              <a:rPr lang="en-US" sz="2800" dirty="0" smtClean="0">
                <a:latin typeface="Adobe Caslon Pro Bold" panose="0205070206050A020403" pitchFamily="18" charset="0"/>
              </a:rPr>
              <a:t>Computational thinking</a:t>
            </a:r>
          </a:p>
          <a:p>
            <a:pPr lvl="1">
              <a:lnSpc>
                <a:spcPct val="130000"/>
              </a:lnSpc>
              <a:spcBef>
                <a:spcPts val="0"/>
              </a:spcBef>
            </a:pPr>
            <a:r>
              <a:rPr lang="en-US" sz="2400" dirty="0" smtClean="0">
                <a:latin typeface="Adobe Caslon Pro Bold" panose="0205070206050A020403" pitchFamily="18" charset="0"/>
              </a:rPr>
              <a:t>Decomposition</a:t>
            </a:r>
          </a:p>
          <a:p>
            <a:pPr lvl="1">
              <a:lnSpc>
                <a:spcPct val="130000"/>
              </a:lnSpc>
              <a:spcBef>
                <a:spcPts val="0"/>
              </a:spcBef>
            </a:pPr>
            <a:r>
              <a:rPr lang="en-US" sz="2400" dirty="0" smtClean="0">
                <a:latin typeface="Adobe Caslon Pro Bold" panose="0205070206050A020403" pitchFamily="18" charset="0"/>
              </a:rPr>
              <a:t>Pattern recognition</a:t>
            </a:r>
          </a:p>
          <a:p>
            <a:pPr lvl="1">
              <a:lnSpc>
                <a:spcPct val="130000"/>
              </a:lnSpc>
              <a:spcBef>
                <a:spcPts val="0"/>
              </a:spcBef>
            </a:pPr>
            <a:r>
              <a:rPr lang="en-US" sz="2400" dirty="0" smtClean="0">
                <a:latin typeface="Adobe Caslon Pro Bold" panose="0205070206050A020403" pitchFamily="18" charset="0"/>
              </a:rPr>
              <a:t>Abstraction</a:t>
            </a:r>
          </a:p>
          <a:p>
            <a:pPr lvl="1">
              <a:lnSpc>
                <a:spcPct val="130000"/>
              </a:lnSpc>
              <a:spcBef>
                <a:spcPts val="0"/>
              </a:spcBef>
            </a:pPr>
            <a:r>
              <a:rPr lang="en-US" sz="2400" dirty="0" smtClean="0">
                <a:latin typeface="Adobe Caslon Pro Bold" panose="0205070206050A020403" pitchFamily="18" charset="0"/>
              </a:rPr>
              <a:t>Algorithm design</a:t>
            </a:r>
            <a:endParaRPr sz="2400" dirty="0">
              <a:latin typeface="Adobe Caslon Pro Bold" panose="0205070206050A020403" pitchFamily="18" charset="0"/>
            </a:endParaRPr>
          </a:p>
          <a:p>
            <a:pPr>
              <a:lnSpc>
                <a:spcPct val="130000"/>
              </a:lnSpc>
              <a:spcBef>
                <a:spcPts val="0"/>
              </a:spcBef>
            </a:pPr>
            <a:r>
              <a:rPr lang="en-US" sz="2800" dirty="0" smtClean="0">
                <a:latin typeface="Adobe Caslon Pro Bold" panose="0205070206050A020403" pitchFamily="18" charset="0"/>
              </a:rPr>
              <a:t>Coding</a:t>
            </a:r>
          </a:p>
          <a:p>
            <a:pPr>
              <a:lnSpc>
                <a:spcPct val="130000"/>
              </a:lnSpc>
              <a:spcBef>
                <a:spcPts val="0"/>
              </a:spcBef>
            </a:pPr>
            <a:r>
              <a:rPr lang="en-US" sz="2800" dirty="0" smtClean="0">
                <a:latin typeface="Adobe Caslon Pro Bold" panose="0205070206050A020403" pitchFamily="18" charset="0"/>
              </a:rPr>
              <a:t>programming</a:t>
            </a:r>
            <a:endParaRPr sz="2800" dirty="0">
              <a:latin typeface="Adobe Caslon Pro Bold" panose="0205070206050A0204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Introduction</a:t>
            </a:r>
            <a:endParaRPr lang="en-US" dirty="0">
              <a:latin typeface="Adobe Caslon Pro Bold" panose="0205070206050A020403" pitchFamily="18" charset="0"/>
            </a:endParaRPr>
          </a:p>
        </p:txBody>
      </p:sp>
      <p:sp>
        <p:nvSpPr>
          <p:cNvPr id="3" name="Text Placeholder 2"/>
          <p:cNvSpPr>
            <a:spLocks noGrp="1"/>
          </p:cNvSpPr>
          <p:nvPr>
            <p:ph type="body" idx="1"/>
          </p:nvPr>
        </p:nvSpPr>
        <p:spPr/>
        <p:txBody>
          <a:bodyPr/>
          <a:lstStyle/>
          <a:p>
            <a:pPr algn="just">
              <a:lnSpc>
                <a:spcPct val="120000"/>
              </a:lnSpc>
            </a:pPr>
            <a:r>
              <a:rPr lang="en-US" dirty="0">
                <a:latin typeface="Adobe Caslon Pro Bold" panose="0205070206050A020403" pitchFamily="18" charset="0"/>
              </a:rPr>
              <a:t>This section will equip you with the knowledge and strategies needed in learning coding. </a:t>
            </a:r>
            <a:endParaRPr lang="en-US" dirty="0" smtClean="0">
              <a:latin typeface="Adobe Caslon Pro Bold" panose="0205070206050A020403" pitchFamily="18" charset="0"/>
            </a:endParaRPr>
          </a:p>
          <a:p>
            <a:pPr algn="just">
              <a:lnSpc>
                <a:spcPct val="120000"/>
              </a:lnSpc>
            </a:pPr>
            <a:r>
              <a:rPr lang="en-US" dirty="0" smtClean="0">
                <a:latin typeface="Adobe Caslon Pro Bold" panose="0205070206050A020403" pitchFamily="18" charset="0"/>
              </a:rPr>
              <a:t>In </a:t>
            </a:r>
            <a:r>
              <a:rPr lang="en-US" dirty="0">
                <a:latin typeface="Adobe Caslon Pro Bold" panose="0205070206050A020403" pitchFamily="18" charset="0"/>
              </a:rPr>
              <a:t>today’s digital era, coding has become an essential skill for children. </a:t>
            </a:r>
            <a:endParaRPr lang="en-US" dirty="0" smtClean="0">
              <a:latin typeface="Adobe Caslon Pro Bold" panose="0205070206050A020403" pitchFamily="18" charset="0"/>
            </a:endParaRPr>
          </a:p>
          <a:p>
            <a:pPr algn="just">
              <a:lnSpc>
                <a:spcPct val="120000"/>
              </a:lnSpc>
            </a:pPr>
            <a:r>
              <a:rPr lang="en-US" dirty="0" smtClean="0">
                <a:latin typeface="Adobe Caslon Pro Bold" panose="0205070206050A020403" pitchFamily="18" charset="0"/>
              </a:rPr>
              <a:t>To </a:t>
            </a:r>
            <a:r>
              <a:rPr lang="en-US" dirty="0">
                <a:latin typeface="Adobe Caslon Pro Bold" panose="0205070206050A020403" pitchFamily="18" charset="0"/>
              </a:rPr>
              <a:t>make the learning process engaging and enjoyable, exciting activities that combine game puzzles and mazes are used to introduce the learners to basic coding </a:t>
            </a:r>
            <a:r>
              <a:rPr lang="en-US" dirty="0" smtClean="0">
                <a:latin typeface="Adobe Caslon Pro Bold" panose="0205070206050A020403" pitchFamily="18" charset="0"/>
              </a:rPr>
              <a:t>skills</a:t>
            </a:r>
            <a:endParaRPr lang="en-US" dirty="0">
              <a:latin typeface="Adobe Caslon Pro Bold" panose="0205070206050A020403" pitchFamily="18" charset="0"/>
            </a:endParaRPr>
          </a:p>
          <a:p>
            <a:endParaRPr lang="en-US" dirty="0"/>
          </a:p>
        </p:txBody>
      </p:sp>
    </p:spTree>
    <p:extLst>
      <p:ext uri="{BB962C8B-B14F-4D97-AF65-F5344CB8AC3E}">
        <p14:creationId xmlns:p14="http://schemas.microsoft.com/office/powerpoint/2010/main" val="279543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1981200" y="381000"/>
            <a:ext cx="8229600" cy="1143000"/>
          </a:xfrm>
          <a:prstGeom prst="rect">
            <a:avLst/>
          </a:prstGeom>
          <a:noFill/>
          <a:ln>
            <a:noFill/>
          </a:ln>
        </p:spPr>
        <p:txBody>
          <a:bodyPr spcFirstLastPara="1" wrap="square" lIns="91425" tIns="45700" rIns="91425" bIns="45700" anchor="ctr" anchorCtr="0">
            <a:noAutofit/>
          </a:bodyPr>
          <a:lstStyle/>
          <a:p>
            <a:r>
              <a:rPr lang="en-US" b="1" dirty="0" smtClean="0">
                <a:latin typeface="Adobe Caslon Pro Bold" panose="0205070206050A020403" pitchFamily="18" charset="0"/>
              </a:rPr>
              <a:t>Reflection 1</a:t>
            </a:r>
            <a:endParaRPr b="1" dirty="0">
              <a:latin typeface="Adobe Caslon Pro Bold" panose="0205070206050A020403" pitchFamily="18" charset="0"/>
            </a:endParaRPr>
          </a:p>
        </p:txBody>
      </p:sp>
      <p:sp>
        <p:nvSpPr>
          <p:cNvPr id="104" name="Google Shape;104;p7"/>
          <p:cNvSpPr txBox="1">
            <a:spLocks noGrp="1"/>
          </p:cNvSpPr>
          <p:nvPr>
            <p:ph type="body" idx="1"/>
          </p:nvPr>
        </p:nvSpPr>
        <p:spPr>
          <a:xfrm>
            <a:off x="1346862" y="1368215"/>
            <a:ext cx="8593500" cy="4526100"/>
          </a:xfrm>
          <a:prstGeom prst="rect">
            <a:avLst/>
          </a:prstGeom>
          <a:noFill/>
          <a:ln>
            <a:noFill/>
          </a:ln>
        </p:spPr>
        <p:txBody>
          <a:bodyPr spcFirstLastPara="1" wrap="square" lIns="91425" tIns="45700" rIns="91425" bIns="45700" anchor="t" anchorCtr="0">
            <a:noAutofit/>
          </a:bodyPr>
          <a:lstStyle/>
          <a:p>
            <a:pPr marL="342900" indent="-139700">
              <a:spcBef>
                <a:spcPts val="0"/>
              </a:spcBef>
              <a:buSzPts val="3200"/>
              <a:buNone/>
            </a:pPr>
            <a:endParaRPr sz="3600" dirty="0"/>
          </a:p>
          <a:p>
            <a:pPr marL="342900" indent="-139700">
              <a:spcBef>
                <a:spcPts val="0"/>
              </a:spcBef>
              <a:buSzPts val="3200"/>
              <a:buNone/>
            </a:pPr>
            <a:endParaRPr sz="3600" dirty="0"/>
          </a:p>
          <a:p>
            <a:pPr marL="342900" indent="-139700">
              <a:lnSpc>
                <a:spcPct val="130000"/>
              </a:lnSpc>
              <a:spcBef>
                <a:spcPts val="0"/>
              </a:spcBef>
              <a:buSzPts val="3200"/>
              <a:buNone/>
            </a:pPr>
            <a:r>
              <a:rPr lang="en-US" sz="3600" dirty="0" smtClean="0">
                <a:latin typeface="Adobe Caslon Pro Bold" panose="0205070206050A020403" pitchFamily="18" charset="0"/>
              </a:rPr>
              <a:t> Share </a:t>
            </a:r>
            <a:r>
              <a:rPr lang="en-US" sz="3600" dirty="0">
                <a:latin typeface="Adobe Caslon Pro Bold" panose="0205070206050A020403" pitchFamily="18" charset="0"/>
              </a:rPr>
              <a:t>your favorite childhood games </a:t>
            </a:r>
            <a:r>
              <a:rPr lang="en-US" sz="3600" dirty="0" smtClean="0">
                <a:latin typeface="Adobe Caslon Pro Bold" panose="0205070206050A020403" pitchFamily="18" charset="0"/>
              </a:rPr>
              <a:t>and toys</a:t>
            </a:r>
            <a:r>
              <a:rPr lang="en-US" sz="3600" dirty="0">
                <a:latin typeface="Adobe Caslon Pro Bold" panose="0205070206050A020403" pitchFamily="18" charset="0"/>
              </a:rPr>
              <a:t>, and briefly discuss why you enjoyed </a:t>
            </a:r>
            <a:r>
              <a:rPr lang="en-US" sz="3600" dirty="0" smtClean="0">
                <a:latin typeface="Adobe Caslon Pro Bold" panose="0205070206050A020403" pitchFamily="18" charset="0"/>
              </a:rPr>
              <a:t>them</a:t>
            </a:r>
            <a:endParaRPr sz="3600" dirty="0">
              <a:latin typeface="Adobe Caslon Pro Bold" panose="0205070206050A020403" pitchFamily="18" charset="0"/>
            </a:endParaRPr>
          </a:p>
          <a:p>
            <a:pPr marL="342900" indent="-139700">
              <a:spcBef>
                <a:spcPts val="0"/>
              </a:spcBef>
              <a:buSzPts val="3200"/>
              <a:buNone/>
            </a:pPr>
            <a:endParaRPr dirty="0"/>
          </a:p>
          <a:p>
            <a:pPr marL="342900" indent="-139700">
              <a:spcBef>
                <a:spcPts val="0"/>
              </a:spcBef>
              <a:buSzPts val="3200"/>
              <a:buNone/>
            </a:pPr>
            <a:endParaRPr sz="3600" dirty="0"/>
          </a:p>
        </p:txBody>
      </p:sp>
      <p:pic>
        <p:nvPicPr>
          <p:cNvPr id="105" name="Google Shape;105;p7"/>
          <p:cNvPicPr preferRelativeResize="0"/>
          <p:nvPr/>
        </p:nvPicPr>
        <p:blipFill>
          <a:blip r:embed="rId3">
            <a:alphaModFix/>
          </a:blip>
          <a:stretch>
            <a:fillRect/>
          </a:stretch>
        </p:blipFill>
        <p:spPr>
          <a:xfrm>
            <a:off x="9851567" y="1232481"/>
            <a:ext cx="1870400" cy="192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Childhood games</a:t>
            </a:r>
            <a:endParaRPr lang="en-US" dirty="0">
              <a:latin typeface="Adobe Caslon Pro Bold" panose="0205070206050A020403" pitchFamily="18" charset="0"/>
            </a:endParaRPr>
          </a:p>
        </p:txBody>
      </p:sp>
      <p:sp>
        <p:nvSpPr>
          <p:cNvPr id="3" name="Text Placeholder 2"/>
          <p:cNvSpPr>
            <a:spLocks noGrp="1"/>
          </p:cNvSpPr>
          <p:nvPr>
            <p:ph type="body" idx="1"/>
          </p:nvPr>
        </p:nvSpPr>
        <p:spPr/>
        <p:txBody>
          <a:bodyPr/>
          <a:lstStyle/>
          <a:p>
            <a:pPr>
              <a:lnSpc>
                <a:spcPct val="120000"/>
              </a:lnSpc>
            </a:pPr>
            <a:r>
              <a:rPr lang="en-US" dirty="0">
                <a:latin typeface="Adobe Caslon Pro Bold" panose="0205070206050A020403" pitchFamily="18" charset="0"/>
              </a:rPr>
              <a:t>You will realize that it is all connected to creativity, problem solving and playfulness.</a:t>
            </a:r>
            <a:endParaRPr lang="en-US" dirty="0">
              <a:latin typeface="Adobe Caslon Pro Bold" panose="0205070206050A020403" pitchFamily="18" charset="0"/>
            </a:endParaRPr>
          </a:p>
        </p:txBody>
      </p:sp>
    </p:spTree>
    <p:extLst>
      <p:ext uri="{BB962C8B-B14F-4D97-AF65-F5344CB8AC3E}">
        <p14:creationId xmlns:p14="http://schemas.microsoft.com/office/powerpoint/2010/main" val="184617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Reflection 2</a:t>
            </a:r>
            <a:endParaRPr lang="en-US" dirty="0">
              <a:latin typeface="Adobe Caslon Pro Bold" panose="0205070206050A020403" pitchFamily="18" charset="0"/>
            </a:endParaRPr>
          </a:p>
        </p:txBody>
      </p:sp>
      <p:sp>
        <p:nvSpPr>
          <p:cNvPr id="3" name="Text Placeholder 2"/>
          <p:cNvSpPr>
            <a:spLocks noGrp="1"/>
          </p:cNvSpPr>
          <p:nvPr>
            <p:ph type="body" idx="1"/>
          </p:nvPr>
        </p:nvSpPr>
        <p:spPr/>
        <p:txBody>
          <a:bodyPr/>
          <a:lstStyle/>
          <a:p>
            <a:pPr marL="114300" indent="0">
              <a:lnSpc>
                <a:spcPct val="130000"/>
              </a:lnSpc>
              <a:buNone/>
            </a:pPr>
            <a:r>
              <a:rPr lang="en-US" sz="3600" dirty="0" smtClean="0">
                <a:latin typeface="Adobe Caslon Pro Bold" panose="0205070206050A020403" pitchFamily="18" charset="0"/>
              </a:rPr>
              <a:t>Share </a:t>
            </a:r>
            <a:r>
              <a:rPr lang="en-US" sz="3600" dirty="0">
                <a:latin typeface="Adobe Caslon Pro Bold" panose="0205070206050A020403" pitchFamily="18" charset="0"/>
              </a:rPr>
              <a:t>the strategies you used to make others learn the </a:t>
            </a:r>
            <a:r>
              <a:rPr lang="en-US" sz="3600" dirty="0" smtClean="0">
                <a:latin typeface="Adobe Caslon Pro Bold" panose="0205070206050A020403" pitchFamily="18" charset="0"/>
              </a:rPr>
              <a:t>game</a:t>
            </a:r>
            <a:endParaRPr lang="en-US" sz="3600" dirty="0">
              <a:latin typeface="Adobe Caslon Pro Bold" panose="0205070206050A020403" pitchFamily="18" charset="0"/>
            </a:endParaRPr>
          </a:p>
        </p:txBody>
      </p:sp>
    </p:spTree>
    <p:extLst>
      <p:ext uri="{BB962C8B-B14F-4D97-AF65-F5344CB8AC3E}">
        <p14:creationId xmlns:p14="http://schemas.microsoft.com/office/powerpoint/2010/main" val="94263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panose="0205070206050A020403" pitchFamily="18" charset="0"/>
              </a:rPr>
              <a:t>Effective teaching strategies</a:t>
            </a:r>
          </a:p>
        </p:txBody>
      </p:sp>
      <p:sp>
        <p:nvSpPr>
          <p:cNvPr id="3" name="Text Placeholder 2"/>
          <p:cNvSpPr>
            <a:spLocks noGrp="1"/>
          </p:cNvSpPr>
          <p:nvPr>
            <p:ph type="body" idx="1"/>
          </p:nvPr>
        </p:nvSpPr>
        <p:spPr/>
        <p:txBody>
          <a:bodyPr/>
          <a:lstStyle/>
          <a:p>
            <a:pPr lvl="0">
              <a:lnSpc>
                <a:spcPct val="120000"/>
              </a:lnSpc>
            </a:pPr>
            <a:r>
              <a:rPr lang="en-US" sz="3600" dirty="0" smtClean="0">
                <a:latin typeface="Adobe Caslon Pro Bold" panose="0205070206050A020403" pitchFamily="18" charset="0"/>
              </a:rPr>
              <a:t>Providing </a:t>
            </a:r>
            <a:r>
              <a:rPr lang="en-US" sz="3600" dirty="0">
                <a:latin typeface="Adobe Caslon Pro Bold" panose="0205070206050A020403" pitchFamily="18" charset="0"/>
              </a:rPr>
              <a:t>clear simple instructions</a:t>
            </a:r>
          </a:p>
          <a:p>
            <a:pPr lvl="0">
              <a:lnSpc>
                <a:spcPct val="120000"/>
              </a:lnSpc>
            </a:pPr>
            <a:r>
              <a:rPr lang="en-US" sz="3600" dirty="0">
                <a:latin typeface="Adobe Caslon Pro Bold" panose="0205070206050A020403" pitchFamily="18" charset="0"/>
              </a:rPr>
              <a:t>Incorporating demonstrations (Hands-on activities)</a:t>
            </a:r>
          </a:p>
          <a:p>
            <a:pPr lvl="0">
              <a:lnSpc>
                <a:spcPct val="120000"/>
              </a:lnSpc>
            </a:pPr>
            <a:r>
              <a:rPr lang="en-US" sz="3600" dirty="0">
                <a:latin typeface="Adobe Caslon Pro Bold" panose="0205070206050A020403" pitchFamily="18" charset="0"/>
              </a:rPr>
              <a:t>Encouraging creativity and self-expression</a:t>
            </a:r>
          </a:p>
          <a:p>
            <a:pPr lvl="0">
              <a:lnSpc>
                <a:spcPct val="120000"/>
              </a:lnSpc>
            </a:pPr>
            <a:r>
              <a:rPr lang="en-US" sz="3600" dirty="0">
                <a:latin typeface="Adobe Caslon Pro Bold" panose="0205070206050A020403" pitchFamily="18" charset="0"/>
              </a:rPr>
              <a:t>Offering scaffolding and </a:t>
            </a:r>
            <a:r>
              <a:rPr lang="en-US" sz="3600" dirty="0" smtClean="0">
                <a:latin typeface="Adobe Caslon Pro Bold" panose="0205070206050A020403" pitchFamily="18" charset="0"/>
              </a:rPr>
              <a:t>guidance</a:t>
            </a:r>
            <a:endParaRPr lang="en-US" sz="3600" dirty="0">
              <a:latin typeface="Adobe Caslon Pro Bold" panose="0205070206050A020403" pitchFamily="18" charset="0"/>
            </a:endParaRPr>
          </a:p>
          <a:p>
            <a:pPr marL="114300" indent="0">
              <a:lnSpc>
                <a:spcPct val="120000"/>
              </a:lnSpc>
              <a:buNone/>
            </a:pPr>
            <a:r>
              <a:rPr lang="en-US" sz="3600" dirty="0">
                <a:latin typeface="Adobe Caslon Pro Bold" panose="0205070206050A020403" pitchFamily="18" charset="0"/>
              </a:rPr>
              <a:t>All these are essential elements for coding. </a:t>
            </a:r>
          </a:p>
          <a:p>
            <a:pPr>
              <a:lnSpc>
                <a:spcPct val="120000"/>
              </a:lnSpc>
            </a:pPr>
            <a:endParaRPr lang="en-US" sz="3600" dirty="0">
              <a:latin typeface="Adobe Caslon Pro Bold" panose="0205070206050A020403" pitchFamily="18" charset="0"/>
            </a:endParaRPr>
          </a:p>
        </p:txBody>
      </p:sp>
    </p:spTree>
    <p:extLst>
      <p:ext uri="{BB962C8B-B14F-4D97-AF65-F5344CB8AC3E}">
        <p14:creationId xmlns:p14="http://schemas.microsoft.com/office/powerpoint/2010/main" val="262583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 1</a:t>
            </a:r>
            <a:endParaRPr lang="en-US" dirty="0"/>
          </a:p>
        </p:txBody>
      </p:sp>
      <p:sp>
        <p:nvSpPr>
          <p:cNvPr id="3" name="Text Placeholder 2"/>
          <p:cNvSpPr>
            <a:spLocks noGrp="1"/>
          </p:cNvSpPr>
          <p:nvPr>
            <p:ph type="body" idx="1"/>
          </p:nvPr>
        </p:nvSpPr>
        <p:spPr/>
        <p:txBody>
          <a:bodyPr/>
          <a:lstStyle/>
          <a:p>
            <a:pPr>
              <a:lnSpc>
                <a:spcPct val="120000"/>
              </a:lnSpc>
            </a:pPr>
            <a:r>
              <a:rPr lang="en-US" dirty="0" smtClean="0">
                <a:latin typeface="Adobe Caslon Pro Bold" panose="0205070206050A020403" pitchFamily="18" charset="0"/>
                <a:cs typeface="Times New Roman" panose="02020603050405020304" pitchFamily="18" charset="0"/>
              </a:rPr>
              <a:t>Draw a cat</a:t>
            </a:r>
          </a:p>
          <a:p>
            <a:pPr>
              <a:lnSpc>
                <a:spcPct val="120000"/>
              </a:lnSpc>
            </a:pPr>
            <a:r>
              <a:rPr lang="en-US" dirty="0" smtClean="0">
                <a:latin typeface="Adobe Caslon Pro Bold" panose="0205070206050A020403" pitchFamily="18" charset="0"/>
                <a:cs typeface="Times New Roman" panose="02020603050405020304" pitchFamily="18" charset="0"/>
              </a:rPr>
              <a:t>Cut the drawn picture of your cut into 6 pieces</a:t>
            </a:r>
          </a:p>
          <a:p>
            <a:pPr>
              <a:lnSpc>
                <a:spcPct val="120000"/>
              </a:lnSpc>
            </a:pPr>
            <a:r>
              <a:rPr lang="en-US" dirty="0" smtClean="0">
                <a:latin typeface="Adobe Caslon Pro Bold" panose="0205070206050A020403" pitchFamily="18" charset="0"/>
                <a:cs typeface="Times New Roman" panose="02020603050405020304" pitchFamily="18" charset="0"/>
              </a:rPr>
              <a:t>Jumble them up</a:t>
            </a:r>
          </a:p>
          <a:p>
            <a:pPr>
              <a:lnSpc>
                <a:spcPct val="120000"/>
              </a:lnSpc>
            </a:pPr>
            <a:r>
              <a:rPr lang="en-US" dirty="0" smtClean="0">
                <a:latin typeface="Adobe Caslon Pro Bold" panose="0205070206050A020403" pitchFamily="18" charset="0"/>
                <a:cs typeface="Times New Roman" panose="02020603050405020304" pitchFamily="18" charset="0"/>
              </a:rPr>
              <a:t>Now give the pieces to  your friend to put them together to build the cat once more</a:t>
            </a:r>
            <a:endParaRPr lang="en-US" dirty="0">
              <a:latin typeface="Adobe Caslon Pro Bold" panose="0205070206050A020403" pitchFamily="18" charset="0"/>
              <a:cs typeface="Times New Roman" panose="02020603050405020304" pitchFamily="18" charset="0"/>
            </a:endParaRPr>
          </a:p>
        </p:txBody>
      </p:sp>
    </p:spTree>
    <p:extLst>
      <p:ext uri="{BB962C8B-B14F-4D97-AF65-F5344CB8AC3E}">
        <p14:creationId xmlns:p14="http://schemas.microsoft.com/office/powerpoint/2010/main" val="223367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Bold" panose="0205070206050A020403" pitchFamily="18" charset="0"/>
              </a:rPr>
              <a:t>Task 2</a:t>
            </a:r>
            <a:endParaRPr lang="en-US" dirty="0">
              <a:latin typeface="Adobe Caslon Pro Bold" panose="0205070206050A020403" pitchFamily="18" charset="0"/>
            </a:endParaRPr>
          </a:p>
        </p:txBody>
      </p:sp>
      <p:sp>
        <p:nvSpPr>
          <p:cNvPr id="3" name="Text Placeholder 2"/>
          <p:cNvSpPr>
            <a:spLocks noGrp="1"/>
          </p:cNvSpPr>
          <p:nvPr>
            <p:ph type="body" idx="1"/>
          </p:nvPr>
        </p:nvSpPr>
        <p:spPr>
          <a:xfrm>
            <a:off x="609600" y="1542453"/>
            <a:ext cx="10972800" cy="4525963"/>
          </a:xfrm>
        </p:spPr>
        <p:txBody>
          <a:bodyPr/>
          <a:lstStyle/>
          <a:p>
            <a:r>
              <a:rPr lang="en-US" dirty="0" smtClean="0">
                <a:latin typeface="Adobe Caslon Pro Bold" panose="0205070206050A020403" pitchFamily="18" charset="0"/>
              </a:rPr>
              <a:t>Scan the </a:t>
            </a:r>
            <a:r>
              <a:rPr lang="en-US" dirty="0" err="1" smtClean="0">
                <a:latin typeface="Adobe Caslon Pro Bold" panose="0205070206050A020403" pitchFamily="18" charset="0"/>
              </a:rPr>
              <a:t>QR</a:t>
            </a:r>
            <a:r>
              <a:rPr lang="en-US" dirty="0" smtClean="0">
                <a:latin typeface="Adobe Caslon Pro Bold" panose="0205070206050A020403" pitchFamily="18" charset="0"/>
              </a:rPr>
              <a:t> code  or access the link below</a:t>
            </a:r>
            <a:endParaRPr lang="en-US" dirty="0" smtClean="0">
              <a:latin typeface="Adobe Caslon Pro Bold" panose="0205070206050A020403" pitchFamily="18" charset="0"/>
              <a:hlinkClick r:id="rId2"/>
            </a:endParaRPr>
          </a:p>
          <a:p>
            <a:endParaRPr lang="en-US" u="sng" dirty="0" smtClean="0">
              <a:hlinkClick r:id="rId2"/>
            </a:endParaRPr>
          </a:p>
          <a:p>
            <a:endParaRPr lang="en-US" u="sng" dirty="0">
              <a:hlinkClick r:id="rId2"/>
            </a:endParaRPr>
          </a:p>
          <a:p>
            <a:endParaRPr lang="en-US" u="sng" dirty="0" smtClean="0">
              <a:hlinkClick r:id="rId2"/>
            </a:endParaRPr>
          </a:p>
          <a:p>
            <a:endParaRPr lang="en-US" u="sng" dirty="0" smtClean="0">
              <a:hlinkClick r:id="rId2"/>
            </a:endParaRPr>
          </a:p>
          <a:p>
            <a:endParaRPr lang="en-US" u="sng" dirty="0">
              <a:hlinkClick r:id="rId2"/>
            </a:endParaRPr>
          </a:p>
          <a:p>
            <a:r>
              <a:rPr lang="en-US" u="sng" dirty="0" smtClean="0">
                <a:hlinkClick r:id="rId2"/>
              </a:rPr>
              <a:t>https</a:t>
            </a:r>
            <a:r>
              <a:rPr lang="en-US" u="sng" dirty="0">
                <a:hlinkClick r:id="rId2"/>
              </a:rPr>
              <a:t>://www.jspuzzles.com/en/transportation/vehicle/truck/pickup-truck/2459888</a:t>
            </a:r>
            <a:endParaRPr lang="en-US" dirty="0"/>
          </a:p>
        </p:txBody>
      </p:sp>
      <p:pic>
        <p:nvPicPr>
          <p:cNvPr id="4" name="Picture 3"/>
          <p:cNvPicPr>
            <a:picLocks noChangeAspect="1"/>
          </p:cNvPicPr>
          <p:nvPr/>
        </p:nvPicPr>
        <p:blipFill>
          <a:blip r:embed="rId3"/>
          <a:stretch>
            <a:fillRect/>
          </a:stretch>
        </p:blipFill>
        <p:spPr>
          <a:xfrm>
            <a:off x="1410903" y="2208898"/>
            <a:ext cx="2286000" cy="2266950"/>
          </a:xfrm>
          <a:prstGeom prst="rect">
            <a:avLst/>
          </a:prstGeom>
        </p:spPr>
      </p:pic>
    </p:spTree>
    <p:extLst>
      <p:ext uri="{BB962C8B-B14F-4D97-AF65-F5344CB8AC3E}">
        <p14:creationId xmlns:p14="http://schemas.microsoft.com/office/powerpoint/2010/main" val="380276455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18139</TotalTime>
  <Words>932</Words>
  <Application>Microsoft Office PowerPoint</Application>
  <PresentationFormat>Widescreen</PresentationFormat>
  <Paragraphs>122</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Times New Roman</vt:lpstr>
      <vt:lpstr>Adobe Caslon Pro Bold</vt:lpstr>
      <vt:lpstr>EB Garamond</vt:lpstr>
      <vt:lpstr>Office Theme</vt:lpstr>
      <vt:lpstr>Training on Coding for Middle School Teachers</vt:lpstr>
      <vt:lpstr>Session One</vt:lpstr>
      <vt:lpstr>Introduction</vt:lpstr>
      <vt:lpstr>Reflection 1</vt:lpstr>
      <vt:lpstr>Childhood games</vt:lpstr>
      <vt:lpstr>Reflection 2</vt:lpstr>
      <vt:lpstr>Effective teaching strategies</vt:lpstr>
      <vt:lpstr>Task 1</vt:lpstr>
      <vt:lpstr>Task 2</vt:lpstr>
      <vt:lpstr>Task 3</vt:lpstr>
      <vt:lpstr>Task 4</vt:lpstr>
      <vt:lpstr>Solution </vt:lpstr>
      <vt:lpstr>PowerPoint Presentation</vt:lpstr>
      <vt:lpstr>Computational Thinking</vt:lpstr>
      <vt:lpstr>Computational thinking</vt:lpstr>
      <vt:lpstr>Components of computational thinking</vt:lpstr>
      <vt:lpstr>2. Pattern Recognition</vt:lpstr>
      <vt:lpstr>Example </vt:lpstr>
      <vt:lpstr>3. Abstraction:</vt:lpstr>
      <vt:lpstr>Examples</vt:lpstr>
      <vt:lpstr>Algorithmic Thinking:</vt:lpstr>
      <vt:lpstr>Coding</vt:lpstr>
      <vt:lpstr>Coding</vt:lpstr>
      <vt:lpstr>Programming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Coding for Middle School Teachers</dc:title>
  <dc:creator>User</dc:creator>
  <cp:lastModifiedBy>Microsoft account</cp:lastModifiedBy>
  <cp:revision>30</cp:revision>
  <dcterms:created xsi:type="dcterms:W3CDTF">2022-09-06T09:20:32Z</dcterms:created>
  <dcterms:modified xsi:type="dcterms:W3CDTF">2024-03-13T19:45:49Z</dcterms:modified>
</cp:coreProperties>
</file>