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9"/>
  </p:notesMasterIdLst>
  <p:sldIdLst>
    <p:sldId id="370" r:id="rId2"/>
    <p:sldId id="491" r:id="rId3"/>
    <p:sldId id="492" r:id="rId4"/>
    <p:sldId id="495" r:id="rId5"/>
    <p:sldId id="493" r:id="rId6"/>
    <p:sldId id="494" r:id="rId7"/>
    <p:sldId id="260" r:id="rId8"/>
    <p:sldId id="496" r:id="rId9"/>
    <p:sldId id="265" r:id="rId10"/>
    <p:sldId id="266" r:id="rId11"/>
    <p:sldId id="499" r:id="rId12"/>
    <p:sldId id="500" r:id="rId13"/>
    <p:sldId id="501" r:id="rId14"/>
    <p:sldId id="502" r:id="rId15"/>
    <p:sldId id="528" r:id="rId16"/>
    <p:sldId id="531" r:id="rId17"/>
    <p:sldId id="532" r:id="rId18"/>
    <p:sldId id="533" r:id="rId19"/>
    <p:sldId id="534" r:id="rId20"/>
    <p:sldId id="274" r:id="rId21"/>
    <p:sldId id="307" r:id="rId22"/>
    <p:sldId id="305" r:id="rId23"/>
    <p:sldId id="308" r:id="rId24"/>
    <p:sldId id="302" r:id="rId25"/>
    <p:sldId id="506" r:id="rId26"/>
    <p:sldId id="507" r:id="rId27"/>
    <p:sldId id="508" r:id="rId28"/>
    <p:sldId id="509" r:id="rId29"/>
    <p:sldId id="511" r:id="rId30"/>
    <p:sldId id="527" r:id="rId31"/>
    <p:sldId id="510" r:id="rId32"/>
    <p:sldId id="512" r:id="rId33"/>
    <p:sldId id="513" r:id="rId34"/>
    <p:sldId id="514" r:id="rId35"/>
    <p:sldId id="515" r:id="rId36"/>
    <p:sldId id="516" r:id="rId37"/>
    <p:sldId id="517" r:id="rId38"/>
    <p:sldId id="518" r:id="rId39"/>
    <p:sldId id="519" r:id="rId40"/>
    <p:sldId id="530" r:id="rId41"/>
    <p:sldId id="520" r:id="rId42"/>
    <p:sldId id="529" r:id="rId43"/>
    <p:sldId id="521" r:id="rId44"/>
    <p:sldId id="522" r:id="rId45"/>
    <p:sldId id="523" r:id="rId46"/>
    <p:sldId id="525" r:id="rId47"/>
    <p:sldId id="526"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5" autoAdjust="0"/>
    <p:restoredTop sz="94660"/>
  </p:normalViewPr>
  <p:slideViewPr>
    <p:cSldViewPr>
      <p:cViewPr varScale="1">
        <p:scale>
          <a:sx n="60" d="100"/>
          <a:sy n="60" d="100"/>
        </p:scale>
        <p:origin x="124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39F7C1-1ECB-B075-C3EA-2D6390FDA48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7C63C67-4072-0B85-FA2F-6381231221C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CC96817-6A25-40F3-90CB-B5565980F7FB}" type="datetimeFigureOut">
              <a:rPr lang="en-US"/>
              <a:pPr>
                <a:defRPr/>
              </a:pPr>
              <a:t>5/24/2024</a:t>
            </a:fld>
            <a:endParaRPr lang="en-US"/>
          </a:p>
        </p:txBody>
      </p:sp>
      <p:sp>
        <p:nvSpPr>
          <p:cNvPr id="4" name="Slide Image Placeholder 3">
            <a:extLst>
              <a:ext uri="{FF2B5EF4-FFF2-40B4-BE49-F238E27FC236}">
                <a16:creationId xmlns:a16="http://schemas.microsoft.com/office/drawing/2014/main" id="{D66BE4E7-28D2-D6FB-A03F-251E2382A8A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FCF64DA-DA1C-A528-1DCC-69443FD3418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DE2065-5FFD-7BA9-47BD-22FA354371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D5039634-56A5-19A4-B10E-5C5FAA30810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ACC4B4-574B-4913-A78D-9C9033CAF70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9b5d7b3fa_2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2c9b5d7b3fa_2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1576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9b5d7b3fa_2_3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c9b5d7b3fa_2_3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414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9b5d7b3fa_2_3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g2c9b5d7b3fa_2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90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9b5d7b3fa_2_7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c9b5d7b3fa_2_7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g2c9b5d7b3fa_2_7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57203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9bb1af609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c9bb1af609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g2c9bb1af609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410938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9bb1af609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9bb1af609_1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g2c9bb1af609_1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151705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9b5d7b3fa_2_4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g2c9b5d7b3fa_2_4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7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A1ACC4B4-574B-4913-A78D-9C9033CAF70A}" type="slidenum">
              <a:rPr lang="en-US" altLang="en-US" smtClean="0"/>
              <a:pPr/>
              <a:t>27</a:t>
            </a:fld>
            <a:endParaRPr lang="en-US" altLang="en-US"/>
          </a:p>
        </p:txBody>
      </p:sp>
    </p:spTree>
    <p:extLst>
      <p:ext uri="{BB962C8B-B14F-4D97-AF65-F5344CB8AC3E}">
        <p14:creationId xmlns:p14="http://schemas.microsoft.com/office/powerpoint/2010/main" val="76766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a:extLst>
              <a:ext uri="{FF2B5EF4-FFF2-40B4-BE49-F238E27FC236}">
                <a16:creationId xmlns:a16="http://schemas.microsoft.com/office/drawing/2014/main" id="{23CCFD13-E6C0-5F0B-4692-66AFBEB99B89}"/>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B14F718-33C2-29F3-4B28-78498AF2A4C1}"/>
              </a:ext>
            </a:extLst>
          </p:cNvPr>
          <p:cNvSpPr>
            <a:spLocks noGrp="1"/>
          </p:cNvSpPr>
          <p:nvPr>
            <p:ph type="sldNum" sz="quarter" idx="12"/>
          </p:nvPr>
        </p:nvSpPr>
        <p:spPr/>
        <p:txBody>
          <a:bodyPr/>
          <a:lstStyle>
            <a:lvl1pPr>
              <a:defRPr/>
            </a:lvl1pPr>
          </a:lstStyle>
          <a:p>
            <a:fld id="{C48B2D68-911A-43B2-BBBF-DD5949C13DA1}" type="slidenum">
              <a:rPr lang="en-US" altLang="en-US"/>
              <a:pPr/>
              <a:t>‹#›</a:t>
            </a:fld>
            <a:endParaRPr lang="en-US" altLang="en-US"/>
          </a:p>
        </p:txBody>
      </p:sp>
    </p:spTree>
    <p:extLst>
      <p:ext uri="{BB962C8B-B14F-4D97-AF65-F5344CB8AC3E}">
        <p14:creationId xmlns:p14="http://schemas.microsoft.com/office/powerpoint/2010/main" val="2307313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E5B4E-C2B9-05B7-EEF5-98B5439BBF9A}"/>
              </a:ext>
            </a:extLst>
          </p:cNvPr>
          <p:cNvSpPr>
            <a:spLocks noGrp="1"/>
          </p:cNvSpPr>
          <p:nvPr>
            <p:ph type="dt" sz="half" idx="10"/>
          </p:nvPr>
        </p:nvSpPr>
        <p:spPr/>
        <p:txBody>
          <a:bodyPr/>
          <a:lstStyle>
            <a:lvl1pPr>
              <a:defRPr/>
            </a:lvl1pPr>
          </a:lstStyle>
          <a:p>
            <a:pPr>
              <a:defRPr/>
            </a:pPr>
            <a:fld id="{B441BFFD-3691-46DF-B34E-BFD19874B4A9}" type="datetimeFigureOut">
              <a:rPr lang="en-US"/>
              <a:pPr>
                <a:defRPr/>
              </a:pPr>
              <a:t>5/24/2024</a:t>
            </a:fld>
            <a:endParaRPr lang="en-US"/>
          </a:p>
        </p:txBody>
      </p:sp>
      <p:sp>
        <p:nvSpPr>
          <p:cNvPr id="5" name="Footer Placeholder 4">
            <a:extLst>
              <a:ext uri="{FF2B5EF4-FFF2-40B4-BE49-F238E27FC236}">
                <a16:creationId xmlns:a16="http://schemas.microsoft.com/office/drawing/2014/main" id="{9429E7DC-2A62-867C-E4F2-EE78BF0090D0}"/>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1F8F36-17FD-DFCF-13A4-9ECD0D8AD2EB}"/>
              </a:ext>
            </a:extLst>
          </p:cNvPr>
          <p:cNvSpPr>
            <a:spLocks noGrp="1"/>
          </p:cNvSpPr>
          <p:nvPr>
            <p:ph type="sldNum" sz="quarter" idx="12"/>
          </p:nvPr>
        </p:nvSpPr>
        <p:spPr/>
        <p:txBody>
          <a:bodyPr/>
          <a:lstStyle>
            <a:lvl1pPr>
              <a:defRPr/>
            </a:lvl1pPr>
          </a:lstStyle>
          <a:p>
            <a:fld id="{46480546-A9C9-4703-9216-00EA292DEFFE}" type="slidenum">
              <a:rPr lang="en-US" altLang="en-US"/>
              <a:pPr/>
              <a:t>‹#›</a:t>
            </a:fld>
            <a:endParaRPr lang="en-US" altLang="en-US"/>
          </a:p>
        </p:txBody>
      </p:sp>
    </p:spTree>
    <p:extLst>
      <p:ext uri="{BB962C8B-B14F-4D97-AF65-F5344CB8AC3E}">
        <p14:creationId xmlns:p14="http://schemas.microsoft.com/office/powerpoint/2010/main" val="97118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DC467-7B3A-12E5-77F8-04AD3EF4C429}"/>
              </a:ext>
            </a:extLst>
          </p:cNvPr>
          <p:cNvSpPr>
            <a:spLocks noGrp="1"/>
          </p:cNvSpPr>
          <p:nvPr>
            <p:ph type="dt" sz="half" idx="10"/>
          </p:nvPr>
        </p:nvSpPr>
        <p:spPr/>
        <p:txBody>
          <a:bodyPr/>
          <a:lstStyle>
            <a:lvl1pPr>
              <a:defRPr/>
            </a:lvl1pPr>
          </a:lstStyle>
          <a:p>
            <a:pPr>
              <a:defRPr/>
            </a:pPr>
            <a:fld id="{3B3D24FD-CFAD-4596-B506-AAF4ED7A29F1}" type="datetimeFigureOut">
              <a:rPr lang="en-US"/>
              <a:pPr>
                <a:defRPr/>
              </a:pPr>
              <a:t>5/24/2024</a:t>
            </a:fld>
            <a:endParaRPr lang="en-US"/>
          </a:p>
        </p:txBody>
      </p:sp>
      <p:sp>
        <p:nvSpPr>
          <p:cNvPr id="5" name="Footer Placeholder 4">
            <a:extLst>
              <a:ext uri="{FF2B5EF4-FFF2-40B4-BE49-F238E27FC236}">
                <a16:creationId xmlns:a16="http://schemas.microsoft.com/office/drawing/2014/main" id="{FD17770D-7538-640D-E719-98F174E77F34}"/>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66D51F-5F70-B7A2-7182-9DF369C91623}"/>
              </a:ext>
            </a:extLst>
          </p:cNvPr>
          <p:cNvSpPr>
            <a:spLocks noGrp="1"/>
          </p:cNvSpPr>
          <p:nvPr>
            <p:ph type="sldNum" sz="quarter" idx="12"/>
          </p:nvPr>
        </p:nvSpPr>
        <p:spPr/>
        <p:txBody>
          <a:bodyPr/>
          <a:lstStyle>
            <a:lvl1pPr>
              <a:defRPr/>
            </a:lvl1pPr>
          </a:lstStyle>
          <a:p>
            <a:fld id="{F6DC71E1-C6DE-4A46-8784-20B6DE354CED}" type="slidenum">
              <a:rPr lang="en-US" altLang="en-US"/>
              <a:pPr/>
              <a:t>‹#›</a:t>
            </a:fld>
            <a:endParaRPr lang="en-US" altLang="en-US"/>
          </a:p>
        </p:txBody>
      </p:sp>
    </p:spTree>
    <p:extLst>
      <p:ext uri="{BB962C8B-B14F-4D97-AF65-F5344CB8AC3E}">
        <p14:creationId xmlns:p14="http://schemas.microsoft.com/office/powerpoint/2010/main" val="163934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0015"/>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791EA-AD9A-5F6F-A9F7-EDE88852FA6F}"/>
              </a:ext>
            </a:extLst>
          </p:cNvPr>
          <p:cNvSpPr>
            <a:spLocks noGrp="1"/>
          </p:cNvSpPr>
          <p:nvPr>
            <p:ph type="dt" sz="half" idx="10"/>
          </p:nvPr>
        </p:nvSpPr>
        <p:spPr/>
        <p:txBody>
          <a:bodyPr/>
          <a:lstStyle>
            <a:lvl1pPr>
              <a:defRPr/>
            </a:lvl1pPr>
          </a:lstStyle>
          <a:p>
            <a:pPr>
              <a:defRPr/>
            </a:pPr>
            <a:fld id="{1D945E54-810C-41FD-BD9F-6B9AEBAC842D}" type="datetimeFigureOut">
              <a:rPr lang="en-US"/>
              <a:pPr>
                <a:defRPr/>
              </a:pPr>
              <a:t>5/24/2024</a:t>
            </a:fld>
            <a:endParaRPr lang="en-US"/>
          </a:p>
        </p:txBody>
      </p:sp>
      <p:sp>
        <p:nvSpPr>
          <p:cNvPr id="5" name="Footer Placeholder 4">
            <a:extLst>
              <a:ext uri="{FF2B5EF4-FFF2-40B4-BE49-F238E27FC236}">
                <a16:creationId xmlns:a16="http://schemas.microsoft.com/office/drawing/2014/main" id="{8299763E-B76D-63AC-71FC-75ECB783721D}"/>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E98AF8-F498-DE8D-5A83-2C4D71E16B43}"/>
              </a:ext>
            </a:extLst>
          </p:cNvPr>
          <p:cNvSpPr>
            <a:spLocks noGrp="1"/>
          </p:cNvSpPr>
          <p:nvPr>
            <p:ph type="sldNum" sz="quarter" idx="12"/>
          </p:nvPr>
        </p:nvSpPr>
        <p:spPr/>
        <p:txBody>
          <a:bodyPr/>
          <a:lstStyle>
            <a:lvl1pPr>
              <a:defRPr/>
            </a:lvl1pPr>
          </a:lstStyle>
          <a:p>
            <a:fld id="{4C841798-556A-44AD-B691-32B3A54C6826}" type="slidenum">
              <a:rPr lang="en-US" altLang="en-US"/>
              <a:pPr/>
              <a:t>‹#›</a:t>
            </a:fld>
            <a:endParaRPr lang="en-US" altLang="en-US"/>
          </a:p>
        </p:txBody>
      </p:sp>
    </p:spTree>
    <p:extLst>
      <p:ext uri="{BB962C8B-B14F-4D97-AF65-F5344CB8AC3E}">
        <p14:creationId xmlns:p14="http://schemas.microsoft.com/office/powerpoint/2010/main" val="276337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9F40B-A773-1235-5BF1-A617F73FA973}"/>
              </a:ext>
            </a:extLst>
          </p:cNvPr>
          <p:cNvSpPr>
            <a:spLocks noGrp="1"/>
          </p:cNvSpPr>
          <p:nvPr>
            <p:ph type="dt" sz="half" idx="10"/>
          </p:nvPr>
        </p:nvSpPr>
        <p:spPr/>
        <p:txBody>
          <a:bodyPr/>
          <a:lstStyle>
            <a:lvl1pPr>
              <a:defRPr/>
            </a:lvl1pPr>
          </a:lstStyle>
          <a:p>
            <a:pPr>
              <a:defRPr/>
            </a:pPr>
            <a:fld id="{DD68A915-4180-45EA-BF7D-1532BB6AE029}" type="datetimeFigureOut">
              <a:rPr lang="en-US"/>
              <a:pPr>
                <a:defRPr/>
              </a:pPr>
              <a:t>5/24/2024</a:t>
            </a:fld>
            <a:endParaRPr lang="en-US"/>
          </a:p>
        </p:txBody>
      </p:sp>
      <p:sp>
        <p:nvSpPr>
          <p:cNvPr id="5" name="Footer Placeholder 4">
            <a:extLst>
              <a:ext uri="{FF2B5EF4-FFF2-40B4-BE49-F238E27FC236}">
                <a16:creationId xmlns:a16="http://schemas.microsoft.com/office/drawing/2014/main" id="{D80A20AF-C247-2701-7CB9-B6B93B16F4C1}"/>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3E9AAD-4EE2-7882-C8FF-6C22AB8DFD0A}"/>
              </a:ext>
            </a:extLst>
          </p:cNvPr>
          <p:cNvSpPr>
            <a:spLocks noGrp="1"/>
          </p:cNvSpPr>
          <p:nvPr>
            <p:ph type="sldNum" sz="quarter" idx="12"/>
          </p:nvPr>
        </p:nvSpPr>
        <p:spPr/>
        <p:txBody>
          <a:bodyPr/>
          <a:lstStyle>
            <a:lvl1pPr>
              <a:defRPr/>
            </a:lvl1pPr>
          </a:lstStyle>
          <a:p>
            <a:fld id="{A53EB70F-E67E-4ED3-8E8D-B713BEEE880A}" type="slidenum">
              <a:rPr lang="en-US" altLang="en-US"/>
              <a:pPr/>
              <a:t>‹#›</a:t>
            </a:fld>
            <a:endParaRPr lang="en-US" altLang="en-US"/>
          </a:p>
        </p:txBody>
      </p:sp>
    </p:spTree>
    <p:extLst>
      <p:ext uri="{BB962C8B-B14F-4D97-AF65-F5344CB8AC3E}">
        <p14:creationId xmlns:p14="http://schemas.microsoft.com/office/powerpoint/2010/main" val="314758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2FF8A93-444D-2B1C-5201-2FB8F8321A0A}"/>
              </a:ext>
            </a:extLst>
          </p:cNvPr>
          <p:cNvSpPr>
            <a:spLocks noGrp="1"/>
          </p:cNvSpPr>
          <p:nvPr>
            <p:ph type="dt" sz="half" idx="10"/>
          </p:nvPr>
        </p:nvSpPr>
        <p:spPr/>
        <p:txBody>
          <a:bodyPr/>
          <a:lstStyle>
            <a:lvl1pPr>
              <a:defRPr/>
            </a:lvl1pPr>
          </a:lstStyle>
          <a:p>
            <a:pPr>
              <a:defRPr/>
            </a:pPr>
            <a:fld id="{767251F1-0023-4C44-8536-2B98E75487D9}" type="datetimeFigureOut">
              <a:rPr lang="en-US"/>
              <a:pPr>
                <a:defRPr/>
              </a:pPr>
              <a:t>5/24/2024</a:t>
            </a:fld>
            <a:endParaRPr lang="en-US"/>
          </a:p>
        </p:txBody>
      </p:sp>
      <p:sp>
        <p:nvSpPr>
          <p:cNvPr id="6" name="Footer Placeholder 4">
            <a:extLst>
              <a:ext uri="{FF2B5EF4-FFF2-40B4-BE49-F238E27FC236}">
                <a16:creationId xmlns:a16="http://schemas.microsoft.com/office/drawing/2014/main" id="{48BA4C8E-70D2-C28B-9AAE-F607A10724A3}"/>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F45054-A9AE-7BE5-FEB2-99B5A33A6934}"/>
              </a:ext>
            </a:extLst>
          </p:cNvPr>
          <p:cNvSpPr>
            <a:spLocks noGrp="1"/>
          </p:cNvSpPr>
          <p:nvPr>
            <p:ph type="sldNum" sz="quarter" idx="12"/>
          </p:nvPr>
        </p:nvSpPr>
        <p:spPr/>
        <p:txBody>
          <a:bodyPr/>
          <a:lstStyle>
            <a:lvl1pPr>
              <a:defRPr/>
            </a:lvl1pPr>
          </a:lstStyle>
          <a:p>
            <a:fld id="{D959A941-8DBA-4CD7-9031-1E644A8F6466}" type="slidenum">
              <a:rPr lang="en-US" altLang="en-US"/>
              <a:pPr/>
              <a:t>‹#›</a:t>
            </a:fld>
            <a:endParaRPr lang="en-US" altLang="en-US"/>
          </a:p>
        </p:txBody>
      </p:sp>
    </p:spTree>
    <p:extLst>
      <p:ext uri="{BB962C8B-B14F-4D97-AF65-F5344CB8AC3E}">
        <p14:creationId xmlns:p14="http://schemas.microsoft.com/office/powerpoint/2010/main" val="9532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D48927-67EA-A4D3-088A-5337E7E110B5}"/>
              </a:ext>
            </a:extLst>
          </p:cNvPr>
          <p:cNvSpPr>
            <a:spLocks noGrp="1"/>
          </p:cNvSpPr>
          <p:nvPr>
            <p:ph type="dt" sz="half" idx="10"/>
          </p:nvPr>
        </p:nvSpPr>
        <p:spPr/>
        <p:txBody>
          <a:bodyPr/>
          <a:lstStyle>
            <a:lvl1pPr>
              <a:defRPr/>
            </a:lvl1pPr>
          </a:lstStyle>
          <a:p>
            <a:pPr>
              <a:defRPr/>
            </a:pPr>
            <a:fld id="{4DA9BD2F-09D0-498B-B658-2E549EABDDE8}" type="datetimeFigureOut">
              <a:rPr lang="en-US"/>
              <a:pPr>
                <a:defRPr/>
              </a:pPr>
              <a:t>5/24/2024</a:t>
            </a:fld>
            <a:endParaRPr lang="en-US"/>
          </a:p>
        </p:txBody>
      </p:sp>
      <p:sp>
        <p:nvSpPr>
          <p:cNvPr id="8" name="Footer Placeholder 4">
            <a:extLst>
              <a:ext uri="{FF2B5EF4-FFF2-40B4-BE49-F238E27FC236}">
                <a16:creationId xmlns:a16="http://schemas.microsoft.com/office/drawing/2014/main" id="{FB2166E8-5641-E97F-9BE6-8374AC4EA8F0}"/>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ED9E567-0951-2B79-4043-E1BFB54CB3F7}"/>
              </a:ext>
            </a:extLst>
          </p:cNvPr>
          <p:cNvSpPr>
            <a:spLocks noGrp="1"/>
          </p:cNvSpPr>
          <p:nvPr>
            <p:ph type="sldNum" sz="quarter" idx="12"/>
          </p:nvPr>
        </p:nvSpPr>
        <p:spPr/>
        <p:txBody>
          <a:bodyPr/>
          <a:lstStyle>
            <a:lvl1pPr>
              <a:defRPr/>
            </a:lvl1pPr>
          </a:lstStyle>
          <a:p>
            <a:fld id="{5D5917B8-9D41-425A-AD07-0D026848B3F6}" type="slidenum">
              <a:rPr lang="en-US" altLang="en-US"/>
              <a:pPr/>
              <a:t>‹#›</a:t>
            </a:fld>
            <a:endParaRPr lang="en-US" altLang="en-US"/>
          </a:p>
        </p:txBody>
      </p:sp>
    </p:spTree>
    <p:extLst>
      <p:ext uri="{BB962C8B-B14F-4D97-AF65-F5344CB8AC3E}">
        <p14:creationId xmlns:p14="http://schemas.microsoft.com/office/powerpoint/2010/main" val="95219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9E87A-1FD3-90E7-91AD-AB7C61C9BA8B}"/>
              </a:ext>
            </a:extLst>
          </p:cNvPr>
          <p:cNvSpPr>
            <a:spLocks noGrp="1"/>
          </p:cNvSpPr>
          <p:nvPr>
            <p:ph type="dt" sz="half" idx="10"/>
          </p:nvPr>
        </p:nvSpPr>
        <p:spPr/>
        <p:txBody>
          <a:bodyPr/>
          <a:lstStyle>
            <a:lvl1pPr>
              <a:defRPr/>
            </a:lvl1pPr>
          </a:lstStyle>
          <a:p>
            <a:pPr>
              <a:defRPr/>
            </a:pPr>
            <a:fld id="{CAB3D365-002B-4A4A-8E8A-B8919D3C6D4D}" type="datetimeFigureOut">
              <a:rPr lang="en-US"/>
              <a:pPr>
                <a:defRPr/>
              </a:pPr>
              <a:t>5/24/2024</a:t>
            </a:fld>
            <a:endParaRPr lang="en-US"/>
          </a:p>
        </p:txBody>
      </p:sp>
      <p:sp>
        <p:nvSpPr>
          <p:cNvPr id="4" name="Footer Placeholder 4">
            <a:extLst>
              <a:ext uri="{FF2B5EF4-FFF2-40B4-BE49-F238E27FC236}">
                <a16:creationId xmlns:a16="http://schemas.microsoft.com/office/drawing/2014/main" id="{8B2C3B83-57E9-0813-43DB-2DBFC4393406}"/>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788CD58-36A6-4000-8FCB-C115BD09AB9F}"/>
              </a:ext>
            </a:extLst>
          </p:cNvPr>
          <p:cNvSpPr>
            <a:spLocks noGrp="1"/>
          </p:cNvSpPr>
          <p:nvPr>
            <p:ph type="sldNum" sz="quarter" idx="12"/>
          </p:nvPr>
        </p:nvSpPr>
        <p:spPr/>
        <p:txBody>
          <a:bodyPr/>
          <a:lstStyle>
            <a:lvl1pPr>
              <a:defRPr/>
            </a:lvl1pPr>
          </a:lstStyle>
          <a:p>
            <a:fld id="{D70FDFC4-4CF6-428B-9069-D7606F1935DA}" type="slidenum">
              <a:rPr lang="en-US" altLang="en-US"/>
              <a:pPr/>
              <a:t>‹#›</a:t>
            </a:fld>
            <a:endParaRPr lang="en-US" altLang="en-US"/>
          </a:p>
        </p:txBody>
      </p:sp>
    </p:spTree>
    <p:extLst>
      <p:ext uri="{BB962C8B-B14F-4D97-AF65-F5344CB8AC3E}">
        <p14:creationId xmlns:p14="http://schemas.microsoft.com/office/powerpoint/2010/main" val="289120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6733D1D-45C5-3F85-C7DF-2EA8822B56AD}"/>
              </a:ext>
            </a:extLst>
          </p:cNvPr>
          <p:cNvSpPr>
            <a:spLocks noGrp="1"/>
          </p:cNvSpPr>
          <p:nvPr>
            <p:ph type="dt" sz="half" idx="10"/>
          </p:nvPr>
        </p:nvSpPr>
        <p:spPr/>
        <p:txBody>
          <a:bodyPr/>
          <a:lstStyle>
            <a:lvl1pPr>
              <a:defRPr/>
            </a:lvl1pPr>
          </a:lstStyle>
          <a:p>
            <a:pPr>
              <a:defRPr/>
            </a:pPr>
            <a:fld id="{DE33B5BA-F4E8-41AD-B536-182D0CAAB778}" type="datetimeFigureOut">
              <a:rPr lang="en-US"/>
              <a:pPr>
                <a:defRPr/>
              </a:pPr>
              <a:t>5/24/2024</a:t>
            </a:fld>
            <a:endParaRPr lang="en-US"/>
          </a:p>
        </p:txBody>
      </p:sp>
      <p:sp>
        <p:nvSpPr>
          <p:cNvPr id="3" name="Footer Placeholder 4">
            <a:extLst>
              <a:ext uri="{FF2B5EF4-FFF2-40B4-BE49-F238E27FC236}">
                <a16:creationId xmlns:a16="http://schemas.microsoft.com/office/drawing/2014/main" id="{B5A9BB33-ECDC-D4A9-68F9-78CB7B255013}"/>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E15E378-4F12-FDE1-8D23-7DB86EBF7EF5}"/>
              </a:ext>
            </a:extLst>
          </p:cNvPr>
          <p:cNvSpPr>
            <a:spLocks noGrp="1"/>
          </p:cNvSpPr>
          <p:nvPr>
            <p:ph type="sldNum" sz="quarter" idx="12"/>
          </p:nvPr>
        </p:nvSpPr>
        <p:spPr/>
        <p:txBody>
          <a:bodyPr/>
          <a:lstStyle>
            <a:lvl1pPr>
              <a:defRPr/>
            </a:lvl1pPr>
          </a:lstStyle>
          <a:p>
            <a:fld id="{C794047B-C2B4-416A-B9B2-90609B0B0C85}" type="slidenum">
              <a:rPr lang="en-US" altLang="en-US"/>
              <a:pPr/>
              <a:t>‹#›</a:t>
            </a:fld>
            <a:endParaRPr lang="en-US" altLang="en-US"/>
          </a:p>
        </p:txBody>
      </p:sp>
    </p:spTree>
    <p:extLst>
      <p:ext uri="{BB962C8B-B14F-4D97-AF65-F5344CB8AC3E}">
        <p14:creationId xmlns:p14="http://schemas.microsoft.com/office/powerpoint/2010/main" val="211900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0D6A106-D110-483C-692C-D84F76D57418}"/>
              </a:ext>
            </a:extLst>
          </p:cNvPr>
          <p:cNvSpPr>
            <a:spLocks noGrp="1"/>
          </p:cNvSpPr>
          <p:nvPr>
            <p:ph type="dt" sz="half" idx="10"/>
          </p:nvPr>
        </p:nvSpPr>
        <p:spPr/>
        <p:txBody>
          <a:bodyPr/>
          <a:lstStyle>
            <a:lvl1pPr>
              <a:defRPr/>
            </a:lvl1pPr>
          </a:lstStyle>
          <a:p>
            <a:pPr>
              <a:defRPr/>
            </a:pPr>
            <a:fld id="{E95F245C-982C-47F3-A35C-A84AFADFC57D}" type="datetimeFigureOut">
              <a:rPr lang="en-US"/>
              <a:pPr>
                <a:defRPr/>
              </a:pPr>
              <a:t>5/24/2024</a:t>
            </a:fld>
            <a:endParaRPr lang="en-US"/>
          </a:p>
        </p:txBody>
      </p:sp>
      <p:sp>
        <p:nvSpPr>
          <p:cNvPr id="6" name="Footer Placeholder 4">
            <a:extLst>
              <a:ext uri="{FF2B5EF4-FFF2-40B4-BE49-F238E27FC236}">
                <a16:creationId xmlns:a16="http://schemas.microsoft.com/office/drawing/2014/main" id="{93ABE260-91BB-2EFC-6935-93E41E95AB10}"/>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0487A2-4279-D46A-1B5C-76792D10E776}"/>
              </a:ext>
            </a:extLst>
          </p:cNvPr>
          <p:cNvSpPr>
            <a:spLocks noGrp="1"/>
          </p:cNvSpPr>
          <p:nvPr>
            <p:ph type="sldNum" sz="quarter" idx="12"/>
          </p:nvPr>
        </p:nvSpPr>
        <p:spPr/>
        <p:txBody>
          <a:bodyPr/>
          <a:lstStyle>
            <a:lvl1pPr>
              <a:defRPr/>
            </a:lvl1pPr>
          </a:lstStyle>
          <a:p>
            <a:fld id="{2A8C2163-AFC6-40E5-AF55-4425563F6DAF}" type="slidenum">
              <a:rPr lang="en-US" altLang="en-US"/>
              <a:pPr/>
              <a:t>‹#›</a:t>
            </a:fld>
            <a:endParaRPr lang="en-US" altLang="en-US"/>
          </a:p>
        </p:txBody>
      </p:sp>
    </p:spTree>
    <p:extLst>
      <p:ext uri="{BB962C8B-B14F-4D97-AF65-F5344CB8AC3E}">
        <p14:creationId xmlns:p14="http://schemas.microsoft.com/office/powerpoint/2010/main" val="291266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C34DDE-95D1-F03C-457E-42079A6B529C}"/>
              </a:ext>
            </a:extLst>
          </p:cNvPr>
          <p:cNvSpPr>
            <a:spLocks noGrp="1"/>
          </p:cNvSpPr>
          <p:nvPr>
            <p:ph type="dt" sz="half" idx="10"/>
          </p:nvPr>
        </p:nvSpPr>
        <p:spPr/>
        <p:txBody>
          <a:bodyPr/>
          <a:lstStyle>
            <a:lvl1pPr>
              <a:defRPr/>
            </a:lvl1pPr>
          </a:lstStyle>
          <a:p>
            <a:pPr>
              <a:defRPr/>
            </a:pPr>
            <a:fld id="{26979A0E-665E-4E47-8981-FDAA9048589E}" type="datetimeFigureOut">
              <a:rPr lang="en-US"/>
              <a:pPr>
                <a:defRPr/>
              </a:pPr>
              <a:t>5/24/2024</a:t>
            </a:fld>
            <a:endParaRPr lang="en-US"/>
          </a:p>
        </p:txBody>
      </p:sp>
      <p:sp>
        <p:nvSpPr>
          <p:cNvPr id="6" name="Footer Placeholder 4">
            <a:extLst>
              <a:ext uri="{FF2B5EF4-FFF2-40B4-BE49-F238E27FC236}">
                <a16:creationId xmlns:a16="http://schemas.microsoft.com/office/drawing/2014/main" id="{E852D91D-E602-CA42-6FDF-424102766BE3}"/>
              </a:ext>
            </a:extLst>
          </p:cNvPr>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340589-36D3-03E7-D298-CC9E7CDFFDBC}"/>
              </a:ext>
            </a:extLst>
          </p:cNvPr>
          <p:cNvSpPr>
            <a:spLocks noGrp="1"/>
          </p:cNvSpPr>
          <p:nvPr>
            <p:ph type="sldNum" sz="quarter" idx="12"/>
          </p:nvPr>
        </p:nvSpPr>
        <p:spPr/>
        <p:txBody>
          <a:bodyPr/>
          <a:lstStyle>
            <a:lvl1pPr>
              <a:defRPr/>
            </a:lvl1pPr>
          </a:lstStyle>
          <a:p>
            <a:fld id="{FE30E5B4-9657-4856-B449-60F14150FCFF}" type="slidenum">
              <a:rPr lang="en-US" altLang="en-US"/>
              <a:pPr/>
              <a:t>‹#›</a:t>
            </a:fld>
            <a:endParaRPr lang="en-US" altLang="en-US"/>
          </a:p>
        </p:txBody>
      </p:sp>
    </p:spTree>
    <p:extLst>
      <p:ext uri="{BB962C8B-B14F-4D97-AF65-F5344CB8AC3E}">
        <p14:creationId xmlns:p14="http://schemas.microsoft.com/office/powerpoint/2010/main" val="146814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31D5F8-B69F-E8B4-EB5D-78C8A2281E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33524E3E-DEA9-D0B0-6247-AE3112145D25}"/>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0C6F05E6-115D-9945-9C75-76F3B758BA7C}"/>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11E51E7-44D1-447B-B4A5-F6D247C04695}" type="datetimeFigureOut">
              <a:rPr lang="en-US"/>
              <a:pPr>
                <a:defRPr/>
              </a:pPr>
              <a:t>5/24/2024</a:t>
            </a:fld>
            <a:endParaRPr lang="en-US"/>
          </a:p>
        </p:txBody>
      </p:sp>
      <p:sp>
        <p:nvSpPr>
          <p:cNvPr id="6" name="Slide Number Placeholder 5">
            <a:extLst>
              <a:ext uri="{FF2B5EF4-FFF2-40B4-BE49-F238E27FC236}">
                <a16:creationId xmlns:a16="http://schemas.microsoft.com/office/drawing/2014/main" id="{C787BD27-926E-385B-C935-055FC07B9980}"/>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4E79FED-95C3-4A5E-8E4F-D1F2B8B8C40B}" type="slidenum">
              <a:rPr lang="en-US" altLang="en-US"/>
              <a:pPr/>
              <a:t>‹#›</a:t>
            </a:fld>
            <a:endParaRPr lang="en-US" altLang="en-US"/>
          </a:p>
        </p:txBody>
      </p:sp>
      <p:sp>
        <p:nvSpPr>
          <p:cNvPr id="7" name="TextBox 6">
            <a:extLst>
              <a:ext uri="{FF2B5EF4-FFF2-40B4-BE49-F238E27FC236}">
                <a16:creationId xmlns:a16="http://schemas.microsoft.com/office/drawing/2014/main" id="{32AF00E1-02B1-3221-D191-12D8A81AC67E}"/>
              </a:ext>
            </a:extLst>
          </p:cNvPr>
          <p:cNvSpPr txBox="1"/>
          <p:nvPr userDrawn="1"/>
        </p:nvSpPr>
        <p:spPr>
          <a:xfrm>
            <a:off x="1188388" y="6388172"/>
            <a:ext cx="4746627" cy="276999"/>
          </a:xfrm>
          <a:prstGeom prst="rect">
            <a:avLst/>
          </a:prstGeom>
          <a:noFill/>
        </p:spPr>
        <p:txBody>
          <a:bodyPr wrap="square">
            <a:spAutoFit/>
          </a:bodyPr>
          <a:lstStyle/>
          <a:p>
            <a:pPr>
              <a:defRPr/>
            </a:pPr>
            <a:r>
              <a:rPr lang="en-US" sz="1200" b="1" dirty="0">
                <a:solidFill>
                  <a:srgbClr val="0000CC"/>
                </a:solidFill>
                <a:latin typeface="Adobe Garamond Pro Bold" panose="02020702060506020403" pitchFamily="18" charset="0"/>
              </a:rPr>
              <a:t>ISO 9001:2015 Certified</a:t>
            </a:r>
          </a:p>
        </p:txBody>
      </p:sp>
      <p:pic>
        <p:nvPicPr>
          <p:cNvPr id="9" name="Picture 8">
            <a:extLst>
              <a:ext uri="{FF2B5EF4-FFF2-40B4-BE49-F238E27FC236}">
                <a16:creationId xmlns:a16="http://schemas.microsoft.com/office/drawing/2014/main" id="{CA873DDB-330B-8C81-8AA3-0FC9BAC9A3DE}"/>
              </a:ext>
            </a:extLst>
          </p:cNvPr>
          <p:cNvPicPr>
            <a:picLocks noChangeAspect="1"/>
          </p:cNvPicPr>
          <p:nvPr userDrawn="1"/>
        </p:nvPicPr>
        <p:blipFill rotWithShape="1">
          <a:blip r:embed="rId13"/>
          <a:srcRect l="-1006" t="-1007" r="-1"/>
          <a:stretch/>
        </p:blipFill>
        <p:spPr>
          <a:xfrm flipV="1">
            <a:off x="401673" y="6282650"/>
            <a:ext cx="700086" cy="382521"/>
          </a:xfrm>
          <a:prstGeom prst="rect">
            <a:avLst/>
          </a:prstGeom>
        </p:spPr>
      </p:pic>
      <p:pic>
        <p:nvPicPr>
          <p:cNvPr id="3" name="Picture 2">
            <a:extLst>
              <a:ext uri="{FF2B5EF4-FFF2-40B4-BE49-F238E27FC236}">
                <a16:creationId xmlns:a16="http://schemas.microsoft.com/office/drawing/2014/main" id="{6CAD9BAA-CF1B-2A1A-5C5F-E3F7D934AAE6}"/>
              </a:ext>
            </a:extLst>
          </p:cNvPr>
          <p:cNvPicPr>
            <a:picLocks noChangeAspect="1"/>
          </p:cNvPicPr>
          <p:nvPr userDrawn="1"/>
        </p:nvPicPr>
        <p:blipFill>
          <a:blip r:embed="rId14"/>
          <a:stretch>
            <a:fillRect/>
          </a:stretch>
        </p:blipFill>
        <p:spPr>
          <a:xfrm>
            <a:off x="7315200" y="58613"/>
            <a:ext cx="1828799" cy="8923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1" kern="1200">
          <a:solidFill>
            <a:srgbClr val="00B0F0"/>
          </a:solidFill>
          <a:latin typeface="Times New Roman" panose="02020603050405020304" pitchFamily="18" charset="0"/>
          <a:ea typeface="+mj-ea"/>
          <a:cs typeface="Times New Roman" panose="02020603050405020304" pitchFamily="18" charset="0"/>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Adobe Garamond Pro Bold" panose="02020702060506020403" pitchFamily="18" charset="0"/>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Adobe Garamond Pro Bold" panose="02020702060506020403" pitchFamily="18" charset="0"/>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Adobe Garamond Pro Bold" panose="020207020605060204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idtoolbox.eseryel.com/inquiry-learning.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het.colorado.edu/sims/html/energy-forms-and-changes/latest/energy-forms-and-changes_en.html" TargetMode="External"/><Relationship Id="rId2" Type="http://schemas.openxmlformats.org/officeDocument/2006/relationships/hyperlink" Target="https://phet.colorado.edu/en/simulations/filter?subjects=math&amp;type=html,prototype" TargetMode="External"/><Relationship Id="rId1" Type="http://schemas.openxmlformats.org/officeDocument/2006/relationships/slideLayout" Target="../slideLayouts/slideLayout2.xml"/><Relationship Id="rId6" Type="http://schemas.openxmlformats.org/officeDocument/2006/relationships/hyperlink" Target="https://portal.cemastea.ac.ke/" TargetMode="External"/><Relationship Id="rId5" Type="http://schemas.openxmlformats.org/officeDocument/2006/relationships/hyperlink" Target="https://kec.ac.ke/" TargetMode="External"/><Relationship Id="rId4" Type="http://schemas.openxmlformats.org/officeDocument/2006/relationships/hyperlink" Target="https://www.geogebra.org/m/pCv2Evw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orms.google.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upport.google.com/docs/answer/7032287" TargetMode="External"/><Relationship Id="rId2" Type="http://schemas.openxmlformats.org/officeDocument/2006/relationships/hyperlink" Target="https://support.google.com/docs/answer/2839737" TargetMode="External"/><Relationship Id="rId1" Type="http://schemas.openxmlformats.org/officeDocument/2006/relationships/slideLayout" Target="../slideLayouts/slideLayout2.xml"/><Relationship Id="rId6" Type="http://schemas.openxmlformats.org/officeDocument/2006/relationships/hyperlink" Target="https://forms.google.com/" TargetMode="External"/><Relationship Id="rId5" Type="http://schemas.openxmlformats.org/officeDocument/2006/relationships/hyperlink" Target="https://support.google.com/docs/answer/2839588" TargetMode="External"/><Relationship Id="rId4" Type="http://schemas.openxmlformats.org/officeDocument/2006/relationships/hyperlink" Target="https://support.google.com/docs/answer/2917686"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support.google.com/docs/answer/2494822" TargetMode="External"/><Relationship Id="rId3" Type="http://schemas.openxmlformats.org/officeDocument/2006/relationships/image" Target="../media/image12.png"/><Relationship Id="rId7" Type="http://schemas.openxmlformats.org/officeDocument/2006/relationships/hyperlink" Target="https://docs.google.com/document/u/0/"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docs.google.com/create" TargetMode="External"/><Relationship Id="rId5" Type="http://schemas.openxmlformats.org/officeDocument/2006/relationships/hyperlink" Target="https://docs.google.com/document/" TargetMode="Externa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8F67-4B03-9790-2A6C-2E36D4C6DB7F}"/>
              </a:ext>
            </a:extLst>
          </p:cNvPr>
          <p:cNvSpPr>
            <a:spLocks noGrp="1"/>
          </p:cNvSpPr>
          <p:nvPr>
            <p:ph type="ctrTitle"/>
          </p:nvPr>
        </p:nvSpPr>
        <p:spPr>
          <a:xfrm>
            <a:off x="533400" y="1219200"/>
            <a:ext cx="8001000" cy="2384425"/>
          </a:xfrm>
          <a:solidFill>
            <a:schemeClr val="accent6">
              <a:lumMod val="60000"/>
              <a:lumOff val="40000"/>
            </a:schemeClr>
          </a:solidFill>
        </p:spPr>
        <p:txBody>
          <a:bodyPr/>
          <a:lstStyle/>
          <a:p>
            <a:r>
              <a:rPr lang="en-GB" sz="2800" b="1" kern="0" dirty="0">
                <a:solidFill>
                  <a:srgbClr val="8064A2"/>
                </a:solidFill>
                <a:effectLst/>
                <a:latin typeface="Times New Roman" panose="02020603050405020304" pitchFamily="18" charset="0"/>
              </a:rPr>
              <a:t>UNIT 2: </a:t>
            </a:r>
            <a:br>
              <a:rPr lang="en-GB" sz="2800" b="1" kern="0" dirty="0">
                <a:solidFill>
                  <a:srgbClr val="8064A2"/>
                </a:solidFill>
                <a:effectLst/>
                <a:latin typeface="Times New Roman" panose="02020603050405020304" pitchFamily="18" charset="0"/>
              </a:rPr>
            </a:br>
            <a:r>
              <a:rPr lang="en-GB" sz="2800" b="1" kern="0" dirty="0">
                <a:solidFill>
                  <a:srgbClr val="8064A2"/>
                </a:solidFill>
                <a:effectLst/>
                <a:latin typeface="Times New Roman" panose="02020603050405020304" pitchFamily="18" charset="0"/>
              </a:rPr>
              <a:t>Learner Centred Pedagogies and </a:t>
            </a:r>
            <a:br>
              <a:rPr lang="en-GB" sz="2800" b="1" kern="0" dirty="0">
                <a:solidFill>
                  <a:srgbClr val="8064A2"/>
                </a:solidFill>
                <a:effectLst/>
                <a:latin typeface="Times New Roman" panose="02020603050405020304" pitchFamily="18" charset="0"/>
              </a:rPr>
            </a:br>
            <a:r>
              <a:rPr lang="en-GB" sz="2800" b="1" kern="0" dirty="0">
                <a:solidFill>
                  <a:srgbClr val="8064A2"/>
                </a:solidFill>
                <a:effectLst/>
                <a:latin typeface="Times New Roman" panose="02020603050405020304" pitchFamily="18" charset="0"/>
              </a:rPr>
              <a:t>ICT </a:t>
            </a:r>
            <a:r>
              <a:rPr lang="en-GB" sz="2800" b="1" kern="0" dirty="0">
                <a:solidFill>
                  <a:srgbClr val="8064A2"/>
                </a:solidFill>
                <a:latin typeface="Times New Roman" panose="02020603050405020304" pitchFamily="18" charset="0"/>
              </a:rPr>
              <a:t>Management</a:t>
            </a:r>
            <a:r>
              <a:rPr lang="en-GB" sz="2800" b="1" kern="0" dirty="0">
                <a:solidFill>
                  <a:srgbClr val="8064A2"/>
                </a:solidFill>
                <a:effectLst/>
                <a:latin typeface="Times New Roman" panose="02020603050405020304" pitchFamily="18" charset="0"/>
              </a:rPr>
              <a:t> Tools.</a:t>
            </a:r>
            <a:r>
              <a:rPr lang="en-KE" sz="2800" b="1" kern="0" dirty="0">
                <a:solidFill>
                  <a:srgbClr val="0070C0"/>
                </a:solidFill>
                <a:effectLst/>
                <a:latin typeface="Times New Roman" panose="02020603050405020304" pitchFamily="18" charset="0"/>
              </a:rPr>
              <a:t/>
            </a:r>
            <a:br>
              <a:rPr lang="en-KE" sz="2800" b="1" kern="0" dirty="0">
                <a:solidFill>
                  <a:srgbClr val="0070C0"/>
                </a:solidFill>
                <a:effectLst/>
                <a:latin typeface="Times New Roman" panose="02020603050405020304" pitchFamily="18" charset="0"/>
              </a:rPr>
            </a:br>
            <a:endParaRPr lang="en-US" sz="6000" dirty="0"/>
          </a:p>
        </p:txBody>
      </p:sp>
      <p:sp>
        <p:nvSpPr>
          <p:cNvPr id="20" name="Content Placeholder 19">
            <a:extLst>
              <a:ext uri="{FF2B5EF4-FFF2-40B4-BE49-F238E27FC236}">
                <a16:creationId xmlns:a16="http://schemas.microsoft.com/office/drawing/2014/main" id="{15F7AA1E-C477-1007-610F-231DA6142807}"/>
              </a:ext>
            </a:extLst>
          </p:cNvPr>
          <p:cNvSpPr>
            <a:spLocks noGrp="1"/>
          </p:cNvSpPr>
          <p:nvPr>
            <p:ph type="subTitle" idx="1"/>
          </p:nvPr>
        </p:nvSpPr>
        <p:spPr/>
        <p:txBody>
          <a:bodyPr>
            <a:normAutofit/>
          </a:bodyPr>
          <a:lstStyle/>
          <a:p>
            <a:pPr marL="0" indent="0" algn="ctr">
              <a:buNone/>
            </a:pPr>
            <a:r>
              <a:rPr lang="en-GB" sz="3300" b="1" dirty="0">
                <a:solidFill>
                  <a:prstClr val="black"/>
                </a:solidFill>
                <a:ea typeface="+mj-ea"/>
                <a:cs typeface="Tahoma" panose="020B0604030504040204" pitchFamily="34" charset="0"/>
              </a:rPr>
              <a:t>Facilitator: </a:t>
            </a:r>
          </a:p>
        </p:txBody>
      </p:sp>
    </p:spTree>
    <p:extLst>
      <p:ext uri="{BB962C8B-B14F-4D97-AF65-F5344CB8AC3E}">
        <p14:creationId xmlns:p14="http://schemas.microsoft.com/office/powerpoint/2010/main" val="229759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c9b5d7b3fa_2_354"/>
          <p:cNvSpPr txBox="1">
            <a:spLocks noGrp="1"/>
          </p:cNvSpPr>
          <p:nvPr>
            <p:ph type="title"/>
          </p:nvPr>
        </p:nvSpPr>
        <p:spPr>
          <a:xfrm>
            <a:off x="457200" y="274637"/>
            <a:ext cx="6134986" cy="63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b="1" i="0" u="none" dirty="0">
                <a:solidFill>
                  <a:srgbClr val="0000FF"/>
                </a:solidFill>
                <a:latin typeface="Times New Roman"/>
                <a:ea typeface="Times New Roman"/>
                <a:cs typeface="Times New Roman"/>
                <a:sym typeface="Times New Roman"/>
              </a:rPr>
              <a:t/>
            </a:r>
            <a:br>
              <a:rPr lang="en-US" sz="3600" b="1" i="0" u="none" dirty="0">
                <a:solidFill>
                  <a:srgbClr val="0000FF"/>
                </a:solidFill>
                <a:latin typeface="Times New Roman"/>
                <a:ea typeface="Times New Roman"/>
                <a:cs typeface="Times New Roman"/>
                <a:sym typeface="Times New Roman"/>
              </a:rPr>
            </a:br>
            <a:r>
              <a:rPr lang="en-US" sz="3600" b="1" i="0" u="none" dirty="0">
                <a:solidFill>
                  <a:srgbClr val="0000FF"/>
                </a:solidFill>
                <a:latin typeface="Times New Roman"/>
                <a:ea typeface="Times New Roman"/>
                <a:cs typeface="Times New Roman"/>
                <a:sym typeface="Times New Roman"/>
              </a:rPr>
              <a:t>Inquiry Based Learning (IBL)</a:t>
            </a:r>
            <a:r>
              <a:rPr lang="en-US" sz="1400" b="0" i="0" u="none" dirty="0">
                <a:solidFill>
                  <a:srgbClr val="000000"/>
                </a:solidFill>
                <a:latin typeface="Calibri"/>
                <a:ea typeface="Calibri"/>
                <a:cs typeface="Calibri"/>
                <a:sym typeface="Calibri"/>
              </a:rPr>
              <a:t/>
            </a:r>
            <a:br>
              <a:rPr lang="en-US" sz="1400" b="0" i="0" u="none" dirty="0">
                <a:solidFill>
                  <a:srgbClr val="000000"/>
                </a:solidFill>
                <a:latin typeface="Calibri"/>
                <a:ea typeface="Calibri"/>
                <a:cs typeface="Calibri"/>
                <a:sym typeface="Calibri"/>
              </a:rPr>
            </a:br>
            <a:endParaRPr dirty="0"/>
          </a:p>
        </p:txBody>
      </p:sp>
      <p:sp>
        <p:nvSpPr>
          <p:cNvPr id="158" name="Google Shape;158;g2c9b5d7b3fa_2_354"/>
          <p:cNvSpPr txBox="1">
            <a:spLocks noGrp="1"/>
          </p:cNvSpPr>
          <p:nvPr>
            <p:ph type="body" idx="1"/>
          </p:nvPr>
        </p:nvSpPr>
        <p:spPr>
          <a:xfrm>
            <a:off x="100012" y="904875"/>
            <a:ext cx="8745600" cy="5221200"/>
          </a:xfrm>
          <a:prstGeom prst="rect">
            <a:avLst/>
          </a:prstGeom>
          <a:noFill/>
          <a:ln>
            <a:noFill/>
          </a:ln>
        </p:spPr>
        <p:txBody>
          <a:bodyPr spcFirstLastPara="1" wrap="square" lIns="91425" tIns="45700" rIns="91425" bIns="45700" anchor="t" anchorCtr="0">
            <a:noAutofit/>
          </a:bodyPr>
          <a:lstStyle/>
          <a:p>
            <a:pPr marL="225425" lvl="0" indent="0" algn="l" rtl="0">
              <a:lnSpc>
                <a:spcPct val="114000"/>
              </a:lnSpc>
              <a:spcBef>
                <a:spcPts val="1100"/>
              </a:spcBef>
              <a:spcAft>
                <a:spcPts val="0"/>
              </a:spcAft>
              <a:buSzPts val="1800"/>
              <a:buNone/>
            </a:pPr>
            <a:r>
              <a:rPr lang="en-US" sz="3200" b="1" i="0" u="none" dirty="0">
                <a:solidFill>
                  <a:srgbClr val="C00000"/>
                </a:solidFill>
                <a:latin typeface="Times New Roman"/>
                <a:ea typeface="Times New Roman"/>
                <a:cs typeface="Times New Roman"/>
                <a:sym typeface="Times New Roman"/>
              </a:rPr>
              <a:t>               </a:t>
            </a:r>
            <a:r>
              <a:rPr lang="en-US" sz="3200" b="1" i="0" u="none" dirty="0">
                <a:solidFill>
                  <a:schemeClr val="dk1"/>
                </a:solidFill>
                <a:latin typeface="Times New Roman"/>
                <a:ea typeface="Times New Roman"/>
                <a:cs typeface="Times New Roman"/>
                <a:sym typeface="Times New Roman"/>
              </a:rPr>
              <a:t/>
            </a:r>
            <a:br>
              <a:rPr lang="en-US" sz="3200" b="1" i="0" u="none" dirty="0">
                <a:solidFill>
                  <a:schemeClr val="dk1"/>
                </a:solidFill>
                <a:latin typeface="Times New Roman"/>
                <a:ea typeface="Times New Roman"/>
                <a:cs typeface="Times New Roman"/>
                <a:sym typeface="Times New Roman"/>
              </a:rPr>
            </a:br>
            <a:r>
              <a:rPr lang="en-US" sz="3200" b="1" i="0" u="none" dirty="0">
                <a:solidFill>
                  <a:schemeClr val="dk1"/>
                </a:solidFill>
                <a:latin typeface="Times New Roman"/>
                <a:ea typeface="Times New Roman"/>
                <a:cs typeface="Times New Roman"/>
                <a:sym typeface="Times New Roman"/>
              </a:rPr>
              <a:t>                (Think, Pair &amp; Share)</a:t>
            </a:r>
            <a:endParaRPr sz="3200" b="1" i="0" u="none" dirty="0">
              <a:solidFill>
                <a:schemeClr val="dk1"/>
              </a:solidFill>
              <a:latin typeface="Times New Roman"/>
              <a:ea typeface="Times New Roman"/>
              <a:cs typeface="Times New Roman"/>
              <a:sym typeface="Times New Roman"/>
            </a:endParaRPr>
          </a:p>
          <a:p>
            <a:pPr marL="225425" lvl="0" indent="0" algn="l" rtl="0">
              <a:lnSpc>
                <a:spcPct val="114000"/>
              </a:lnSpc>
              <a:spcBef>
                <a:spcPts val="1100"/>
              </a:spcBef>
              <a:spcAft>
                <a:spcPts val="0"/>
              </a:spcAft>
              <a:buSzPts val="1800"/>
              <a:buNone/>
            </a:pPr>
            <a:r>
              <a:rPr lang="en-US" sz="3200" b="1" i="0" u="none" dirty="0">
                <a:solidFill>
                  <a:schemeClr val="dk1"/>
                </a:solidFill>
                <a:latin typeface="Times New Roman"/>
                <a:ea typeface="Times New Roman"/>
                <a:cs typeface="Times New Roman"/>
                <a:sym typeface="Times New Roman"/>
              </a:rPr>
              <a:t>Activity 1 </a:t>
            </a:r>
            <a:r>
              <a:rPr lang="en-US" sz="3200" b="0" i="0" u="none" dirty="0">
                <a:solidFill>
                  <a:schemeClr val="dk1"/>
                </a:solidFill>
                <a:latin typeface="Times New Roman"/>
                <a:ea typeface="Times New Roman"/>
                <a:cs typeface="Times New Roman"/>
                <a:sym typeface="Times New Roman"/>
              </a:rPr>
              <a:t>(5 minutes)</a:t>
            </a:r>
            <a:endParaRPr sz="3200" b="0" i="0" u="none" dirty="0">
              <a:solidFill>
                <a:schemeClr val="dk1"/>
              </a:solidFill>
              <a:latin typeface="Times New Roman"/>
              <a:ea typeface="Times New Roman"/>
              <a:cs typeface="Times New Roman"/>
              <a:sym typeface="Times New Roman"/>
            </a:endParaRPr>
          </a:p>
          <a:p>
            <a:pPr marL="625475" lvl="0" indent="-514350" algn="l" rtl="0">
              <a:lnSpc>
                <a:spcPct val="114000"/>
              </a:lnSpc>
              <a:spcBef>
                <a:spcPts val="1100"/>
              </a:spcBef>
              <a:spcAft>
                <a:spcPts val="0"/>
              </a:spcAft>
              <a:buClr>
                <a:srgbClr val="000000"/>
              </a:buClr>
              <a:buSzPts val="1800"/>
              <a:buFont typeface="+mj-lt"/>
              <a:buAutoNum type="arabicPeriod"/>
            </a:pPr>
            <a:r>
              <a:rPr lang="en-US" sz="3200" b="0" i="0" u="none" dirty="0">
                <a:solidFill>
                  <a:srgbClr val="000000"/>
                </a:solidFill>
                <a:latin typeface="Times New Roman"/>
                <a:ea typeface="Times New Roman"/>
                <a:cs typeface="Times New Roman"/>
                <a:sym typeface="Times New Roman"/>
              </a:rPr>
              <a:t>What do you understand by the term </a:t>
            </a:r>
            <a:r>
              <a:rPr lang="en-US" sz="3200" b="1" i="0" u="none" dirty="0">
                <a:solidFill>
                  <a:srgbClr val="000000"/>
                </a:solidFill>
                <a:latin typeface="Times New Roman"/>
                <a:ea typeface="Times New Roman"/>
                <a:cs typeface="Times New Roman"/>
                <a:sym typeface="Times New Roman"/>
              </a:rPr>
              <a:t>inquiry</a:t>
            </a:r>
            <a:r>
              <a:rPr lang="en-US" sz="3200" b="0" i="0" u="none" dirty="0">
                <a:solidFill>
                  <a:srgbClr val="000000"/>
                </a:solidFill>
                <a:latin typeface="Times New Roman"/>
                <a:ea typeface="Times New Roman"/>
                <a:cs typeface="Times New Roman"/>
                <a:sym typeface="Times New Roman"/>
              </a:rPr>
              <a:t>?</a:t>
            </a:r>
            <a:endParaRPr dirty="0"/>
          </a:p>
          <a:p>
            <a:pPr marL="625475" lvl="0" indent="-514350" algn="l" rtl="0">
              <a:lnSpc>
                <a:spcPct val="114000"/>
              </a:lnSpc>
              <a:spcBef>
                <a:spcPts val="300"/>
              </a:spcBef>
              <a:spcAft>
                <a:spcPts val="0"/>
              </a:spcAft>
              <a:buClr>
                <a:srgbClr val="000000"/>
              </a:buClr>
              <a:buSzPts val="1800"/>
              <a:buFont typeface="+mj-lt"/>
              <a:buAutoNum type="arabicPeriod"/>
            </a:pPr>
            <a:r>
              <a:rPr lang="en-US" sz="3200" b="0" i="0" u="none" dirty="0">
                <a:solidFill>
                  <a:srgbClr val="000000"/>
                </a:solidFill>
                <a:latin typeface="Times New Roman"/>
                <a:ea typeface="Times New Roman"/>
                <a:cs typeface="Times New Roman"/>
                <a:sym typeface="Times New Roman"/>
              </a:rPr>
              <a:t>What is </a:t>
            </a:r>
            <a:r>
              <a:rPr lang="en-US" sz="3200" b="1" i="0" u="none" dirty="0">
                <a:solidFill>
                  <a:srgbClr val="000000"/>
                </a:solidFill>
                <a:latin typeface="Times New Roman"/>
                <a:ea typeface="Times New Roman"/>
                <a:cs typeface="Times New Roman"/>
                <a:sym typeface="Times New Roman"/>
              </a:rPr>
              <a:t>Inquiry Based Learning?</a:t>
            </a:r>
            <a:endParaRPr dirty="0"/>
          </a:p>
          <a:p>
            <a:pPr marL="457200" lvl="0" indent="-228600" algn="l" rtl="0">
              <a:lnSpc>
                <a:spcPct val="100000"/>
              </a:lnSpc>
              <a:spcBef>
                <a:spcPts val="360"/>
              </a:spcBef>
              <a:spcAft>
                <a:spcPts val="0"/>
              </a:spcAft>
              <a:buClr>
                <a:schemeClr val="dk1"/>
              </a:buClr>
              <a:buSzPts val="1800"/>
              <a:buNone/>
            </a:pPr>
            <a:endParaRPr sz="3200" b="1" i="0" u="none" dirty="0">
              <a:solidFill>
                <a:srgbClr val="000000"/>
              </a:solidFill>
              <a:latin typeface="Times New Roman"/>
              <a:ea typeface="Times New Roman"/>
              <a:cs typeface="Times New Roman"/>
              <a:sym typeface="Times New Roman"/>
            </a:endParaRPr>
          </a:p>
        </p:txBody>
      </p:sp>
      <p:sp>
        <p:nvSpPr>
          <p:cNvPr id="159" name="Google Shape;159;g2c9b5d7b3fa_2_354"/>
          <p:cNvSpPr/>
          <p:nvPr/>
        </p:nvSpPr>
        <p:spPr>
          <a:xfrm>
            <a:off x="844762" y="1355568"/>
            <a:ext cx="685800" cy="676200"/>
          </a:xfrm>
          <a:prstGeom prst="smileyFace">
            <a:avLst>
              <a:gd name="adj" fmla="val 4653"/>
            </a:avLst>
          </a:prstGeom>
          <a:gradFill>
            <a:gsLst>
              <a:gs pos="0">
                <a:srgbClr val="FFBE86"/>
              </a:gs>
              <a:gs pos="35000">
                <a:srgbClr val="FFD0AA"/>
              </a:gs>
              <a:gs pos="100000">
                <a:srgbClr val="FFEBDB"/>
              </a:gs>
            </a:gsLst>
            <a:lin ang="16200038" scaled="0"/>
          </a:gradFill>
          <a:ln w="9525" cap="flat" cmpd="sng">
            <a:solidFill>
              <a:srgbClr val="F69240"/>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60" name="Google Shape;160;g2c9b5d7b3fa_2_354"/>
          <p:cNvSpPr/>
          <p:nvPr/>
        </p:nvSpPr>
        <p:spPr>
          <a:xfrm>
            <a:off x="129487" y="1361719"/>
            <a:ext cx="685800" cy="676200"/>
          </a:xfrm>
          <a:prstGeom prst="smileyFace">
            <a:avLst>
              <a:gd name="adj" fmla="val 4653"/>
            </a:avLst>
          </a:prstGeom>
          <a:gradFill>
            <a:gsLst>
              <a:gs pos="0">
                <a:srgbClr val="FFBE86"/>
              </a:gs>
              <a:gs pos="35000">
                <a:srgbClr val="FFD0AA"/>
              </a:gs>
              <a:gs pos="100000">
                <a:srgbClr val="FFEBDB"/>
              </a:gs>
            </a:gsLst>
            <a:lin ang="16200038" scaled="0"/>
          </a:gradFill>
          <a:ln w="9525" cap="flat" cmpd="sng">
            <a:solidFill>
              <a:srgbClr val="F69240"/>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7FAE-2D7D-17A1-E33B-2213A81BACE0}"/>
              </a:ext>
            </a:extLst>
          </p:cNvPr>
          <p:cNvSpPr>
            <a:spLocks noGrp="1"/>
          </p:cNvSpPr>
          <p:nvPr>
            <p:ph type="title"/>
          </p:nvPr>
        </p:nvSpPr>
        <p:spPr>
          <a:xfrm>
            <a:off x="152400" y="448103"/>
            <a:ext cx="8229600" cy="1143000"/>
          </a:xfrm>
        </p:spPr>
        <p:txBody>
          <a:bodyPr/>
          <a:lstStyle/>
          <a:p>
            <a:r>
              <a:rPr lang="en-US" sz="3200" dirty="0"/>
              <a:t>You may have mentioned the following </a:t>
            </a:r>
            <a:endParaRPr lang="en-KE" sz="3200" dirty="0"/>
          </a:p>
        </p:txBody>
      </p:sp>
      <p:sp>
        <p:nvSpPr>
          <p:cNvPr id="3" name="Content Placeholder 2">
            <a:extLst>
              <a:ext uri="{FF2B5EF4-FFF2-40B4-BE49-F238E27FC236}">
                <a16:creationId xmlns:a16="http://schemas.microsoft.com/office/drawing/2014/main" id="{2E69CB1F-E35A-FE95-853C-AC754AB435A6}"/>
              </a:ext>
            </a:extLst>
          </p:cNvPr>
          <p:cNvSpPr>
            <a:spLocks noGrp="1"/>
          </p:cNvSpPr>
          <p:nvPr>
            <p:ph idx="1"/>
          </p:nvPr>
        </p:nvSpPr>
        <p:spPr/>
        <p:txBody>
          <a:bodyPr/>
          <a:lstStyle/>
          <a:p>
            <a:pPr marL="627380" indent="-285750" algn="just">
              <a:lnSpc>
                <a:spcPct val="107000"/>
              </a:lnSpc>
            </a:pPr>
            <a:r>
              <a:rPr lang="en-GB" sz="2400" dirty="0">
                <a:effectLst/>
                <a:latin typeface="Times New Roman" panose="02020603050405020304" pitchFamily="18" charset="0"/>
                <a:ea typeface="Times New Roman" panose="02020603050405020304" pitchFamily="18" charset="0"/>
              </a:rPr>
              <a:t>Inquiry-Based Learning is  a learner centred method of teaching and learning that places learners’ questions, ideas and observations at the centre of the learning experience. </a:t>
            </a:r>
            <a:endParaRPr lang="en-GB" sz="2400" dirty="0">
              <a:ea typeface="Times New Roman" panose="02020603050405020304" pitchFamily="18" charset="0"/>
            </a:endParaRPr>
          </a:p>
          <a:p>
            <a:pPr marL="627380" indent="-285750" algn="just">
              <a:lnSpc>
                <a:spcPct val="107000"/>
              </a:lnSpc>
            </a:pPr>
            <a:r>
              <a:rPr lang="en-GB" sz="2400" dirty="0">
                <a:effectLst/>
                <a:latin typeface="Times New Roman" panose="02020603050405020304" pitchFamily="18" charset="0"/>
                <a:ea typeface="Times New Roman" panose="02020603050405020304" pitchFamily="18" charset="0"/>
              </a:rPr>
              <a:t>Through IBL, learners are engaged in authentic investigations in which they identify problems, ask questions, propose solutions, make predictions, design procedures, collect and organise data and draw conclusions. </a:t>
            </a:r>
          </a:p>
          <a:p>
            <a:pPr marL="627380" indent="-285750" algn="just">
              <a:lnSpc>
                <a:spcPct val="107000"/>
              </a:lnSpc>
            </a:pPr>
            <a:r>
              <a:rPr lang="en-GB" sz="2400" dirty="0">
                <a:effectLst/>
                <a:latin typeface="Times New Roman" panose="02020603050405020304" pitchFamily="18" charset="0"/>
                <a:ea typeface="Times New Roman" panose="02020603050405020304" pitchFamily="18" charset="0"/>
              </a:rPr>
              <a:t>components of Inquiry-Based Learning include data collection, data analysis and drawing of conclusions.</a:t>
            </a:r>
            <a:endParaRPr lang="en-KE" sz="2400" dirty="0">
              <a:effectLst/>
              <a:latin typeface="Times New Roman" panose="02020603050405020304" pitchFamily="18" charset="0"/>
              <a:ea typeface="Times New Roman" panose="02020603050405020304" pitchFamily="18" charset="0"/>
            </a:endParaRPr>
          </a:p>
          <a:p>
            <a:pPr marL="341630" indent="0" algn="just">
              <a:lnSpc>
                <a:spcPct val="107000"/>
              </a:lnSpc>
              <a:buNone/>
            </a:pPr>
            <a:endParaRPr lang="en-KE" sz="1800"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347591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27CD-C015-2DC6-A601-93EDDD69B0BF}"/>
              </a:ext>
            </a:extLst>
          </p:cNvPr>
          <p:cNvSpPr>
            <a:spLocks noGrp="1"/>
          </p:cNvSpPr>
          <p:nvPr>
            <p:ph type="title"/>
          </p:nvPr>
        </p:nvSpPr>
        <p:spPr>
          <a:xfrm>
            <a:off x="152400" y="160335"/>
            <a:ext cx="8229600" cy="1143000"/>
          </a:xfrm>
        </p:spPr>
        <p:txBody>
          <a:bodyPr/>
          <a:lstStyle/>
          <a:p>
            <a:r>
              <a:rPr lang="en-US" dirty="0"/>
              <a:t>IBL – Learning Process</a:t>
            </a:r>
            <a:endParaRPr lang="en-KE" dirty="0"/>
          </a:p>
        </p:txBody>
      </p:sp>
      <p:grpSp>
        <p:nvGrpSpPr>
          <p:cNvPr id="6" name="Group 5">
            <a:extLst>
              <a:ext uri="{FF2B5EF4-FFF2-40B4-BE49-F238E27FC236}">
                <a16:creationId xmlns:a16="http://schemas.microsoft.com/office/drawing/2014/main" id="{747AE0FE-E0EF-5D47-2B9C-432630397D91}"/>
              </a:ext>
            </a:extLst>
          </p:cNvPr>
          <p:cNvGrpSpPr/>
          <p:nvPr/>
        </p:nvGrpSpPr>
        <p:grpSpPr>
          <a:xfrm>
            <a:off x="1143000" y="1828800"/>
            <a:ext cx="7010400" cy="3429000"/>
            <a:chOff x="3040950" y="2417025"/>
            <a:chExt cx="5620577" cy="3059109"/>
          </a:xfrm>
        </p:grpSpPr>
        <p:grpSp>
          <p:nvGrpSpPr>
            <p:cNvPr id="7" name="Group 6">
              <a:extLst>
                <a:ext uri="{FF2B5EF4-FFF2-40B4-BE49-F238E27FC236}">
                  <a16:creationId xmlns:a16="http://schemas.microsoft.com/office/drawing/2014/main" id="{7AF81E0B-D879-9A13-D970-CF4F680062D6}"/>
                </a:ext>
              </a:extLst>
            </p:cNvPr>
            <p:cNvGrpSpPr/>
            <p:nvPr/>
          </p:nvGrpSpPr>
          <p:grpSpPr>
            <a:xfrm>
              <a:off x="3040950" y="2417025"/>
              <a:ext cx="4610100" cy="3059109"/>
              <a:chOff x="0" y="-189405"/>
              <a:chExt cx="6484476" cy="4326339"/>
            </a:xfrm>
          </p:grpSpPr>
          <p:sp>
            <p:nvSpPr>
              <p:cNvPr id="9" name="Rectangle 8">
                <a:extLst>
                  <a:ext uri="{FF2B5EF4-FFF2-40B4-BE49-F238E27FC236}">
                    <a16:creationId xmlns:a16="http://schemas.microsoft.com/office/drawing/2014/main" id="{00C0DF65-A750-63B5-CB43-8ACCC84D5987}"/>
                  </a:ext>
                </a:extLst>
              </p:cNvPr>
              <p:cNvSpPr/>
              <p:nvPr/>
            </p:nvSpPr>
            <p:spPr>
              <a:xfrm>
                <a:off x="0" y="-189405"/>
                <a:ext cx="6484475" cy="3855150"/>
              </a:xfrm>
              <a:prstGeom prst="rect">
                <a:avLst/>
              </a:prstGeom>
              <a:noFill/>
              <a:ln>
                <a:noFill/>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84AA101D-86EC-AEB9-3102-8487CD1E57F0}"/>
                  </a:ext>
                </a:extLst>
              </p:cNvPr>
              <p:cNvSpPr/>
              <p:nvPr/>
            </p:nvSpPr>
            <p:spPr>
              <a:xfrm>
                <a:off x="1306286" y="2628900"/>
                <a:ext cx="1412240" cy="595630"/>
              </a:xfrm>
              <a:prstGeom prst="roundRect">
                <a:avLst>
                  <a:gd name="adj" fmla="val 16667"/>
                </a:avLst>
              </a:prstGeom>
              <a:solidFill>
                <a:srgbClr val="4472C4"/>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200" b="1">
                    <a:solidFill>
                      <a:srgbClr val="FFC000"/>
                    </a:solidFill>
                    <a:effectLst/>
                    <a:latin typeface="Arial Rounded"/>
                    <a:ea typeface="Arial Rounded"/>
                    <a:cs typeface="Arial Rounded"/>
                  </a:rPr>
                  <a:t>DISCUSS</a:t>
                </a:r>
                <a:endParaRPr lang="en-KE" sz="1200">
                  <a:effectLst/>
                  <a:latin typeface="Times New Roman" panose="02020603050405020304" pitchFamily="18" charset="0"/>
                  <a:ea typeface="Times New Roman" panose="02020603050405020304" pitchFamily="18" charset="0"/>
                </a:endParaRPr>
              </a:p>
            </p:txBody>
          </p:sp>
          <p:grpSp>
            <p:nvGrpSpPr>
              <p:cNvPr id="11" name="Group 10">
                <a:extLst>
                  <a:ext uri="{FF2B5EF4-FFF2-40B4-BE49-F238E27FC236}">
                    <a16:creationId xmlns:a16="http://schemas.microsoft.com/office/drawing/2014/main" id="{BDBAD130-3622-6EFE-78FC-7191C2DCE385}"/>
                  </a:ext>
                </a:extLst>
              </p:cNvPr>
              <p:cNvGrpSpPr/>
              <p:nvPr/>
            </p:nvGrpSpPr>
            <p:grpSpPr>
              <a:xfrm>
                <a:off x="0" y="-189405"/>
                <a:ext cx="6484476" cy="4326339"/>
                <a:chOff x="0" y="-189405"/>
                <a:chExt cx="6484476" cy="4326339"/>
              </a:xfrm>
            </p:grpSpPr>
            <p:sp>
              <p:nvSpPr>
                <p:cNvPr id="12" name="Rectangle 11">
                  <a:extLst>
                    <a:ext uri="{FF2B5EF4-FFF2-40B4-BE49-F238E27FC236}">
                      <a16:creationId xmlns:a16="http://schemas.microsoft.com/office/drawing/2014/main" id="{8A93B590-DC81-86F2-CB79-60D2AB3A1164}"/>
                    </a:ext>
                  </a:extLst>
                </p:cNvPr>
                <p:cNvSpPr/>
                <p:nvPr/>
              </p:nvSpPr>
              <p:spPr>
                <a:xfrm>
                  <a:off x="824404" y="1836600"/>
                  <a:ext cx="2686289" cy="790971"/>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r>
                    <a:rPr lang="en-GB" sz="700" b="1">
                      <a:solidFill>
                        <a:srgbClr val="000000"/>
                      </a:solidFill>
                      <a:effectLst/>
                      <a:latin typeface="Times New Roman" panose="02020603050405020304" pitchFamily="18" charset="0"/>
                      <a:ea typeface="Times New Roman" panose="02020603050405020304" pitchFamily="18" charset="0"/>
                    </a:rPr>
                    <a:t>Students share their ideas with each other. They compare notes discuss conclusions and share experiences</a:t>
                  </a:r>
                  <a:endParaRPr lang="en-KE" sz="120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B3F26F43-8CD7-BF00-AAA3-AAB555086231}"/>
                    </a:ext>
                  </a:extLst>
                </p:cNvPr>
                <p:cNvSpPr/>
                <p:nvPr/>
              </p:nvSpPr>
              <p:spPr>
                <a:xfrm>
                  <a:off x="3992508" y="-168000"/>
                  <a:ext cx="2491968" cy="804789"/>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r>
                    <a:rPr lang="en-GB" sz="800" b="1">
                      <a:solidFill>
                        <a:srgbClr val="000000"/>
                      </a:solidFill>
                      <a:effectLst/>
                      <a:latin typeface="Times New Roman" panose="02020603050405020304" pitchFamily="18" charset="0"/>
                      <a:ea typeface="Times New Roman" panose="02020603050405020304" pitchFamily="18" charset="0"/>
                    </a:rPr>
                    <a:t>Students formulate own questions. Teacher give introduction talk</a:t>
                  </a:r>
                  <a:endParaRPr lang="en-KE" sz="120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96140F10-4EAA-2E18-AD66-A80B02168E49}"/>
                    </a:ext>
                  </a:extLst>
                </p:cNvPr>
                <p:cNvSpPr/>
                <p:nvPr/>
              </p:nvSpPr>
              <p:spPr>
                <a:xfrm>
                  <a:off x="0" y="-189405"/>
                  <a:ext cx="2393718" cy="727418"/>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r>
                    <a:rPr lang="en-GB" sz="700" b="1">
                      <a:solidFill>
                        <a:srgbClr val="000000"/>
                      </a:solidFill>
                      <a:effectLst/>
                      <a:latin typeface="Times New Roman" panose="02020603050405020304" pitchFamily="18" charset="0"/>
                      <a:ea typeface="Times New Roman" panose="02020603050405020304" pitchFamily="18" charset="0"/>
                    </a:rPr>
                    <a:t>Teacher and students take time to look back at the concepts encountered, synthesis &amp; engage further planning</a:t>
                  </a:r>
                  <a:endParaRPr lang="en-KE" sz="1200">
                    <a:effectLst/>
                    <a:latin typeface="Times New Roman" panose="02020603050405020304" pitchFamily="18" charset="0"/>
                    <a:ea typeface="Times New Roman" panose="02020603050405020304" pitchFamily="18" charset="0"/>
                  </a:endParaRPr>
                </a:p>
              </p:txBody>
            </p:sp>
            <p:sp>
              <p:nvSpPr>
                <p:cNvPr id="15" name="Rectangle: Rounded Corners 14">
                  <a:extLst>
                    <a:ext uri="{FF2B5EF4-FFF2-40B4-BE49-F238E27FC236}">
                      <a16:creationId xmlns:a16="http://schemas.microsoft.com/office/drawing/2014/main" id="{2E043416-6F01-9A31-C275-B58B1381010C}"/>
                    </a:ext>
                  </a:extLst>
                </p:cNvPr>
                <p:cNvSpPr/>
                <p:nvPr/>
              </p:nvSpPr>
              <p:spPr>
                <a:xfrm>
                  <a:off x="2294165" y="138793"/>
                  <a:ext cx="1412422" cy="595993"/>
                </a:xfrm>
                <a:prstGeom prst="roundRect">
                  <a:avLst>
                    <a:gd name="adj" fmla="val 16667"/>
                  </a:avLst>
                </a:prstGeom>
                <a:solidFill>
                  <a:srgbClr val="4472C4"/>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600" b="1">
                      <a:solidFill>
                        <a:srgbClr val="FFD966"/>
                      </a:solidFill>
                      <a:effectLst/>
                      <a:latin typeface="Arial Rounded"/>
                      <a:ea typeface="Arial Rounded"/>
                      <a:cs typeface="Arial Rounded"/>
                    </a:rPr>
                    <a:t>ASK</a:t>
                  </a:r>
                  <a:endParaRPr lang="en-KE" sz="1200">
                    <a:effectLst/>
                    <a:latin typeface="Times New Roman" panose="02020603050405020304" pitchFamily="18" charset="0"/>
                    <a:ea typeface="Times New Roman" panose="02020603050405020304" pitchFamily="18" charset="0"/>
                  </a:endParaRPr>
                </a:p>
              </p:txBody>
            </p:sp>
            <p:sp>
              <p:nvSpPr>
                <p:cNvPr id="16" name="Rectangle: Rounded Corners 15">
                  <a:extLst>
                    <a:ext uri="{FF2B5EF4-FFF2-40B4-BE49-F238E27FC236}">
                      <a16:creationId xmlns:a16="http://schemas.microsoft.com/office/drawing/2014/main" id="{5D3B9F54-2B2C-06C4-D82B-33F584D8C9DA}"/>
                    </a:ext>
                  </a:extLst>
                </p:cNvPr>
                <p:cNvSpPr/>
                <p:nvPr/>
              </p:nvSpPr>
              <p:spPr>
                <a:xfrm>
                  <a:off x="277586" y="1240971"/>
                  <a:ext cx="1412422" cy="669109"/>
                </a:xfrm>
                <a:prstGeom prst="roundRect">
                  <a:avLst>
                    <a:gd name="adj" fmla="val 16667"/>
                  </a:avLst>
                </a:prstGeom>
                <a:solidFill>
                  <a:srgbClr val="4472C4"/>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200" b="1">
                      <a:solidFill>
                        <a:srgbClr val="FFC000"/>
                      </a:solidFill>
                      <a:effectLst/>
                      <a:latin typeface="Arial Rounded"/>
                      <a:ea typeface="Arial Rounded"/>
                      <a:cs typeface="Arial Rounded"/>
                    </a:rPr>
                    <a:t>REFLECT</a:t>
                  </a:r>
                  <a:endParaRPr lang="en-KE" sz="1200">
                    <a:effectLst/>
                    <a:latin typeface="Times New Roman" panose="02020603050405020304" pitchFamily="18" charset="0"/>
                    <a:ea typeface="Times New Roman" panose="02020603050405020304" pitchFamily="18" charset="0"/>
                  </a:endParaRPr>
                </a:p>
              </p:txBody>
            </p:sp>
            <p:sp>
              <p:nvSpPr>
                <p:cNvPr id="17" name="Rectangle: Rounded Corners 16">
                  <a:extLst>
                    <a:ext uri="{FF2B5EF4-FFF2-40B4-BE49-F238E27FC236}">
                      <a16:creationId xmlns:a16="http://schemas.microsoft.com/office/drawing/2014/main" id="{77EED7E5-84D9-20A4-2ECB-850B4B585FDF}"/>
                    </a:ext>
                  </a:extLst>
                </p:cNvPr>
                <p:cNvSpPr/>
                <p:nvPr/>
              </p:nvSpPr>
              <p:spPr>
                <a:xfrm>
                  <a:off x="4506686" y="1240971"/>
                  <a:ext cx="1412422" cy="595993"/>
                </a:xfrm>
                <a:prstGeom prst="roundRect">
                  <a:avLst>
                    <a:gd name="adj" fmla="val 16667"/>
                  </a:avLst>
                </a:prstGeom>
                <a:solidFill>
                  <a:srgbClr val="4472C4"/>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900" b="1">
                      <a:solidFill>
                        <a:srgbClr val="FFC000"/>
                      </a:solidFill>
                      <a:effectLst/>
                      <a:latin typeface="Arial Rounded"/>
                      <a:ea typeface="Arial Rounded"/>
                      <a:cs typeface="Arial Rounded"/>
                    </a:rPr>
                    <a:t>INVESTIGATE</a:t>
                  </a:r>
                  <a:endParaRPr lang="en-KE" sz="1200">
                    <a:effectLst/>
                    <a:latin typeface="Times New Roman" panose="02020603050405020304" pitchFamily="18" charset="0"/>
                    <a:ea typeface="Times New Roman" panose="02020603050405020304" pitchFamily="18" charset="0"/>
                  </a:endParaRPr>
                </a:p>
              </p:txBody>
            </p:sp>
            <p:sp>
              <p:nvSpPr>
                <p:cNvPr id="18" name="Rectangle: Rounded Corners 17">
                  <a:extLst>
                    <a:ext uri="{FF2B5EF4-FFF2-40B4-BE49-F238E27FC236}">
                      <a16:creationId xmlns:a16="http://schemas.microsoft.com/office/drawing/2014/main" id="{DD5EAAA6-75A5-A379-34CE-9D09F294D1DB}"/>
                    </a:ext>
                  </a:extLst>
                </p:cNvPr>
                <p:cNvSpPr/>
                <p:nvPr/>
              </p:nvSpPr>
              <p:spPr>
                <a:xfrm>
                  <a:off x="3600450" y="2628900"/>
                  <a:ext cx="1412422" cy="595993"/>
                </a:xfrm>
                <a:prstGeom prst="roundRect">
                  <a:avLst>
                    <a:gd name="adj" fmla="val 16667"/>
                  </a:avLst>
                </a:prstGeom>
                <a:solidFill>
                  <a:srgbClr val="4472C4"/>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400" b="1">
                      <a:solidFill>
                        <a:srgbClr val="FFC000"/>
                      </a:solidFill>
                      <a:effectLst/>
                      <a:latin typeface="Arial Rounded"/>
                      <a:ea typeface="Arial Rounded"/>
                      <a:cs typeface="Arial Rounded"/>
                    </a:rPr>
                    <a:t>CREATE</a:t>
                  </a:r>
                  <a:endParaRPr lang="en-KE" sz="1200">
                    <a:effectLst/>
                    <a:latin typeface="Times New Roman" panose="02020603050405020304" pitchFamily="18" charset="0"/>
                    <a:ea typeface="Times New Roman" panose="02020603050405020304" pitchFamily="18" charset="0"/>
                  </a:endParaRPr>
                </a:p>
              </p:txBody>
            </p:sp>
            <p:sp>
              <p:nvSpPr>
                <p:cNvPr id="19" name="Arrow: Bent 18">
                  <a:extLst>
                    <a:ext uri="{FF2B5EF4-FFF2-40B4-BE49-F238E27FC236}">
                      <a16:creationId xmlns:a16="http://schemas.microsoft.com/office/drawing/2014/main" id="{5756CFB7-4EFC-D800-E069-1E0475C2BAA9}"/>
                    </a:ext>
                  </a:extLst>
                </p:cNvPr>
                <p:cNvSpPr/>
                <p:nvPr/>
              </p:nvSpPr>
              <p:spPr>
                <a:xfrm rot="5400000">
                  <a:off x="4339590" y="-227874"/>
                  <a:ext cx="855980" cy="2027283"/>
                </a:xfrm>
                <a:prstGeom prst="bentArrow">
                  <a:avLst>
                    <a:gd name="adj1" fmla="val 14845"/>
                    <a:gd name="adj2" fmla="val 21381"/>
                    <a:gd name="adj3" fmla="val 25000"/>
                    <a:gd name="adj4" fmla="val 60780"/>
                  </a:avLst>
                </a:prstGeom>
                <a:solidFill>
                  <a:srgbClr val="ED7D31"/>
                </a:solidFill>
                <a:ln w="12700" cap="flat" cmpd="sng">
                  <a:solidFill>
                    <a:srgbClr val="ED7D31"/>
                  </a:solidFill>
                  <a:prstDash val="solid"/>
                  <a:miter lim="800000"/>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20" name="Arrow: Bent 19">
                  <a:extLst>
                    <a:ext uri="{FF2B5EF4-FFF2-40B4-BE49-F238E27FC236}">
                      <a16:creationId xmlns:a16="http://schemas.microsoft.com/office/drawing/2014/main" id="{2CC87A32-DDB5-5B4C-B6D0-029298341403}"/>
                    </a:ext>
                  </a:extLst>
                </p:cNvPr>
                <p:cNvSpPr/>
                <p:nvPr/>
              </p:nvSpPr>
              <p:spPr>
                <a:xfrm rot="-594">
                  <a:off x="632578" y="214909"/>
                  <a:ext cx="1737000" cy="1097100"/>
                </a:xfrm>
                <a:prstGeom prst="bentArrow">
                  <a:avLst>
                    <a:gd name="adj1" fmla="val 14845"/>
                    <a:gd name="adj2" fmla="val 18392"/>
                    <a:gd name="adj3" fmla="val 25000"/>
                    <a:gd name="adj4" fmla="val 56973"/>
                  </a:avLst>
                </a:prstGeom>
                <a:solidFill>
                  <a:srgbClr val="ED7D31"/>
                </a:solidFill>
                <a:ln w="12700" cap="flat" cmpd="sng">
                  <a:solidFill>
                    <a:srgbClr val="ED7D31"/>
                  </a:solidFill>
                  <a:prstDash val="solid"/>
                  <a:miter lim="800000"/>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21" name="Arrow: Bent 20">
                  <a:extLst>
                    <a:ext uri="{FF2B5EF4-FFF2-40B4-BE49-F238E27FC236}">
                      <a16:creationId xmlns:a16="http://schemas.microsoft.com/office/drawing/2014/main" id="{1E8946F8-265F-868A-4590-161E935D8ADA}"/>
                    </a:ext>
                  </a:extLst>
                </p:cNvPr>
                <p:cNvSpPr/>
                <p:nvPr/>
              </p:nvSpPr>
              <p:spPr>
                <a:xfrm rot="-5400000">
                  <a:off x="380048" y="2086383"/>
                  <a:ext cx="1097552" cy="750662"/>
                </a:xfrm>
                <a:prstGeom prst="bentArrow">
                  <a:avLst>
                    <a:gd name="adj1" fmla="val 14845"/>
                    <a:gd name="adj2" fmla="val 21381"/>
                    <a:gd name="adj3" fmla="val 25000"/>
                    <a:gd name="adj4" fmla="val 60780"/>
                  </a:avLst>
                </a:prstGeom>
                <a:solidFill>
                  <a:srgbClr val="ED7D31"/>
                </a:solidFill>
                <a:ln w="12700" cap="flat" cmpd="sng">
                  <a:solidFill>
                    <a:srgbClr val="ED7D31"/>
                  </a:solidFill>
                  <a:prstDash val="solid"/>
                  <a:miter lim="800000"/>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22" name="Arrow: Bent 21">
                  <a:extLst>
                    <a:ext uri="{FF2B5EF4-FFF2-40B4-BE49-F238E27FC236}">
                      <a16:creationId xmlns:a16="http://schemas.microsoft.com/office/drawing/2014/main" id="{5DB7758D-0BE9-DE32-A211-4B5985D16245}"/>
                    </a:ext>
                  </a:extLst>
                </p:cNvPr>
                <p:cNvSpPr/>
                <p:nvPr/>
              </p:nvSpPr>
              <p:spPr>
                <a:xfrm rot="10800000">
                  <a:off x="5015593" y="1836964"/>
                  <a:ext cx="662940" cy="1298122"/>
                </a:xfrm>
                <a:prstGeom prst="bentArrow">
                  <a:avLst>
                    <a:gd name="adj1" fmla="val 14845"/>
                    <a:gd name="adj2" fmla="val 21381"/>
                    <a:gd name="adj3" fmla="val 25000"/>
                    <a:gd name="adj4" fmla="val 60780"/>
                  </a:avLst>
                </a:prstGeom>
                <a:solidFill>
                  <a:srgbClr val="ED7D31"/>
                </a:solidFill>
                <a:ln w="12700" cap="flat" cmpd="sng">
                  <a:solidFill>
                    <a:srgbClr val="ED7D31"/>
                  </a:solidFill>
                  <a:prstDash val="solid"/>
                  <a:miter lim="800000"/>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23" name="Arrow: Left 22">
                  <a:extLst>
                    <a:ext uri="{FF2B5EF4-FFF2-40B4-BE49-F238E27FC236}">
                      <a16:creationId xmlns:a16="http://schemas.microsoft.com/office/drawing/2014/main" id="{E6F84A25-F53D-50C3-8663-EC55036D133A}"/>
                    </a:ext>
                  </a:extLst>
                </p:cNvPr>
                <p:cNvSpPr/>
                <p:nvPr/>
              </p:nvSpPr>
              <p:spPr>
                <a:xfrm>
                  <a:off x="2721429" y="2852057"/>
                  <a:ext cx="879021" cy="160474"/>
                </a:xfrm>
                <a:prstGeom prst="leftArrow">
                  <a:avLst>
                    <a:gd name="adj1" fmla="val 50000"/>
                    <a:gd name="adj2" fmla="val 50000"/>
                  </a:avLst>
                </a:prstGeom>
                <a:solidFill>
                  <a:srgbClr val="ED7D31"/>
                </a:solidFill>
                <a:ln w="12700" cap="flat" cmpd="sng">
                  <a:solidFill>
                    <a:srgbClr val="ED7D31"/>
                  </a:solidFill>
                  <a:prstDash val="solid"/>
                  <a:miter lim="800000"/>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DF2C7764-C8B0-E285-7EEF-9F8B37630DC0}"/>
                    </a:ext>
                  </a:extLst>
                </p:cNvPr>
                <p:cNvSpPr/>
                <p:nvPr/>
              </p:nvSpPr>
              <p:spPr>
                <a:xfrm>
                  <a:off x="3420043" y="3223008"/>
                  <a:ext cx="2941262" cy="913926"/>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r>
                    <a:rPr lang="en-GB" sz="800" b="1">
                      <a:solidFill>
                        <a:srgbClr val="000000"/>
                      </a:solidFill>
                      <a:effectLst/>
                      <a:latin typeface="Times New Roman" panose="02020603050405020304" pitchFamily="18" charset="0"/>
                      <a:ea typeface="Times New Roman" panose="02020603050405020304" pitchFamily="18" charset="0"/>
                    </a:rPr>
                    <a:t>Students merge information and make links to create new knowledge</a:t>
                  </a:r>
                  <a:endParaRPr lang="en-KE" sz="1200">
                    <a:effectLst/>
                    <a:latin typeface="Times New Roman" panose="02020603050405020304" pitchFamily="18" charset="0"/>
                    <a:ea typeface="Times New Roman" panose="02020603050405020304" pitchFamily="18" charset="0"/>
                  </a:endParaRPr>
                </a:p>
              </p:txBody>
            </p:sp>
          </p:grpSp>
        </p:grpSp>
        <p:sp>
          <p:nvSpPr>
            <p:cNvPr id="8" name="Text Box 44803866">
              <a:extLst>
                <a:ext uri="{FF2B5EF4-FFF2-40B4-BE49-F238E27FC236}">
                  <a16:creationId xmlns:a16="http://schemas.microsoft.com/office/drawing/2014/main" id="{D780126C-18F5-3E0D-300D-C13F03ED223A}"/>
                </a:ext>
              </a:extLst>
            </p:cNvPr>
            <p:cNvSpPr txBox="1"/>
            <p:nvPr/>
          </p:nvSpPr>
          <p:spPr>
            <a:xfrm>
              <a:off x="7272265" y="3516357"/>
              <a:ext cx="1389262" cy="668100"/>
            </a:xfrm>
            <a:prstGeom prst="rect">
              <a:avLst/>
            </a:prstGeom>
            <a:noFill/>
            <a:ln>
              <a:noFill/>
            </a:ln>
          </p:spPr>
          <p:txBody>
            <a:bodyPr spcFirstLastPara="1" wrap="square" lIns="91425" tIns="91425" rIns="91425" bIns="91425" anchor="t" anchorCtr="0">
              <a:noAutofit/>
            </a:bodyPr>
            <a:lstStyle/>
            <a:p>
              <a:r>
                <a:rPr lang="en-GB" sz="800">
                  <a:solidFill>
                    <a:srgbClr val="000000"/>
                  </a:solidFill>
                  <a:effectLst/>
                  <a:latin typeface="Arial" panose="020B0604020202020204" pitchFamily="34" charset="0"/>
                  <a:ea typeface="Arial" panose="020B0604020202020204" pitchFamily="34" charset="0"/>
                </a:rPr>
                <a:t>Student Collect information, exploit resources, experiment, interview</a:t>
              </a:r>
              <a:endParaRPr lang="en-KE" sz="1200">
                <a:effectLst/>
                <a:latin typeface="Times New Roman" panose="02020603050405020304" pitchFamily="18" charset="0"/>
                <a:ea typeface="Times New Roman" panose="02020603050405020304" pitchFamily="18" charset="0"/>
              </a:endParaRPr>
            </a:p>
          </p:txBody>
        </p:sp>
      </p:grpSp>
      <p:sp>
        <p:nvSpPr>
          <p:cNvPr id="26" name="TextBox 25">
            <a:extLst>
              <a:ext uri="{FF2B5EF4-FFF2-40B4-BE49-F238E27FC236}">
                <a16:creationId xmlns:a16="http://schemas.microsoft.com/office/drawing/2014/main" id="{DA3BB49E-4DA7-81CA-11D5-E183F0AD5736}"/>
              </a:ext>
            </a:extLst>
          </p:cNvPr>
          <p:cNvSpPr txBox="1"/>
          <p:nvPr/>
        </p:nvSpPr>
        <p:spPr>
          <a:xfrm>
            <a:off x="1267632" y="5149820"/>
            <a:ext cx="4572000" cy="961482"/>
          </a:xfrm>
          <a:prstGeom prst="rect">
            <a:avLst/>
          </a:prstGeom>
          <a:noFill/>
        </p:spPr>
        <p:txBody>
          <a:bodyPr wrap="square">
            <a:spAutoFit/>
          </a:bodyPr>
          <a:lstStyle/>
          <a:p>
            <a:pPr indent="-1270">
              <a:lnSpc>
                <a:spcPct val="107000"/>
              </a:lnSpc>
            </a:pPr>
            <a:r>
              <a:rPr lang="en-GB" sz="1800" dirty="0">
                <a:effectLst/>
                <a:latin typeface="Times New Roman" panose="02020603050405020304" pitchFamily="18" charset="0"/>
                <a:ea typeface="Times New Roman" panose="02020603050405020304" pitchFamily="18" charset="0"/>
              </a:rPr>
              <a:t>Figure 1: Process of Inquiry Based Learning</a:t>
            </a:r>
            <a:endParaRPr lang="en-KE" sz="1800" dirty="0">
              <a:effectLst/>
              <a:latin typeface="Times New Roman" panose="02020603050405020304" pitchFamily="18" charset="0"/>
              <a:ea typeface="Times New Roman" panose="02020603050405020304" pitchFamily="18" charset="0"/>
            </a:endParaRPr>
          </a:p>
          <a:p>
            <a:pPr indent="-1270">
              <a:lnSpc>
                <a:spcPct val="107000"/>
              </a:lnSpc>
            </a:pPr>
            <a:r>
              <a:rPr lang="en-GB" sz="1800" dirty="0">
                <a:effectLst/>
                <a:latin typeface="Times New Roman" panose="02020603050405020304" pitchFamily="18" charset="0"/>
                <a:ea typeface="Times New Roman" panose="02020603050405020304" pitchFamily="18" charset="0"/>
              </a:rPr>
              <a:t>Source: </a:t>
            </a:r>
            <a:r>
              <a:rPr lang="en-GB" sz="1800" dirty="0">
                <a:solidFill>
                  <a:srgbClr val="1155CC"/>
                </a:solidFill>
                <a:effectLst/>
                <a:latin typeface="Times New Roman" panose="02020603050405020304" pitchFamily="18" charset="0"/>
                <a:ea typeface="Times New Roman" panose="02020603050405020304" pitchFamily="18" charset="0"/>
                <a:hlinkClick r:id="rId2"/>
              </a:rPr>
              <a:t>http://idtoolbox.eseryel.com/inquiry-learning.html</a:t>
            </a:r>
            <a:endParaRPr lang="en-K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261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36E7-3FEE-8CC7-FBC5-8E1226F8510E}"/>
              </a:ext>
            </a:extLst>
          </p:cNvPr>
          <p:cNvSpPr>
            <a:spLocks noGrp="1"/>
          </p:cNvSpPr>
          <p:nvPr>
            <p:ph type="title"/>
          </p:nvPr>
        </p:nvSpPr>
        <p:spPr>
          <a:xfrm>
            <a:off x="-34290" y="45834"/>
            <a:ext cx="8229600" cy="1143000"/>
          </a:xfrm>
        </p:spPr>
        <p:txBody>
          <a:bodyPr/>
          <a:lstStyle/>
          <a:p>
            <a:r>
              <a:rPr lang="en-GB" sz="3200" b="1" dirty="0">
                <a:solidFill>
                  <a:srgbClr val="0070C0"/>
                </a:solidFill>
                <a:effectLst/>
                <a:latin typeface="Times New Roman" panose="02020603050405020304" pitchFamily="18" charset="0"/>
                <a:ea typeface="Times New Roman" panose="02020603050405020304" pitchFamily="18" charset="0"/>
              </a:rPr>
              <a:t>Levels of Inquiry Based Learning </a:t>
            </a:r>
            <a:endParaRPr lang="en-KE" sz="6600" dirty="0"/>
          </a:p>
        </p:txBody>
      </p:sp>
      <p:sp>
        <p:nvSpPr>
          <p:cNvPr id="3" name="Content Placeholder 2">
            <a:extLst>
              <a:ext uri="{FF2B5EF4-FFF2-40B4-BE49-F238E27FC236}">
                <a16:creationId xmlns:a16="http://schemas.microsoft.com/office/drawing/2014/main" id="{56EDD64A-6049-5A52-71D6-51A612D6A36A}"/>
              </a:ext>
            </a:extLst>
          </p:cNvPr>
          <p:cNvSpPr>
            <a:spLocks noGrp="1"/>
          </p:cNvSpPr>
          <p:nvPr>
            <p:ph idx="1"/>
          </p:nvPr>
        </p:nvSpPr>
        <p:spPr>
          <a:xfrm>
            <a:off x="228600" y="1154544"/>
            <a:ext cx="8229600" cy="4525963"/>
          </a:xfrm>
        </p:spPr>
        <p:txBody>
          <a:bodyPr/>
          <a:lstStyle/>
          <a:p>
            <a:pPr marL="342900" lvl="0" indent="-342900" algn="just">
              <a:lnSpc>
                <a:spcPct val="115000"/>
              </a:lnSpc>
              <a:buFont typeface="+mj-lt"/>
              <a:buAutoNum type="alphaLcParenR"/>
            </a:pPr>
            <a:r>
              <a:rPr lang="en-GB" sz="2000" b="1" dirty="0">
                <a:effectLst/>
                <a:ea typeface="Times New Roman" panose="02020603050405020304" pitchFamily="18" charset="0"/>
              </a:rPr>
              <a:t>Confirmatory inquiry </a:t>
            </a:r>
            <a:r>
              <a:rPr lang="en-GB" sz="2000" dirty="0">
                <a:effectLst/>
                <a:ea typeface="Times New Roman" panose="02020603050405020304" pitchFamily="18" charset="0"/>
              </a:rPr>
              <a:t>-  Teacher has absolute control over every phase of the process, and makes all the decisions. Students are provided with the key inquiry question to be answered, the procedure as well as the results of an investigation. The teacher also provides all the necessary information, materials and apparatus and asks the students to carry out the procedure.</a:t>
            </a:r>
            <a:endParaRPr lang="en-KE" sz="2000" dirty="0">
              <a:effectLst/>
              <a:ea typeface="Times New Roman" panose="02020603050405020304" pitchFamily="18" charset="0"/>
            </a:endParaRPr>
          </a:p>
          <a:p>
            <a:pPr marL="342900" lvl="0" indent="-342900" algn="just">
              <a:lnSpc>
                <a:spcPct val="115000"/>
              </a:lnSpc>
              <a:buFont typeface="+mj-lt"/>
              <a:buAutoNum type="alphaLcParenR"/>
            </a:pPr>
            <a:r>
              <a:rPr lang="en-GB" sz="2000" b="1" dirty="0">
                <a:effectLst/>
                <a:ea typeface="Times New Roman" panose="02020603050405020304" pitchFamily="18" charset="0"/>
              </a:rPr>
              <a:t>Structured inquiry</a:t>
            </a:r>
            <a:r>
              <a:rPr lang="en-GB" sz="2000" dirty="0">
                <a:effectLst/>
                <a:ea typeface="Times New Roman" panose="02020603050405020304" pitchFamily="18" charset="0"/>
              </a:rPr>
              <a:t>- </a:t>
            </a:r>
            <a:r>
              <a:rPr lang="en-GB" sz="2000" dirty="0">
                <a:ea typeface="Times New Roman" panose="02020603050405020304" pitchFamily="18" charset="0"/>
              </a:rPr>
              <a:t>S</a:t>
            </a:r>
            <a:r>
              <a:rPr lang="en-GB" sz="2000" dirty="0">
                <a:effectLst/>
                <a:ea typeface="Times New Roman" panose="02020603050405020304" pitchFamily="18" charset="0"/>
              </a:rPr>
              <a:t>tudents are provided with key inquiry questions, methods and materials and are challenged to discover relationships between given variables.</a:t>
            </a:r>
            <a:endParaRPr lang="en-KE" sz="2000" dirty="0">
              <a:effectLst/>
              <a:ea typeface="Times New Roman" panose="02020603050405020304" pitchFamily="18" charset="0"/>
            </a:endParaRPr>
          </a:p>
          <a:p>
            <a:pPr marL="342900" lvl="0" indent="-342900" algn="just">
              <a:lnSpc>
                <a:spcPct val="115000"/>
              </a:lnSpc>
              <a:buFont typeface="+mj-lt"/>
              <a:buAutoNum type="alphaLcParenR"/>
            </a:pPr>
            <a:r>
              <a:rPr lang="en-GB" sz="2000" b="1" dirty="0">
                <a:effectLst/>
                <a:ea typeface="Times New Roman" panose="02020603050405020304" pitchFamily="18" charset="0"/>
              </a:rPr>
              <a:t>Guided inquiry</a:t>
            </a:r>
            <a:r>
              <a:rPr lang="en-GB" sz="2000" dirty="0">
                <a:effectLst/>
                <a:ea typeface="Times New Roman" panose="02020603050405020304" pitchFamily="18" charset="0"/>
              </a:rPr>
              <a:t>- </a:t>
            </a:r>
            <a:r>
              <a:rPr lang="en-GB" sz="2000" dirty="0">
                <a:ea typeface="Times New Roman" panose="02020603050405020304" pitchFamily="18" charset="0"/>
              </a:rPr>
              <a:t>S</a:t>
            </a:r>
            <a:r>
              <a:rPr lang="en-GB" sz="2000" dirty="0">
                <a:effectLst/>
                <a:ea typeface="Times New Roman" panose="02020603050405020304" pitchFamily="18" charset="0"/>
              </a:rPr>
              <a:t>tudents are provided with a key inquiry question. However, the method for research is up to the students to develop. </a:t>
            </a:r>
            <a:endParaRPr lang="en-KE" sz="2000" dirty="0">
              <a:effectLst/>
              <a:ea typeface="Times New Roman" panose="02020603050405020304" pitchFamily="18" charset="0"/>
            </a:endParaRPr>
          </a:p>
          <a:p>
            <a:pPr marL="342900" lvl="0" indent="-342900" algn="just">
              <a:lnSpc>
                <a:spcPct val="115000"/>
              </a:lnSpc>
              <a:buFont typeface="+mj-lt"/>
              <a:buAutoNum type="alphaLcParenR"/>
            </a:pPr>
            <a:r>
              <a:rPr lang="en-GB" sz="2000" b="1" dirty="0">
                <a:effectLst/>
                <a:ea typeface="Times New Roman" panose="02020603050405020304" pitchFamily="18" charset="0"/>
              </a:rPr>
              <a:t>Open inquiry</a:t>
            </a:r>
            <a:r>
              <a:rPr lang="en-GB" sz="2000" dirty="0">
                <a:effectLst/>
                <a:ea typeface="Times New Roman" panose="02020603050405020304" pitchFamily="18" charset="0"/>
              </a:rPr>
              <a:t>- The phenomena are proposed to students, but students must develop their own key inquiry question and method for research to discover relationships among variables. </a:t>
            </a:r>
            <a:endParaRPr lang="en-KE" sz="2000" dirty="0">
              <a:effectLst/>
              <a:ea typeface="Times New Roman" panose="02020603050405020304" pitchFamily="18" charset="0"/>
            </a:endParaRPr>
          </a:p>
          <a:p>
            <a:endParaRPr lang="en-KE" sz="3600" dirty="0"/>
          </a:p>
        </p:txBody>
      </p:sp>
    </p:spTree>
    <p:extLst>
      <p:ext uri="{BB962C8B-B14F-4D97-AF65-F5344CB8AC3E}">
        <p14:creationId xmlns:p14="http://schemas.microsoft.com/office/powerpoint/2010/main" val="43761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C23806CB-4E3E-5E63-BA3E-050FCB5D0483}"/>
              </a:ext>
            </a:extLst>
          </p:cNvPr>
          <p:cNvPicPr/>
          <p:nvPr/>
        </p:nvPicPr>
        <p:blipFill>
          <a:blip r:embed="rId2"/>
          <a:srcRect/>
          <a:stretch>
            <a:fillRect/>
          </a:stretch>
        </p:blipFill>
        <p:spPr>
          <a:xfrm>
            <a:off x="1143000" y="1752600"/>
            <a:ext cx="7086600" cy="3505200"/>
          </a:xfrm>
          <a:prstGeom prst="rect">
            <a:avLst/>
          </a:prstGeom>
          <a:ln/>
        </p:spPr>
      </p:pic>
    </p:spTree>
    <p:extLst>
      <p:ext uri="{BB962C8B-B14F-4D97-AF65-F5344CB8AC3E}">
        <p14:creationId xmlns:p14="http://schemas.microsoft.com/office/powerpoint/2010/main" val="18805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A20D01-EC2F-EB99-7DE0-8C7D7471CD5D}"/>
              </a:ext>
            </a:extLst>
          </p:cNvPr>
          <p:cNvSpPr>
            <a:spLocks noGrp="1"/>
          </p:cNvSpPr>
          <p:nvPr>
            <p:ph idx="1"/>
          </p:nvPr>
        </p:nvSpPr>
        <p:spPr>
          <a:xfrm>
            <a:off x="381000" y="1295400"/>
            <a:ext cx="8229600" cy="4525963"/>
          </a:xfrm>
        </p:spPr>
        <p:txBody>
          <a:bodyPr/>
          <a:lstStyle/>
          <a:p>
            <a:r>
              <a:rPr lang="en-US" dirty="0"/>
              <a:t>Support the teacher to move from confirmatory to guided. </a:t>
            </a:r>
          </a:p>
          <a:p>
            <a:r>
              <a:rPr lang="en-US" dirty="0"/>
              <a:t>The open Inquiry is not recommended for classroom experiences.</a:t>
            </a:r>
          </a:p>
          <a:p>
            <a:endParaRPr lang="en-KE" dirty="0"/>
          </a:p>
        </p:txBody>
      </p:sp>
    </p:spTree>
    <p:extLst>
      <p:ext uri="{BB962C8B-B14F-4D97-AF65-F5344CB8AC3E}">
        <p14:creationId xmlns:p14="http://schemas.microsoft.com/office/powerpoint/2010/main" val="244390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g2c9b5d7b3fa_2_783"/>
          <p:cNvSpPr txBox="1">
            <a:spLocks noGrp="1"/>
          </p:cNvSpPr>
          <p:nvPr>
            <p:ph type="body" idx="1"/>
          </p:nvPr>
        </p:nvSpPr>
        <p:spPr>
          <a:xfrm>
            <a:off x="457200" y="2349794"/>
            <a:ext cx="8229600" cy="377650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700" dirty="0"/>
              <a:t>You are provided with a piece of </a:t>
            </a:r>
            <a:r>
              <a:rPr lang="en-US" sz="3700" dirty="0" err="1"/>
              <a:t>plasticine</a:t>
            </a:r>
            <a:r>
              <a:rPr lang="en-US" sz="3700" dirty="0"/>
              <a:t>, water and container</a:t>
            </a:r>
            <a:r>
              <a:rPr lang="en-US" sz="3700" dirty="0" smtClean="0"/>
              <a:t>.</a:t>
            </a:r>
            <a:endParaRPr sz="3700" dirty="0"/>
          </a:p>
          <a:p>
            <a:pPr marL="82550" lvl="0" indent="0" algn="l" rtl="0">
              <a:spcBef>
                <a:spcPts val="360"/>
              </a:spcBef>
              <a:spcAft>
                <a:spcPts val="0"/>
              </a:spcAft>
              <a:buSzPts val="2300"/>
              <a:buNone/>
            </a:pPr>
            <a:r>
              <a:rPr lang="en-US" sz="3700" dirty="0" smtClean="0"/>
              <a:t>1. What </a:t>
            </a:r>
            <a:r>
              <a:rPr lang="en-US" sz="3700" dirty="0"/>
              <a:t>would happen if the piece of plasticine is placed in water</a:t>
            </a:r>
            <a:r>
              <a:rPr lang="en-US" sz="3700" dirty="0" smtClean="0"/>
              <a:t>?</a:t>
            </a:r>
            <a:endParaRPr sz="3700" dirty="0"/>
          </a:p>
        </p:txBody>
      </p:sp>
      <p:sp>
        <p:nvSpPr>
          <p:cNvPr id="10" name="Title 9"/>
          <p:cNvSpPr>
            <a:spLocks noGrp="1"/>
          </p:cNvSpPr>
          <p:nvPr>
            <p:ph type="title"/>
          </p:nvPr>
        </p:nvSpPr>
        <p:spPr>
          <a:xfrm>
            <a:off x="372140" y="274638"/>
            <a:ext cx="6241311" cy="2075156"/>
          </a:xfrm>
        </p:spPr>
        <p:txBody>
          <a:bodyPr/>
          <a:lstStyle/>
          <a:p>
            <a:r>
              <a:rPr lang="en-US" dirty="0" smtClean="0">
                <a:solidFill>
                  <a:srgbClr val="0070C0"/>
                </a:solidFill>
              </a:rPr>
              <a:t>Activity </a:t>
            </a:r>
            <a:r>
              <a:rPr lang="en-US" dirty="0">
                <a:solidFill>
                  <a:srgbClr val="0070C0"/>
                </a:solidFill>
              </a:rPr>
              <a:t>to demonstrate Inquiry Based Learning</a:t>
            </a:r>
          </a:p>
        </p:txBody>
      </p:sp>
    </p:spTree>
    <p:extLst>
      <p:ext uri="{BB962C8B-B14F-4D97-AF65-F5344CB8AC3E}">
        <p14:creationId xmlns:p14="http://schemas.microsoft.com/office/powerpoint/2010/main" val="3119698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02" y="274638"/>
            <a:ext cx="5699051" cy="1143000"/>
          </a:xfrm>
        </p:spPr>
        <p:txBody>
          <a:bodyPr/>
          <a:lstStyle/>
          <a:p>
            <a:r>
              <a:rPr lang="en-US" sz="7200" dirty="0" err="1" smtClean="0">
                <a:solidFill>
                  <a:srgbClr val="0070C0"/>
                </a:solidFill>
              </a:rPr>
              <a:t>Cont</a:t>
            </a:r>
            <a:r>
              <a:rPr lang="en-US" sz="7200" dirty="0" smtClean="0">
                <a:solidFill>
                  <a:srgbClr val="0070C0"/>
                </a:solidFill>
              </a:rPr>
              <a:t>…….</a:t>
            </a:r>
            <a:endParaRPr lang="en-US" sz="7200" dirty="0">
              <a:solidFill>
                <a:srgbClr val="0070C0"/>
              </a:solidFill>
            </a:endParaRPr>
          </a:p>
        </p:txBody>
      </p:sp>
      <p:sp>
        <p:nvSpPr>
          <p:cNvPr id="3" name="Text Placeholder 2"/>
          <p:cNvSpPr>
            <a:spLocks noGrp="1"/>
          </p:cNvSpPr>
          <p:nvPr>
            <p:ph type="body" idx="1"/>
          </p:nvPr>
        </p:nvSpPr>
        <p:spPr/>
        <p:txBody>
          <a:bodyPr/>
          <a:lstStyle/>
          <a:p>
            <a:pPr marL="114300" lvl="0" indent="0">
              <a:buNone/>
            </a:pPr>
            <a:r>
              <a:rPr lang="en-US" sz="4400" dirty="0" smtClean="0"/>
              <a:t>2. How </a:t>
            </a:r>
            <a:r>
              <a:rPr lang="en-US" sz="4400" dirty="0"/>
              <a:t>would you make the piece of plasticine float over the water?</a:t>
            </a:r>
          </a:p>
          <a:p>
            <a:endParaRPr lang="en-US" dirty="0"/>
          </a:p>
        </p:txBody>
      </p:sp>
    </p:spTree>
    <p:extLst>
      <p:ext uri="{BB962C8B-B14F-4D97-AF65-F5344CB8AC3E}">
        <p14:creationId xmlns:p14="http://schemas.microsoft.com/office/powerpoint/2010/main" val="17085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c9bb1af609_2_0"/>
          <p:cNvSpPr txBox="1">
            <a:spLocks noGrp="1"/>
          </p:cNvSpPr>
          <p:nvPr>
            <p:ph type="title"/>
          </p:nvPr>
        </p:nvSpPr>
        <p:spPr>
          <a:xfrm>
            <a:off x="1485900" y="1063229"/>
            <a:ext cx="6172200" cy="857250"/>
          </a:xfrm>
          <a:prstGeom prst="rect">
            <a:avLst/>
          </a:prstGeom>
        </p:spPr>
        <p:txBody>
          <a:bodyPr spcFirstLastPara="1" vert="horz" wrap="square" lIns="68569" tIns="34275" rIns="68569" bIns="34275" rtlCol="0" anchor="ctr" anchorCtr="0">
            <a:noAutofit/>
          </a:bodyPr>
          <a:lstStyle/>
          <a:p>
            <a:pPr>
              <a:lnSpc>
                <a:spcPct val="106999"/>
              </a:lnSpc>
              <a:spcAft>
                <a:spcPts val="600"/>
              </a:spcAft>
              <a:buClr>
                <a:schemeClr val="dk1"/>
              </a:buClr>
              <a:buSzPts val="1100"/>
            </a:pPr>
            <a:r>
              <a:rPr lang="en-US" sz="2700">
                <a:solidFill>
                  <a:srgbClr val="0000FF"/>
                </a:solidFill>
                <a:highlight>
                  <a:srgbClr val="FFFFFF"/>
                </a:highlight>
              </a:rPr>
              <a:t>Explanation</a:t>
            </a:r>
            <a:endParaRPr sz="2700">
              <a:solidFill>
                <a:srgbClr val="0000FF"/>
              </a:solidFill>
            </a:endParaRPr>
          </a:p>
        </p:txBody>
      </p:sp>
      <p:sp>
        <p:nvSpPr>
          <p:cNvPr id="200" name="Google Shape;200;g2c9bb1af609_2_0"/>
          <p:cNvSpPr txBox="1">
            <a:spLocks noGrp="1"/>
          </p:cNvSpPr>
          <p:nvPr>
            <p:ph type="body" idx="1"/>
          </p:nvPr>
        </p:nvSpPr>
        <p:spPr>
          <a:xfrm>
            <a:off x="342900" y="2057402"/>
            <a:ext cx="7953789" cy="3394575"/>
          </a:xfrm>
          <a:prstGeom prst="rect">
            <a:avLst/>
          </a:prstGeom>
        </p:spPr>
        <p:txBody>
          <a:bodyPr spcFirstLastPara="1" vert="horz" wrap="square" lIns="68569" tIns="34275" rIns="68569" bIns="34275" rtlCol="0" anchor="t" anchorCtr="0">
            <a:noAutofit/>
          </a:bodyPr>
          <a:lstStyle/>
          <a:p>
            <a:pPr marL="342900" indent="-314325">
              <a:lnSpc>
                <a:spcPct val="106999"/>
              </a:lnSpc>
              <a:spcBef>
                <a:spcPts val="0"/>
              </a:spcBef>
              <a:buClr>
                <a:srgbClr val="222222"/>
              </a:buClr>
              <a:buSzPts val="3000"/>
              <a:buChar char="●"/>
            </a:pPr>
            <a:r>
              <a:rPr lang="en-US" sz="2250" dirty="0">
                <a:solidFill>
                  <a:srgbClr val="222222"/>
                </a:solidFill>
                <a:highlight>
                  <a:srgbClr val="FFFFFF"/>
                </a:highlight>
              </a:rPr>
              <a:t>The solid plasticine sinks in water because its density is greater than that of </a:t>
            </a:r>
            <a:r>
              <a:rPr lang="en-US" sz="2250" dirty="0" smtClean="0">
                <a:solidFill>
                  <a:srgbClr val="222222"/>
                </a:solidFill>
                <a:highlight>
                  <a:srgbClr val="FFFFFF"/>
                </a:highlight>
              </a:rPr>
              <a:t>water. </a:t>
            </a:r>
            <a:endParaRPr lang="en-US" sz="2250" dirty="0">
              <a:solidFill>
                <a:srgbClr val="222222"/>
              </a:solidFill>
              <a:highlight>
                <a:srgbClr val="FFFFFF"/>
              </a:highlight>
            </a:endParaRPr>
          </a:p>
          <a:p>
            <a:pPr marL="342900" indent="-314325">
              <a:lnSpc>
                <a:spcPct val="106999"/>
              </a:lnSpc>
              <a:spcBef>
                <a:spcPts val="0"/>
              </a:spcBef>
              <a:buClr>
                <a:srgbClr val="222222"/>
              </a:buClr>
              <a:buSzPts val="3000"/>
              <a:buFont typeface="Arial" panose="020B0604020202020204" pitchFamily="34" charset="0"/>
              <a:buChar char="●"/>
            </a:pPr>
            <a:r>
              <a:rPr lang="en-US" sz="2400" dirty="0"/>
              <a:t>Shaping the plasticine like a boat increases its volume without increasing its mass, which decreases its overall density (mass/volume). If the density of the object is less than the density of water, it will float.</a:t>
            </a:r>
          </a:p>
          <a:p>
            <a:pPr marL="342900" indent="-314325">
              <a:lnSpc>
                <a:spcPct val="106999"/>
              </a:lnSpc>
              <a:spcBef>
                <a:spcPts val="0"/>
              </a:spcBef>
              <a:buClr>
                <a:srgbClr val="222222"/>
              </a:buClr>
              <a:buSzPts val="3000"/>
              <a:buChar char="●"/>
            </a:pPr>
            <a:endParaRPr sz="2250" dirty="0">
              <a:solidFill>
                <a:srgbClr val="222222"/>
              </a:solidFill>
              <a:highlight>
                <a:srgbClr val="FFFFFF"/>
              </a:highlight>
            </a:endParaRPr>
          </a:p>
          <a:p>
            <a:pPr marL="342900" indent="-314325">
              <a:lnSpc>
                <a:spcPct val="106999"/>
              </a:lnSpc>
              <a:spcBef>
                <a:spcPts val="0"/>
              </a:spcBef>
              <a:buClr>
                <a:srgbClr val="222222"/>
              </a:buClr>
              <a:buSzPts val="3000"/>
              <a:buChar char="●"/>
            </a:pPr>
            <a:endParaRPr dirty="0"/>
          </a:p>
        </p:txBody>
      </p:sp>
    </p:spTree>
    <p:extLst>
      <p:ext uri="{BB962C8B-B14F-4D97-AF65-F5344CB8AC3E}">
        <p14:creationId xmlns:p14="http://schemas.microsoft.com/office/powerpoint/2010/main" val="119310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c9bb1af609_1_23"/>
          <p:cNvSpPr txBox="1">
            <a:spLocks noGrp="1"/>
          </p:cNvSpPr>
          <p:nvPr>
            <p:ph type="title"/>
          </p:nvPr>
        </p:nvSpPr>
        <p:spPr>
          <a:xfrm>
            <a:off x="293204" y="263129"/>
            <a:ext cx="6172200" cy="857250"/>
          </a:xfrm>
          <a:prstGeom prst="rect">
            <a:avLst/>
          </a:prstGeom>
        </p:spPr>
        <p:txBody>
          <a:bodyPr spcFirstLastPara="1" vert="horz" wrap="square" lIns="68569" tIns="34275" rIns="68569" bIns="34275" rtlCol="0" anchor="ctr" anchorCtr="0">
            <a:noAutofit/>
          </a:bodyPr>
          <a:lstStyle/>
          <a:p>
            <a:pPr>
              <a:lnSpc>
                <a:spcPct val="106999"/>
              </a:lnSpc>
              <a:spcAft>
                <a:spcPts val="600"/>
              </a:spcAft>
              <a:buClr>
                <a:schemeClr val="dk1"/>
              </a:buClr>
              <a:buSzPts val="1100"/>
            </a:pPr>
            <a:r>
              <a:rPr lang="en-US" dirty="0" err="1" smtClean="0">
                <a:solidFill>
                  <a:srgbClr val="7030A0"/>
                </a:solidFill>
              </a:rPr>
              <a:t>Cont</a:t>
            </a:r>
            <a:r>
              <a:rPr lang="en-US" dirty="0" smtClean="0">
                <a:solidFill>
                  <a:srgbClr val="7030A0"/>
                </a:solidFill>
              </a:rPr>
              <a:t>……….</a:t>
            </a:r>
            <a:endParaRPr dirty="0">
              <a:solidFill>
                <a:srgbClr val="7030A0"/>
              </a:solidFill>
            </a:endParaRPr>
          </a:p>
        </p:txBody>
      </p:sp>
      <p:sp>
        <p:nvSpPr>
          <p:cNvPr id="207" name="Google Shape;207;g2c9bb1af609_1_23"/>
          <p:cNvSpPr txBox="1">
            <a:spLocks noGrp="1"/>
          </p:cNvSpPr>
          <p:nvPr>
            <p:ph type="body" idx="1"/>
          </p:nvPr>
        </p:nvSpPr>
        <p:spPr>
          <a:xfrm>
            <a:off x="424897" y="1288111"/>
            <a:ext cx="8005970" cy="3490127"/>
          </a:xfrm>
          <a:prstGeom prst="rect">
            <a:avLst/>
          </a:prstGeom>
        </p:spPr>
        <p:txBody>
          <a:bodyPr spcFirstLastPara="1" vert="horz" wrap="square" lIns="68569" tIns="34275" rIns="68569" bIns="34275" rtlCol="0" anchor="t" anchorCtr="0">
            <a:noAutofit/>
          </a:bodyPr>
          <a:lstStyle/>
          <a:p>
            <a:pPr marL="342900" indent="-328613">
              <a:lnSpc>
                <a:spcPct val="106999"/>
              </a:lnSpc>
              <a:spcBef>
                <a:spcPts val="0"/>
              </a:spcBef>
              <a:buClr>
                <a:srgbClr val="222222"/>
              </a:buClr>
              <a:buSzPts val="3300"/>
            </a:pPr>
            <a:r>
              <a:rPr lang="en-US" sz="2475" dirty="0">
                <a:solidFill>
                  <a:srgbClr val="222222"/>
                </a:solidFill>
                <a:highlight>
                  <a:schemeClr val="lt1"/>
                </a:highlight>
              </a:rPr>
              <a:t>Similarly, a piece of iron is solid, and has a density greater than that of water that is why it sinks in water. </a:t>
            </a:r>
            <a:endParaRPr sz="2475" dirty="0">
              <a:solidFill>
                <a:srgbClr val="222222"/>
              </a:solidFill>
              <a:highlight>
                <a:schemeClr val="lt1"/>
              </a:highlight>
            </a:endParaRPr>
          </a:p>
          <a:p>
            <a:pPr marL="342900" indent="-328613">
              <a:lnSpc>
                <a:spcPct val="106999"/>
              </a:lnSpc>
              <a:spcBef>
                <a:spcPts val="0"/>
              </a:spcBef>
              <a:buClr>
                <a:srgbClr val="222222"/>
              </a:buClr>
              <a:buSzPts val="3300"/>
            </a:pPr>
            <a:r>
              <a:rPr lang="en-US" sz="2475" dirty="0">
                <a:solidFill>
                  <a:srgbClr val="222222"/>
                </a:solidFill>
                <a:highlight>
                  <a:schemeClr val="lt1"/>
                </a:highlight>
              </a:rPr>
              <a:t>A ship has a thin layer of iron on the outside with an air pocket in the middle, decreasing the overall density of the ship enough to be less than that of water, allowing it to float. </a:t>
            </a:r>
            <a:endParaRPr sz="2475" dirty="0">
              <a:solidFill>
                <a:srgbClr val="222222"/>
              </a:solidFill>
              <a:highlight>
                <a:schemeClr val="lt1"/>
              </a:highlight>
            </a:endParaRPr>
          </a:p>
          <a:p>
            <a:pPr marL="0" indent="0">
              <a:spcBef>
                <a:spcPts val="600"/>
              </a:spcBef>
              <a:buNone/>
            </a:pPr>
            <a:endParaRPr dirty="0"/>
          </a:p>
        </p:txBody>
      </p:sp>
    </p:spTree>
    <p:extLst>
      <p:ext uri="{BB962C8B-B14F-4D97-AF65-F5344CB8AC3E}">
        <p14:creationId xmlns:p14="http://schemas.microsoft.com/office/powerpoint/2010/main" val="3839538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D4B1-F256-9C1D-ABFD-5E28C5F65C35}"/>
              </a:ext>
            </a:extLst>
          </p:cNvPr>
          <p:cNvSpPr>
            <a:spLocks noGrp="1"/>
          </p:cNvSpPr>
          <p:nvPr>
            <p:ph type="title"/>
          </p:nvPr>
        </p:nvSpPr>
        <p:spPr>
          <a:xfrm>
            <a:off x="-152400" y="160335"/>
            <a:ext cx="8229600" cy="1143000"/>
          </a:xfrm>
        </p:spPr>
        <p:txBody>
          <a:bodyPr/>
          <a:lstStyle/>
          <a:p>
            <a:r>
              <a:rPr lang="en-GB" sz="4400" b="1" dirty="0">
                <a:solidFill>
                  <a:srgbClr val="0070C0"/>
                </a:solidFill>
                <a:effectLst/>
                <a:latin typeface="Times New Roman" panose="02020603050405020304" pitchFamily="18" charset="0"/>
              </a:rPr>
              <a:t>Introduction</a:t>
            </a:r>
            <a:r>
              <a:rPr lang="en-KE" sz="4400" b="1" dirty="0">
                <a:solidFill>
                  <a:srgbClr val="0070C0"/>
                </a:solidFill>
                <a:effectLst/>
                <a:latin typeface="Times New Roman" panose="02020603050405020304" pitchFamily="18" charset="0"/>
              </a:rPr>
              <a:t/>
            </a:r>
            <a:br>
              <a:rPr lang="en-KE" sz="4400" b="1" dirty="0">
                <a:solidFill>
                  <a:srgbClr val="0070C0"/>
                </a:solidFill>
                <a:effectLst/>
                <a:latin typeface="Times New Roman" panose="02020603050405020304" pitchFamily="18" charset="0"/>
              </a:rPr>
            </a:br>
            <a:endParaRPr lang="en-KE" dirty="0"/>
          </a:p>
        </p:txBody>
      </p:sp>
      <p:sp>
        <p:nvSpPr>
          <p:cNvPr id="3" name="Content Placeholder 2">
            <a:extLst>
              <a:ext uri="{FF2B5EF4-FFF2-40B4-BE49-F238E27FC236}">
                <a16:creationId xmlns:a16="http://schemas.microsoft.com/office/drawing/2014/main" id="{ED4B041E-891C-BFC7-D3EC-0BA86740B521}"/>
              </a:ext>
            </a:extLst>
          </p:cNvPr>
          <p:cNvSpPr>
            <a:spLocks noGrp="1"/>
          </p:cNvSpPr>
          <p:nvPr>
            <p:ph idx="1"/>
          </p:nvPr>
        </p:nvSpPr>
        <p:spPr>
          <a:xfrm>
            <a:off x="381000" y="1330005"/>
            <a:ext cx="8229600" cy="4525963"/>
          </a:xfrm>
        </p:spPr>
        <p:txBody>
          <a:bodyPr/>
          <a:lstStyle/>
          <a:p>
            <a:pPr marL="0" indent="0" algn="just">
              <a:lnSpc>
                <a:spcPct val="115000"/>
              </a:lnSpc>
              <a:buNone/>
            </a:pPr>
            <a:r>
              <a:rPr lang="en-GB" sz="2400" dirty="0">
                <a:effectLst/>
                <a:latin typeface="Times New Roman" panose="02020603050405020304" pitchFamily="18" charset="0"/>
                <a:ea typeface="Times New Roman" panose="02020603050405020304" pitchFamily="18" charset="0"/>
              </a:rPr>
              <a:t>The unit is organised into:</a:t>
            </a:r>
          </a:p>
          <a:p>
            <a:pPr algn="just">
              <a:lnSpc>
                <a:spcPct val="115000"/>
              </a:lnSpc>
            </a:pPr>
            <a:r>
              <a:rPr lang="en-GB" sz="2400" dirty="0">
                <a:ea typeface="Times New Roman" panose="02020603050405020304" pitchFamily="18" charset="0"/>
              </a:rPr>
              <a:t>I</a:t>
            </a:r>
            <a:r>
              <a:rPr lang="en-GB" sz="2400" dirty="0">
                <a:effectLst/>
                <a:latin typeface="Times New Roman" panose="02020603050405020304" pitchFamily="18" charset="0"/>
                <a:ea typeface="Times New Roman" panose="02020603050405020304" pitchFamily="18" charset="0"/>
              </a:rPr>
              <a:t>ntroduction, </a:t>
            </a:r>
          </a:p>
          <a:p>
            <a:pPr algn="just">
              <a:lnSpc>
                <a:spcPct val="115000"/>
              </a:lnSpc>
            </a:pPr>
            <a:r>
              <a:rPr lang="en-GB" sz="2400" dirty="0">
                <a:ea typeface="Times New Roman" panose="02020603050405020304" pitchFamily="18" charset="0"/>
              </a:rPr>
              <a:t>R</a:t>
            </a:r>
            <a:r>
              <a:rPr lang="en-GB" sz="2400" dirty="0">
                <a:effectLst/>
                <a:latin typeface="Times New Roman" panose="02020603050405020304" pitchFamily="18" charset="0"/>
                <a:ea typeface="Times New Roman" panose="02020603050405020304" pitchFamily="18" charset="0"/>
              </a:rPr>
              <a:t>ationale, </a:t>
            </a:r>
          </a:p>
          <a:p>
            <a:pPr algn="just">
              <a:lnSpc>
                <a:spcPct val="115000"/>
              </a:lnSpc>
            </a:pPr>
            <a:r>
              <a:rPr lang="en-GB" sz="2400" dirty="0">
                <a:ea typeface="Times New Roman" panose="02020603050405020304" pitchFamily="18" charset="0"/>
              </a:rPr>
              <a:t>L</a:t>
            </a:r>
            <a:r>
              <a:rPr lang="en-GB" sz="2400" dirty="0">
                <a:effectLst/>
                <a:latin typeface="Times New Roman" panose="02020603050405020304" pitchFamily="18" charset="0"/>
                <a:ea typeface="Times New Roman" panose="02020603050405020304" pitchFamily="18" charset="0"/>
              </a:rPr>
              <a:t>earning outcomes, </a:t>
            </a:r>
          </a:p>
          <a:p>
            <a:pPr algn="just">
              <a:lnSpc>
                <a:spcPct val="115000"/>
              </a:lnSpc>
            </a:pPr>
            <a:r>
              <a:rPr lang="en-GB" sz="2400" dirty="0">
                <a:ea typeface="Times New Roman" panose="02020603050405020304" pitchFamily="18" charset="0"/>
              </a:rPr>
              <a:t>C</a:t>
            </a:r>
            <a:r>
              <a:rPr lang="en-GB" sz="2400" dirty="0">
                <a:effectLst/>
                <a:latin typeface="Times New Roman" panose="02020603050405020304" pitchFamily="18" charset="0"/>
                <a:ea typeface="Times New Roman" panose="02020603050405020304" pitchFamily="18" charset="0"/>
              </a:rPr>
              <a:t>ontent, </a:t>
            </a:r>
          </a:p>
          <a:p>
            <a:pPr algn="just">
              <a:lnSpc>
                <a:spcPct val="115000"/>
              </a:lnSpc>
            </a:pPr>
            <a:r>
              <a:rPr lang="en-GB" sz="2400" dirty="0">
                <a:ea typeface="Times New Roman" panose="02020603050405020304" pitchFamily="18" charset="0"/>
              </a:rPr>
              <a:t>A</a:t>
            </a:r>
            <a:r>
              <a:rPr lang="en-GB" sz="2400" dirty="0">
                <a:effectLst/>
                <a:latin typeface="Times New Roman" panose="02020603050405020304" pitchFamily="18" charset="0"/>
                <a:ea typeface="Times New Roman" panose="02020603050405020304" pitchFamily="18" charset="0"/>
              </a:rPr>
              <a:t>ctivities in learner centred pedagogies and the use of ICT management tools.</a:t>
            </a:r>
          </a:p>
          <a:p>
            <a:pPr marL="0" indent="0" algn="just">
              <a:lnSpc>
                <a:spcPct val="115000"/>
              </a:lnSpc>
              <a:buNone/>
            </a:pPr>
            <a:endParaRPr lang="en-GB" sz="2400" dirty="0">
              <a:ea typeface="Times New Roman" panose="02020603050405020304" pitchFamily="18" charset="0"/>
            </a:endParaRPr>
          </a:p>
          <a:p>
            <a:pPr marL="0" indent="0" algn="just">
              <a:lnSpc>
                <a:spcPct val="115000"/>
              </a:lnSpc>
              <a:buNone/>
            </a:pPr>
            <a:r>
              <a:rPr lang="en-GB" sz="2400" dirty="0">
                <a:effectLst/>
                <a:latin typeface="Times New Roman" panose="02020603050405020304" pitchFamily="18" charset="0"/>
                <a:ea typeface="Times New Roman" panose="02020603050405020304" pitchFamily="18" charset="0"/>
              </a:rPr>
              <a:t> We will discuss STEM activities that promote learner-centred lessons.</a:t>
            </a:r>
            <a:endParaRPr lang="en-KE" sz="2400" dirty="0">
              <a:effectLst/>
              <a:latin typeface="Times New Roman" panose="02020603050405020304" pitchFamily="18" charset="0"/>
              <a:ea typeface="Times New Roman" panose="02020603050405020304" pitchFamily="18" charset="0"/>
            </a:endParaRPr>
          </a:p>
          <a:p>
            <a:pPr marL="0" indent="0">
              <a:buNone/>
            </a:pPr>
            <a:endParaRPr lang="en-KE" dirty="0"/>
          </a:p>
        </p:txBody>
      </p:sp>
    </p:spTree>
    <p:extLst>
      <p:ext uri="{BB962C8B-B14F-4D97-AF65-F5344CB8AC3E}">
        <p14:creationId xmlns:p14="http://schemas.microsoft.com/office/powerpoint/2010/main" val="360320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c9b5d7b3fa_2_4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b="1" i="0" u="none">
                <a:solidFill>
                  <a:srgbClr val="0000FF"/>
                </a:solidFill>
                <a:latin typeface="Times New Roman"/>
                <a:ea typeface="Times New Roman"/>
                <a:cs typeface="Times New Roman"/>
                <a:sym typeface="Times New Roman"/>
              </a:rPr>
              <a:t/>
            </a:r>
            <a:br>
              <a:rPr lang="en-US" sz="3600" b="1" i="0" u="none">
                <a:solidFill>
                  <a:srgbClr val="0000FF"/>
                </a:solidFill>
                <a:latin typeface="Times New Roman"/>
                <a:ea typeface="Times New Roman"/>
                <a:cs typeface="Times New Roman"/>
                <a:sym typeface="Times New Roman"/>
              </a:rPr>
            </a:br>
            <a:endParaRPr/>
          </a:p>
        </p:txBody>
      </p:sp>
      <p:sp>
        <p:nvSpPr>
          <p:cNvPr id="213" name="Google Shape;213;g2c9b5d7b3fa_2_478"/>
          <p:cNvSpPr txBox="1">
            <a:spLocks noGrp="1"/>
          </p:cNvSpPr>
          <p:nvPr>
            <p:ph type="body" idx="1"/>
          </p:nvPr>
        </p:nvSpPr>
        <p:spPr>
          <a:xfrm>
            <a:off x="69850" y="1609725"/>
            <a:ext cx="8939100" cy="48324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00"/>
              </a:spcBef>
              <a:spcAft>
                <a:spcPts val="0"/>
              </a:spcAft>
              <a:buSzPts val="1800"/>
              <a:buNone/>
            </a:pPr>
            <a:r>
              <a:rPr lang="en-US" sz="5400" b="1" i="0" u="none" dirty="0">
                <a:solidFill>
                  <a:srgbClr val="0000FF"/>
                </a:solidFill>
                <a:latin typeface="Times New Roman"/>
                <a:ea typeface="Times New Roman"/>
                <a:cs typeface="Times New Roman"/>
                <a:sym typeface="Times New Roman"/>
              </a:rPr>
              <a:t>IBL in Learning  </a:t>
            </a:r>
            <a:r>
              <a:rPr lang="en-US" sz="5400" b="1" dirty="0">
                <a:solidFill>
                  <a:srgbClr val="0000FF"/>
                </a:solidFill>
              </a:rPr>
              <a:t>Agriculture &amp; Nutrition</a:t>
            </a:r>
            <a:r>
              <a:rPr lang="en-US" sz="5400" b="0" i="0" u="none" dirty="0">
                <a:solidFill>
                  <a:srgbClr val="000000"/>
                </a:solidFill>
                <a:latin typeface="Times New Roman"/>
                <a:ea typeface="Times New Roman"/>
                <a:cs typeface="Times New Roman"/>
                <a:sym typeface="Times New Roman"/>
              </a:rPr>
              <a:t/>
            </a:r>
            <a:br>
              <a:rPr lang="en-US" sz="5400" b="0" i="0" u="none" dirty="0">
                <a:solidFill>
                  <a:srgbClr val="000000"/>
                </a:solidFill>
                <a:latin typeface="Times New Roman"/>
                <a:ea typeface="Times New Roman"/>
                <a:cs typeface="Times New Roman"/>
                <a:sym typeface="Times New Roman"/>
              </a:rPr>
            </a:b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553"/>
            <a:ext cx="8229600" cy="1143000"/>
          </a:xfrm>
        </p:spPr>
        <p:txBody>
          <a:bodyPr/>
          <a:lstStyle/>
          <a:p>
            <a:r>
              <a:rPr lang="en-US" sz="4000" dirty="0">
                <a:solidFill>
                  <a:srgbClr val="0000FF"/>
                </a:solidFill>
              </a:rPr>
              <a:t>IBL Activity- Observation</a:t>
            </a:r>
          </a:p>
        </p:txBody>
      </p:sp>
      <p:sp>
        <p:nvSpPr>
          <p:cNvPr id="3" name="Text Placeholder 2"/>
          <p:cNvSpPr>
            <a:spLocks noGrp="1"/>
          </p:cNvSpPr>
          <p:nvPr>
            <p:ph type="body" idx="1"/>
          </p:nvPr>
        </p:nvSpPr>
        <p:spPr>
          <a:xfrm>
            <a:off x="304800" y="1676400"/>
            <a:ext cx="8229600" cy="4525963"/>
          </a:xfrm>
        </p:spPr>
        <p:txBody>
          <a:bodyPr/>
          <a:lstStyle/>
          <a:p>
            <a:pPr marL="514350" indent="-514350" eaLnBrk="1" hangingPunct="1">
              <a:buFont typeface="+mj-lt"/>
              <a:buAutoNum type="alphaLcParenR"/>
              <a:defRPr/>
            </a:pPr>
            <a:r>
              <a:rPr lang="en-US" sz="3600" dirty="0"/>
              <a:t>What is happening in the two pictures below?</a:t>
            </a:r>
          </a:p>
          <a:p>
            <a:pPr marL="514350" indent="-514350" eaLnBrk="1" hangingPunct="1">
              <a:buFont typeface="+mj-lt"/>
              <a:buAutoNum type="alphaLcParenR"/>
              <a:defRPr/>
            </a:pPr>
            <a:r>
              <a:rPr lang="en-US" sz="3600" dirty="0"/>
              <a:t> What do you think could be the issue here?</a:t>
            </a:r>
          </a:p>
          <a:p>
            <a:pPr marL="514350" indent="-514350" eaLnBrk="1" hangingPunct="1">
              <a:buFont typeface="+mj-lt"/>
              <a:buAutoNum type="alphaLcParenR"/>
              <a:defRPr/>
            </a:pPr>
            <a:r>
              <a:rPr lang="en-US" sz="3600" dirty="0"/>
              <a:t>How can the issue be addressed?</a:t>
            </a:r>
          </a:p>
          <a:p>
            <a:pPr marL="0" indent="0" eaLnBrk="1" hangingPunct="1">
              <a:buNone/>
              <a:defRPr/>
            </a:pPr>
            <a:endParaRPr lang="en-US" dirty="0"/>
          </a:p>
          <a:p>
            <a:pPr marL="514350" indent="-514350" eaLnBrk="1" hangingPunct="1">
              <a:buFont typeface="+mj-lt"/>
              <a:buAutoNum type="alphaLcParenR"/>
              <a:defRPr/>
            </a:pPr>
            <a:endParaRPr lang="en-US" dirty="0"/>
          </a:p>
          <a:p>
            <a:endParaRPr lang="en-US" dirty="0"/>
          </a:p>
        </p:txBody>
      </p:sp>
    </p:spTree>
    <p:extLst>
      <p:ext uri="{BB962C8B-B14F-4D97-AF65-F5344CB8AC3E}">
        <p14:creationId xmlns:p14="http://schemas.microsoft.com/office/powerpoint/2010/main" val="68247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1" y="-339511"/>
            <a:ext cx="8229600" cy="626114"/>
          </a:xfrm>
        </p:spPr>
        <p:txBody>
          <a:bodyPr/>
          <a:lstStyle/>
          <a:p>
            <a:endParaRPr lang="en-US" dirty="0"/>
          </a:p>
        </p:txBody>
      </p:sp>
      <p:sp>
        <p:nvSpPr>
          <p:cNvPr id="3" name="Text Placeholder 2"/>
          <p:cNvSpPr>
            <a:spLocks noGrp="1"/>
          </p:cNvSpPr>
          <p:nvPr>
            <p:ph type="body" idx="1"/>
          </p:nvPr>
        </p:nvSpPr>
        <p:spPr>
          <a:xfrm>
            <a:off x="374651" y="503639"/>
            <a:ext cx="4040188" cy="639762"/>
          </a:xfrm>
        </p:spPr>
        <p:txBody>
          <a:bodyPr/>
          <a:lstStyle/>
          <a:p>
            <a:r>
              <a:rPr lang="en-US" dirty="0"/>
              <a:t>Picture 1</a:t>
            </a:r>
          </a:p>
        </p:txBody>
      </p:sp>
      <p:sp>
        <p:nvSpPr>
          <p:cNvPr id="4" name="Text Placeholder 3"/>
          <p:cNvSpPr>
            <a:spLocks noGrp="1"/>
          </p:cNvSpPr>
          <p:nvPr>
            <p:ph type="body" idx="2"/>
          </p:nvPr>
        </p:nvSpPr>
        <p:spPr>
          <a:xfrm>
            <a:off x="449263" y="2406650"/>
            <a:ext cx="4040188" cy="3951288"/>
          </a:xfrm>
        </p:spPr>
        <p:txBody>
          <a:bodyPr/>
          <a:lstStyle/>
          <a:p>
            <a:endParaRPr lang="en-US" dirty="0"/>
          </a:p>
        </p:txBody>
      </p:sp>
      <p:sp>
        <p:nvSpPr>
          <p:cNvPr id="5" name="Text Placeholder 4"/>
          <p:cNvSpPr>
            <a:spLocks noGrp="1"/>
          </p:cNvSpPr>
          <p:nvPr>
            <p:ph type="body" idx="3"/>
          </p:nvPr>
        </p:nvSpPr>
        <p:spPr>
          <a:xfrm>
            <a:off x="4305657" y="417441"/>
            <a:ext cx="4041775" cy="639762"/>
          </a:xfrm>
        </p:spPr>
        <p:txBody>
          <a:bodyPr/>
          <a:lstStyle/>
          <a:p>
            <a:r>
              <a:rPr lang="en-US" dirty="0"/>
              <a:t>Picture 2</a:t>
            </a:r>
          </a:p>
        </p:txBody>
      </p:sp>
      <p:pic>
        <p:nvPicPr>
          <p:cNvPr id="2054" name="Picture 6" descr="Clean Water Solutions for Keny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91" y="1360437"/>
            <a:ext cx="4324659" cy="5086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773922" y="1360437"/>
            <a:ext cx="4370078" cy="5086401"/>
          </a:xfrm>
          <a:prstGeom prst="rect">
            <a:avLst/>
          </a:prstGeom>
        </p:spPr>
      </p:pic>
    </p:spTree>
    <p:extLst>
      <p:ext uri="{BB962C8B-B14F-4D97-AF65-F5344CB8AC3E}">
        <p14:creationId xmlns:p14="http://schemas.microsoft.com/office/powerpoint/2010/main" val="246762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143000"/>
          </a:xfrm>
        </p:spPr>
        <p:txBody>
          <a:bodyPr/>
          <a:lstStyle/>
          <a:p>
            <a:r>
              <a:rPr lang="en-US" dirty="0"/>
              <a:t>Key Inquiry Question</a:t>
            </a:r>
          </a:p>
        </p:txBody>
      </p:sp>
      <p:sp>
        <p:nvSpPr>
          <p:cNvPr id="3" name="Text Placeholder 2"/>
          <p:cNvSpPr>
            <a:spLocks noGrp="1"/>
          </p:cNvSpPr>
          <p:nvPr>
            <p:ph type="body" idx="1"/>
          </p:nvPr>
        </p:nvSpPr>
        <p:spPr>
          <a:xfrm>
            <a:off x="609600" y="1828800"/>
            <a:ext cx="8229600" cy="4525963"/>
          </a:xfrm>
        </p:spPr>
        <p:txBody>
          <a:bodyPr/>
          <a:lstStyle/>
          <a:p>
            <a:pPr marL="114300" indent="0">
              <a:buNone/>
            </a:pPr>
            <a:r>
              <a:rPr lang="en-GB" sz="3600" dirty="0"/>
              <a:t>How is harvested water stored for domestic use?</a:t>
            </a:r>
          </a:p>
          <a:p>
            <a:endParaRPr lang="en-US" dirty="0"/>
          </a:p>
        </p:txBody>
      </p:sp>
    </p:spTree>
    <p:extLst>
      <p:ext uri="{BB962C8B-B14F-4D97-AF65-F5344CB8AC3E}">
        <p14:creationId xmlns:p14="http://schemas.microsoft.com/office/powerpoint/2010/main" val="59856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 y="76200"/>
            <a:ext cx="8229600" cy="1143000"/>
          </a:xfrm>
        </p:spPr>
        <p:txBody>
          <a:bodyPr/>
          <a:lstStyle/>
          <a:p>
            <a:r>
              <a:rPr lang="en-US" dirty="0"/>
              <a:t>Possible responses</a:t>
            </a:r>
          </a:p>
        </p:txBody>
      </p:sp>
      <p:sp>
        <p:nvSpPr>
          <p:cNvPr id="3" name="Text Placeholder 2"/>
          <p:cNvSpPr>
            <a:spLocks noGrp="1"/>
          </p:cNvSpPr>
          <p:nvPr>
            <p:ph type="body" idx="1"/>
          </p:nvPr>
        </p:nvSpPr>
        <p:spPr>
          <a:xfrm>
            <a:off x="457200" y="1066800"/>
            <a:ext cx="8229600" cy="4911514"/>
          </a:xfrm>
        </p:spPr>
        <p:txBody>
          <a:bodyPr/>
          <a:lstStyle/>
          <a:p>
            <a:r>
              <a:rPr lang="en-US" sz="2400" dirty="0"/>
              <a:t>Drilling boreholes</a:t>
            </a:r>
          </a:p>
          <a:p>
            <a:r>
              <a:rPr lang="en-US" sz="2400" dirty="0"/>
              <a:t>Piped water</a:t>
            </a:r>
          </a:p>
          <a:p>
            <a:r>
              <a:rPr lang="en-US" sz="2400" dirty="0"/>
              <a:t>Rain water harvesting. How?</a:t>
            </a:r>
          </a:p>
          <a:p>
            <a:pPr lvl="1"/>
            <a:r>
              <a:rPr lang="en-US" sz="2400" dirty="0"/>
              <a:t>Use of gutters</a:t>
            </a:r>
          </a:p>
          <a:p>
            <a:pPr lvl="1"/>
            <a:r>
              <a:rPr lang="en-US" sz="2400" dirty="0"/>
              <a:t>Constructing dams/ pans/ ponds</a:t>
            </a:r>
          </a:p>
          <a:p>
            <a:pPr lvl="1"/>
            <a:r>
              <a:rPr lang="en-US" sz="2400" dirty="0"/>
              <a:t>Wells</a:t>
            </a:r>
          </a:p>
          <a:p>
            <a:r>
              <a:rPr lang="en-US" sz="2400" dirty="0"/>
              <a:t>Storage of harvested rain water. How?</a:t>
            </a:r>
          </a:p>
          <a:p>
            <a:pPr lvl="1"/>
            <a:r>
              <a:rPr lang="en-US" sz="2400" dirty="0"/>
              <a:t>Water pans /ponds</a:t>
            </a:r>
          </a:p>
          <a:p>
            <a:pPr lvl="1"/>
            <a:r>
              <a:rPr lang="en-US" sz="2400" dirty="0"/>
              <a:t>Dams</a:t>
            </a:r>
          </a:p>
          <a:p>
            <a:pPr lvl="1"/>
            <a:r>
              <a:rPr lang="en-US" sz="2400" dirty="0"/>
              <a:t>Water tanks of varied sizes</a:t>
            </a:r>
          </a:p>
          <a:p>
            <a:pPr lvl="1"/>
            <a:r>
              <a:rPr lang="en-US" sz="2400" dirty="0"/>
              <a:t>Jerry cans, bottles, </a:t>
            </a:r>
            <a:r>
              <a:rPr lang="en-US" sz="2400" dirty="0" err="1"/>
              <a:t>sufurias</a:t>
            </a:r>
            <a:r>
              <a:rPr lang="en-US" sz="2400" dirty="0"/>
              <a:t>, pots</a:t>
            </a:r>
          </a:p>
          <a:p>
            <a:pPr lvl="1"/>
            <a:endParaRPr lang="en-US" dirty="0"/>
          </a:p>
          <a:p>
            <a:endParaRPr lang="en-US" dirty="0"/>
          </a:p>
        </p:txBody>
      </p:sp>
    </p:spTree>
    <p:extLst>
      <p:ext uri="{BB962C8B-B14F-4D97-AF65-F5344CB8AC3E}">
        <p14:creationId xmlns:p14="http://schemas.microsoft.com/office/powerpoint/2010/main" val="107579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A423-8E95-E681-4D4F-547C37DE4F5C}"/>
              </a:ext>
            </a:extLst>
          </p:cNvPr>
          <p:cNvSpPr>
            <a:spLocks noGrp="1"/>
          </p:cNvSpPr>
          <p:nvPr>
            <p:ph type="title"/>
          </p:nvPr>
        </p:nvSpPr>
        <p:spPr>
          <a:xfrm>
            <a:off x="228600" y="609600"/>
            <a:ext cx="8229600" cy="1143000"/>
          </a:xfrm>
        </p:spPr>
        <p:txBody>
          <a:bodyPr/>
          <a:lstStyle/>
          <a:p>
            <a:r>
              <a:rPr lang="en-GB" sz="1800" b="1" dirty="0">
                <a:effectLst/>
                <a:latin typeface="Times New Roman" panose="02020603050405020304" pitchFamily="18" charset="0"/>
                <a:ea typeface="Times New Roman" panose="02020603050405020304" pitchFamily="18" charset="0"/>
              </a:rPr>
              <a:t>Activity 3: </a:t>
            </a:r>
            <a:r>
              <a:rPr lang="en-KE" sz="1800" dirty="0">
                <a:effectLst/>
                <a:latin typeface="Times New Roman" panose="02020603050405020304" pitchFamily="18" charset="0"/>
                <a:ea typeface="Times New Roman" panose="02020603050405020304" pitchFamily="18" charset="0"/>
              </a:rPr>
              <a:t/>
            </a:r>
            <a:br>
              <a:rPr lang="en-KE" sz="1800" dirty="0">
                <a:effectLst/>
                <a:latin typeface="Times New Roman" panose="02020603050405020304" pitchFamily="18" charset="0"/>
                <a:ea typeface="Times New Roman" panose="02020603050405020304" pitchFamily="18" charset="0"/>
              </a:rPr>
            </a:br>
            <a:endParaRPr lang="en-KE" dirty="0"/>
          </a:p>
        </p:txBody>
      </p:sp>
      <p:grpSp>
        <p:nvGrpSpPr>
          <p:cNvPr id="6" name="Group 5">
            <a:extLst>
              <a:ext uri="{FF2B5EF4-FFF2-40B4-BE49-F238E27FC236}">
                <a16:creationId xmlns:a16="http://schemas.microsoft.com/office/drawing/2014/main" id="{51F5E3B1-9E54-8B7B-3D81-C0563CCB56F3}"/>
              </a:ext>
            </a:extLst>
          </p:cNvPr>
          <p:cNvGrpSpPr/>
          <p:nvPr/>
        </p:nvGrpSpPr>
        <p:grpSpPr>
          <a:xfrm>
            <a:off x="1371600" y="1676400"/>
            <a:ext cx="7543800" cy="2590800"/>
            <a:chOff x="2638678" y="3147668"/>
            <a:chExt cx="5414645" cy="1266262"/>
          </a:xfrm>
        </p:grpSpPr>
        <p:grpSp>
          <p:nvGrpSpPr>
            <p:cNvPr id="7" name="Group 6">
              <a:extLst>
                <a:ext uri="{FF2B5EF4-FFF2-40B4-BE49-F238E27FC236}">
                  <a16:creationId xmlns:a16="http://schemas.microsoft.com/office/drawing/2014/main" id="{B5D2CCC9-FD26-A2FF-0DA2-7F725E450714}"/>
                </a:ext>
              </a:extLst>
            </p:cNvPr>
            <p:cNvGrpSpPr/>
            <p:nvPr/>
          </p:nvGrpSpPr>
          <p:grpSpPr>
            <a:xfrm>
              <a:off x="2638678" y="3147668"/>
              <a:ext cx="5414645" cy="1266262"/>
              <a:chOff x="2482825" y="2911100"/>
              <a:chExt cx="5652325" cy="1285495"/>
            </a:xfrm>
          </p:grpSpPr>
          <p:sp>
            <p:nvSpPr>
              <p:cNvPr id="8" name="Rectangle 7">
                <a:extLst>
                  <a:ext uri="{FF2B5EF4-FFF2-40B4-BE49-F238E27FC236}">
                    <a16:creationId xmlns:a16="http://schemas.microsoft.com/office/drawing/2014/main" id="{C8BFB3AD-A517-1DDA-2EC8-789703F22B2C}"/>
                  </a:ext>
                </a:extLst>
              </p:cNvPr>
              <p:cNvSpPr/>
              <p:nvPr/>
            </p:nvSpPr>
            <p:spPr>
              <a:xfrm>
                <a:off x="2482825" y="2911100"/>
                <a:ext cx="5652325" cy="1283875"/>
              </a:xfrm>
              <a:prstGeom prst="rect">
                <a:avLst/>
              </a:prstGeom>
              <a:noFill/>
              <a:ln>
                <a:noFill/>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A4263E50-67E9-AC69-F786-A5EAFA13999D}"/>
                  </a:ext>
                </a:extLst>
              </p:cNvPr>
              <p:cNvGrpSpPr/>
              <p:nvPr/>
            </p:nvGrpSpPr>
            <p:grpSpPr>
              <a:xfrm>
                <a:off x="2637909" y="2920641"/>
                <a:ext cx="5487714" cy="1275954"/>
                <a:chOff x="1915" y="7199"/>
                <a:chExt cx="7134" cy="1259"/>
              </a:xfrm>
            </p:grpSpPr>
            <p:sp>
              <p:nvSpPr>
                <p:cNvPr id="10" name="Rectangle 9">
                  <a:extLst>
                    <a:ext uri="{FF2B5EF4-FFF2-40B4-BE49-F238E27FC236}">
                      <a16:creationId xmlns:a16="http://schemas.microsoft.com/office/drawing/2014/main" id="{D1AE9319-4600-7C8E-3E60-68A7B967ED12}"/>
                    </a:ext>
                  </a:extLst>
                </p:cNvPr>
                <p:cNvSpPr/>
                <p:nvPr/>
              </p:nvSpPr>
              <p:spPr>
                <a:xfrm>
                  <a:off x="1916" y="7647"/>
                  <a:ext cx="7025" cy="800"/>
                </a:xfrm>
                <a:prstGeom prst="rect">
                  <a:avLst/>
                </a:prstGeom>
                <a:noFill/>
                <a:ln>
                  <a:noFill/>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grpSp>
              <p:nvGrpSpPr>
                <p:cNvPr id="11" name="Group 10">
                  <a:extLst>
                    <a:ext uri="{FF2B5EF4-FFF2-40B4-BE49-F238E27FC236}">
                      <a16:creationId xmlns:a16="http://schemas.microsoft.com/office/drawing/2014/main" id="{ECD2927F-CE3A-72B8-E6A2-2A86F3FEFC15}"/>
                    </a:ext>
                  </a:extLst>
                </p:cNvPr>
                <p:cNvGrpSpPr/>
                <p:nvPr/>
              </p:nvGrpSpPr>
              <p:grpSpPr>
                <a:xfrm>
                  <a:off x="1915" y="7856"/>
                  <a:ext cx="1287" cy="602"/>
                  <a:chOff x="1145" y="4626"/>
                  <a:chExt cx="925" cy="478"/>
                </a:xfrm>
              </p:grpSpPr>
              <p:sp>
                <p:nvSpPr>
                  <p:cNvPr id="13" name="Smiley Face 12">
                    <a:extLst>
                      <a:ext uri="{FF2B5EF4-FFF2-40B4-BE49-F238E27FC236}">
                        <a16:creationId xmlns:a16="http://schemas.microsoft.com/office/drawing/2014/main" id="{1ED4B79D-8B9D-D851-30C1-EE11F8BEABCB}"/>
                      </a:ext>
                    </a:extLst>
                  </p:cNvPr>
                  <p:cNvSpPr/>
                  <p:nvPr/>
                </p:nvSpPr>
                <p:spPr>
                  <a:xfrm>
                    <a:off x="1145" y="4626"/>
                    <a:ext cx="462" cy="245"/>
                  </a:xfrm>
                  <a:prstGeom prst="smileyFace">
                    <a:avLst>
                      <a:gd name="adj" fmla="val 4653"/>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14" name="Smiley Face 13">
                    <a:extLst>
                      <a:ext uri="{FF2B5EF4-FFF2-40B4-BE49-F238E27FC236}">
                        <a16:creationId xmlns:a16="http://schemas.microsoft.com/office/drawing/2014/main" id="{D1D77120-7D75-24B6-5440-0B3161559FBD}"/>
                      </a:ext>
                    </a:extLst>
                  </p:cNvPr>
                  <p:cNvSpPr/>
                  <p:nvPr/>
                </p:nvSpPr>
                <p:spPr>
                  <a:xfrm>
                    <a:off x="1607" y="4641"/>
                    <a:ext cx="463" cy="267"/>
                  </a:xfrm>
                  <a:prstGeom prst="smileyFace">
                    <a:avLst>
                      <a:gd name="adj" fmla="val 4653"/>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
                <p:nvSpPr>
                  <p:cNvPr id="15" name="Smiley Face 14">
                    <a:extLst>
                      <a:ext uri="{FF2B5EF4-FFF2-40B4-BE49-F238E27FC236}">
                        <a16:creationId xmlns:a16="http://schemas.microsoft.com/office/drawing/2014/main" id="{6D5630BF-292A-714A-C9E7-EB57D69049E5}"/>
                      </a:ext>
                    </a:extLst>
                  </p:cNvPr>
                  <p:cNvSpPr/>
                  <p:nvPr/>
                </p:nvSpPr>
                <p:spPr>
                  <a:xfrm>
                    <a:off x="1330" y="4871"/>
                    <a:ext cx="458" cy="233"/>
                  </a:xfrm>
                  <a:prstGeom prst="smileyFace">
                    <a:avLst>
                      <a:gd name="adj" fmla="val 4653"/>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grpSp>
            <p:sp>
              <p:nvSpPr>
                <p:cNvPr id="12" name="Freeform: Shape 11">
                  <a:extLst>
                    <a:ext uri="{FF2B5EF4-FFF2-40B4-BE49-F238E27FC236}">
                      <a16:creationId xmlns:a16="http://schemas.microsoft.com/office/drawing/2014/main" id="{6603F243-0CCB-4629-A8B8-D607A63EF9DA}"/>
                    </a:ext>
                  </a:extLst>
                </p:cNvPr>
                <p:cNvSpPr/>
                <p:nvPr/>
              </p:nvSpPr>
              <p:spPr>
                <a:xfrm>
                  <a:off x="3949" y="7199"/>
                  <a:ext cx="5100" cy="9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4050" y="0"/>
                      </a:moveTo>
                      <a:close/>
                    </a:path>
                    <a:path w="120000" h="120000" fill="none" extrusionOk="0">
                      <a:moveTo>
                        <a:pt x="-4050" y="17544"/>
                      </a:moveTo>
                      <a:lnTo>
                        <a:pt x="-52600" y="15917"/>
                      </a:lnTo>
                    </a:path>
                  </a:pathLst>
                </a:custGeom>
                <a:no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635" indent="-635" algn="just"/>
                  <a:r>
                    <a:rPr lang="en-GB" sz="2000" i="1" dirty="0">
                      <a:solidFill>
                        <a:srgbClr val="000000"/>
                      </a:solidFill>
                      <a:effectLst/>
                      <a:latin typeface="Times New Roman" panose="02020603050405020304" pitchFamily="18" charset="0"/>
                      <a:ea typeface="Times New Roman" panose="02020603050405020304" pitchFamily="18" charset="0"/>
                    </a:rPr>
                    <a:t>Participants to improve the lesson prepared in unit 1, to reflect IBL activities in line with the learning outcomes</a:t>
                  </a:r>
                  <a:endParaRPr lang="en-KE" sz="2000" dirty="0">
                    <a:effectLst/>
                    <a:latin typeface="Times New Roman" panose="02020603050405020304" pitchFamily="18" charset="0"/>
                    <a:ea typeface="Times New Roman" panose="02020603050405020304" pitchFamily="18" charset="0"/>
                  </a:endParaRPr>
                </a:p>
                <a:p>
                  <a:pPr indent="-1270">
                    <a:lnSpc>
                      <a:spcPct val="114000"/>
                    </a:lnSpc>
                  </a:pPr>
                  <a:r>
                    <a:rPr lang="en-GB" sz="2000" dirty="0">
                      <a:effectLst/>
                      <a:latin typeface="Times New Roman" panose="02020603050405020304" pitchFamily="18" charset="0"/>
                      <a:ea typeface="Times New Roman" panose="02020603050405020304" pitchFamily="18" charset="0"/>
                    </a:rPr>
                    <a:t> </a:t>
                  </a:r>
                  <a:endParaRPr lang="en-KE" sz="2000" dirty="0">
                    <a:effectLst/>
                    <a:latin typeface="Times New Roman" panose="02020603050405020304" pitchFamily="18" charset="0"/>
                    <a:ea typeface="Times New Roman" panose="02020603050405020304" pitchFamily="18" charset="0"/>
                  </a:endParaRPr>
                </a:p>
              </p:txBody>
            </p:sp>
          </p:grpSp>
        </p:grpSp>
      </p:grpSp>
    </p:spTree>
    <p:extLst>
      <p:ext uri="{BB962C8B-B14F-4D97-AF65-F5344CB8AC3E}">
        <p14:creationId xmlns:p14="http://schemas.microsoft.com/office/powerpoint/2010/main" val="365693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B6BD-E5C7-5981-1E99-3E7D4B442FCA}"/>
              </a:ext>
            </a:extLst>
          </p:cNvPr>
          <p:cNvSpPr>
            <a:spLocks noGrp="1"/>
          </p:cNvSpPr>
          <p:nvPr>
            <p:ph type="title"/>
          </p:nvPr>
        </p:nvSpPr>
        <p:spPr>
          <a:xfrm>
            <a:off x="152400" y="457200"/>
            <a:ext cx="8229600" cy="1143000"/>
          </a:xfrm>
        </p:spPr>
        <p:txBody>
          <a:bodyPr/>
          <a:lstStyle/>
          <a:p>
            <a:r>
              <a:rPr lang="en-GB" sz="1800" dirty="0">
                <a:effectLst/>
                <a:latin typeface="Times New Roman" panose="02020603050405020304" pitchFamily="18" charset="0"/>
                <a:ea typeface="Times New Roman" panose="02020603050405020304" pitchFamily="18" charset="0"/>
              </a:rPr>
              <a:t>ICT Integration in STEM </a:t>
            </a:r>
            <a:endParaRPr lang="en-KE" dirty="0"/>
          </a:p>
        </p:txBody>
      </p:sp>
      <p:sp>
        <p:nvSpPr>
          <p:cNvPr id="3" name="Content Placeholder 2">
            <a:extLst>
              <a:ext uri="{FF2B5EF4-FFF2-40B4-BE49-F238E27FC236}">
                <a16:creationId xmlns:a16="http://schemas.microsoft.com/office/drawing/2014/main" id="{22BE97CF-A3BD-FDCC-AFA4-7BB111FF2411}"/>
              </a:ext>
            </a:extLst>
          </p:cNvPr>
          <p:cNvSpPr>
            <a:spLocks noGrp="1"/>
          </p:cNvSpPr>
          <p:nvPr>
            <p:ph idx="1"/>
          </p:nvPr>
        </p:nvSpPr>
        <p:spPr>
          <a:xfrm>
            <a:off x="457200" y="1604749"/>
            <a:ext cx="8229600" cy="2967251"/>
          </a:xfrm>
        </p:spPr>
        <p:txBody>
          <a:bodyPr/>
          <a:lstStyle/>
          <a:p>
            <a:r>
              <a:rPr lang="en-GB" sz="1800" dirty="0">
                <a:effectLst/>
                <a:latin typeface="Times New Roman" panose="02020603050405020304" pitchFamily="18" charset="0"/>
                <a:ea typeface="Times New Roman" panose="02020603050405020304" pitchFamily="18" charset="0"/>
              </a:rPr>
              <a:t>ICT integration involves use of technology to enhance achievement of learning outcomes. </a:t>
            </a:r>
          </a:p>
          <a:p>
            <a:r>
              <a:rPr lang="en-GB" sz="1800" dirty="0">
                <a:effectLst/>
                <a:latin typeface="Times New Roman" panose="02020603050405020304" pitchFamily="18" charset="0"/>
                <a:ea typeface="Times New Roman" panose="02020603050405020304" pitchFamily="18" charset="0"/>
              </a:rPr>
              <a:t>ICT can be used in all aspects of the lesson to introduce, reinforce or enrich concepts for ease of understanding. </a:t>
            </a:r>
          </a:p>
          <a:p>
            <a:r>
              <a:rPr lang="en-GB" sz="1800" dirty="0">
                <a:effectLst/>
                <a:latin typeface="Times New Roman" panose="02020603050405020304" pitchFamily="18" charset="0"/>
                <a:ea typeface="Times New Roman" panose="02020603050405020304" pitchFamily="18" charset="0"/>
              </a:rPr>
              <a:t>Use of ICT in teaching and learning should be purposeful and therefore it should add value to the learning process. One of the ICT integration models that is easy to use and helpful to teachers is the Technological, Pedagogical and Content Knowledge (TPACK) model.</a:t>
            </a:r>
            <a:endParaRPr lang="en-KE" sz="1800" dirty="0">
              <a:effectLst/>
              <a:latin typeface="Times New Roman" panose="02020603050405020304" pitchFamily="18" charset="0"/>
              <a:ea typeface="Times New Roman" panose="02020603050405020304" pitchFamily="18" charset="0"/>
            </a:endParaRPr>
          </a:p>
          <a:p>
            <a:endParaRPr lang="en-KE" dirty="0"/>
          </a:p>
        </p:txBody>
      </p:sp>
      <p:sp>
        <p:nvSpPr>
          <p:cNvPr id="4" name="Freeform: Shape 3">
            <a:extLst>
              <a:ext uri="{FF2B5EF4-FFF2-40B4-BE49-F238E27FC236}">
                <a16:creationId xmlns:a16="http://schemas.microsoft.com/office/drawing/2014/main" id="{5B0083CA-39D4-E56E-EA5F-27EE5892CDC8}"/>
              </a:ext>
            </a:extLst>
          </p:cNvPr>
          <p:cNvSpPr/>
          <p:nvPr/>
        </p:nvSpPr>
        <p:spPr>
          <a:xfrm>
            <a:off x="4267200" y="4331335"/>
            <a:ext cx="4407535" cy="114109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961" y="0"/>
                </a:moveTo>
                <a:close/>
              </a:path>
              <a:path w="120000" h="120000" fill="none" extrusionOk="0">
                <a:moveTo>
                  <a:pt x="-1961" y="8333"/>
                </a:moveTo>
                <a:lnTo>
                  <a:pt x="-21395" y="8888"/>
                </a:lnTo>
              </a:path>
            </a:pathLst>
          </a:cu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45700" rIns="91425" bIns="45700" anchor="t" anchorCtr="0">
            <a:noAutofit/>
          </a:bodyPr>
          <a:lstStyle/>
          <a:p>
            <a:pPr marL="457200" indent="-367030"/>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i</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2800" dirty="0">
                <a:solidFill>
                  <a:srgbClr val="000000"/>
                </a:solidFill>
                <a:effectLst/>
                <a:latin typeface="Times New Roman" panose="02020603050405020304" pitchFamily="18" charset="0"/>
                <a:ea typeface="Times New Roman" panose="02020603050405020304" pitchFamily="18" charset="0"/>
              </a:rPr>
              <a:t>What do you understand by TPACK model?</a:t>
            </a:r>
            <a:endParaRPr lang="en-KE" sz="1200" dirty="0">
              <a:effectLst/>
              <a:latin typeface="Times New Roman" panose="02020603050405020304" pitchFamily="18" charset="0"/>
              <a:ea typeface="Times New Roman" panose="02020603050405020304" pitchFamily="18" charset="0"/>
            </a:endParaRPr>
          </a:p>
        </p:txBody>
      </p:sp>
      <p:sp>
        <p:nvSpPr>
          <p:cNvPr id="5" name="Speech Bubble: Oval 4">
            <a:extLst>
              <a:ext uri="{FF2B5EF4-FFF2-40B4-BE49-F238E27FC236}">
                <a16:creationId xmlns:a16="http://schemas.microsoft.com/office/drawing/2014/main" id="{929CA549-8F22-88FF-5136-025956A3939C}"/>
              </a:ext>
            </a:extLst>
          </p:cNvPr>
          <p:cNvSpPr/>
          <p:nvPr/>
        </p:nvSpPr>
        <p:spPr>
          <a:xfrm>
            <a:off x="457200" y="4331335"/>
            <a:ext cx="2971800" cy="1305560"/>
          </a:xfrm>
          <a:prstGeom prst="wedgeEllipseCallout">
            <a:avLst>
              <a:gd name="adj1" fmla="val 76222"/>
              <a:gd name="adj2" fmla="val -45114"/>
            </a:avLst>
          </a:prstGeom>
          <a:gradFill>
            <a:gsLst>
              <a:gs pos="0">
                <a:srgbClr val="FFFFFF"/>
              </a:gs>
              <a:gs pos="100000">
                <a:srgbClr val="FBD4B4"/>
              </a:gs>
            </a:gsLst>
            <a:lin ang="5400000" scaled="0"/>
          </a:gradFill>
          <a:ln w="12700" cap="flat" cmpd="sng">
            <a:solidFill>
              <a:srgbClr val="FABF8F"/>
            </a:solidFill>
            <a:prstDash val="solid"/>
            <a:miter lim="800000"/>
            <a:headEnd type="none" w="sm" len="sm"/>
            <a:tailEnd type="none" w="sm" len="sm"/>
          </a:ln>
        </p:spPr>
        <p:txBody>
          <a:bodyPr spcFirstLastPara="1" wrap="square" lIns="91425" tIns="45700" rIns="91425" bIns="45700" anchor="t" anchorCtr="0">
            <a:noAutofit/>
          </a:bodyPr>
          <a:lstStyle/>
          <a:p>
            <a:pPr indent="-1270" algn="ctr"/>
            <a:r>
              <a:rPr lang="en-GB" sz="3200" dirty="0">
                <a:solidFill>
                  <a:srgbClr val="000000"/>
                </a:solidFill>
                <a:effectLst/>
                <a:latin typeface="Times New Roman" panose="02020603050405020304" pitchFamily="18" charset="0"/>
                <a:ea typeface="Times New Roman" panose="02020603050405020304" pitchFamily="18" charset="0"/>
              </a:rPr>
              <a:t>Reflection</a:t>
            </a:r>
            <a:endParaRPr lang="en-KE" sz="1200" dirty="0">
              <a:effectLst/>
              <a:latin typeface="Times New Roman" panose="02020603050405020304" pitchFamily="18" charset="0"/>
              <a:ea typeface="Times New Roman" panose="02020603050405020304" pitchFamily="18" charset="0"/>
            </a:endParaRPr>
          </a:p>
          <a:p>
            <a:pPr indent="-1270"/>
            <a:r>
              <a:rPr lang="en-GB" sz="1200" dirty="0">
                <a:effectLst/>
                <a:latin typeface="Times New Roman" panose="02020603050405020304" pitchFamily="18" charset="0"/>
                <a:ea typeface="Times New Roman" panose="02020603050405020304" pitchFamily="18" charset="0"/>
              </a:rPr>
              <a:t> </a:t>
            </a:r>
            <a:endParaRPr lang="en-K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935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D16C-4C22-A5B5-D264-07DEB0D474EB}"/>
              </a:ext>
            </a:extLst>
          </p:cNvPr>
          <p:cNvSpPr>
            <a:spLocks noGrp="1"/>
          </p:cNvSpPr>
          <p:nvPr>
            <p:ph type="title"/>
          </p:nvPr>
        </p:nvSpPr>
        <p:spPr>
          <a:xfrm>
            <a:off x="0" y="1137"/>
            <a:ext cx="7848600" cy="1143000"/>
          </a:xfrm>
        </p:spPr>
        <p:txBody>
          <a:bodyPr/>
          <a:lstStyle/>
          <a:p>
            <a:r>
              <a:rPr lang="en-GB" sz="3600" dirty="0">
                <a:effectLst/>
                <a:latin typeface="Times New Roman" panose="02020603050405020304" pitchFamily="18" charset="0"/>
                <a:ea typeface="Times New Roman" panose="02020603050405020304" pitchFamily="18" charset="0"/>
              </a:rPr>
              <a:t>The TPACK model </a:t>
            </a:r>
            <a:endParaRPr lang="en-KE" sz="7200" dirty="0"/>
          </a:p>
        </p:txBody>
      </p:sp>
      <p:sp>
        <p:nvSpPr>
          <p:cNvPr id="3" name="Content Placeholder 2">
            <a:extLst>
              <a:ext uri="{FF2B5EF4-FFF2-40B4-BE49-F238E27FC236}">
                <a16:creationId xmlns:a16="http://schemas.microsoft.com/office/drawing/2014/main" id="{20B8A449-F8E6-E79C-0AA7-3184192899EA}"/>
              </a:ext>
            </a:extLst>
          </p:cNvPr>
          <p:cNvSpPr>
            <a:spLocks noGrp="1"/>
          </p:cNvSpPr>
          <p:nvPr>
            <p:ph idx="1"/>
          </p:nvPr>
        </p:nvSpPr>
        <p:spPr>
          <a:xfrm>
            <a:off x="12510" y="1121391"/>
            <a:ext cx="9055290" cy="1774210"/>
          </a:xfrm>
        </p:spPr>
        <p:txBody>
          <a:bodyPr/>
          <a:lstStyle/>
          <a:p>
            <a:pPr marL="0" indent="0" algn="just">
              <a:lnSpc>
                <a:spcPct val="115000"/>
              </a:lnSpc>
              <a:spcBef>
                <a:spcPts val="1200"/>
              </a:spcBef>
              <a:spcAft>
                <a:spcPts val="1200"/>
              </a:spcAft>
              <a:buNone/>
            </a:pPr>
            <a:r>
              <a:rPr lang="en-GB" sz="2400" dirty="0">
                <a:effectLst/>
                <a:latin typeface="Times New Roman" panose="02020603050405020304" pitchFamily="18" charset="0"/>
                <a:ea typeface="Times New Roman" panose="02020603050405020304" pitchFamily="18" charset="0"/>
              </a:rPr>
              <a:t>The TPACK model is technology integration to teaching and learning framework </a:t>
            </a:r>
            <a:r>
              <a:rPr lang="en-US" sz="2400" dirty="0">
                <a:effectLst/>
                <a:latin typeface="Times New Roman" panose="02020603050405020304" pitchFamily="18" charset="0"/>
                <a:ea typeface="Times New Roman" panose="02020603050405020304" pitchFamily="18" charset="0"/>
              </a:rPr>
              <a:t> </a:t>
            </a:r>
            <a:endParaRPr lang="en-KE" sz="2400" dirty="0">
              <a:effectLst/>
              <a:latin typeface="Times New Roman" panose="02020603050405020304" pitchFamily="18" charset="0"/>
              <a:ea typeface="Times New Roman" panose="02020603050405020304" pitchFamily="18" charset="0"/>
            </a:endParaRPr>
          </a:p>
          <a:p>
            <a:endParaRPr lang="en-KE" sz="4000" dirty="0"/>
          </a:p>
        </p:txBody>
      </p:sp>
      <p:sp>
        <p:nvSpPr>
          <p:cNvPr id="4" name="TextBox 3">
            <a:extLst>
              <a:ext uri="{FF2B5EF4-FFF2-40B4-BE49-F238E27FC236}">
                <a16:creationId xmlns:a16="http://schemas.microsoft.com/office/drawing/2014/main" id="{5EC24C72-6A39-FC72-F592-385910CABD72}"/>
              </a:ext>
            </a:extLst>
          </p:cNvPr>
          <p:cNvSpPr txBox="1"/>
          <p:nvPr/>
        </p:nvSpPr>
        <p:spPr>
          <a:xfrm>
            <a:off x="533400" y="2264391"/>
            <a:ext cx="8305800" cy="1323439"/>
          </a:xfrm>
          <a:prstGeom prst="rect">
            <a:avLst/>
          </a:prstGeom>
          <a:solidFill>
            <a:srgbClr val="00FFFF"/>
          </a:solidFill>
        </p:spPr>
        <p:txBody>
          <a:bodyPr wrap="square" rtlCol="0">
            <a:spAutoFit/>
          </a:bodyPr>
          <a:lstStyle/>
          <a:p>
            <a:r>
              <a:rPr lang="en-GB" sz="2000" b="1" u="none" strike="noStrike" dirty="0">
                <a:effectLst/>
                <a:latin typeface="Times New Roman" panose="02020603050405020304" pitchFamily="18" charset="0"/>
                <a:ea typeface="Times New Roman" panose="02020603050405020304" pitchFamily="18" charset="0"/>
              </a:rPr>
              <a:t>1. Content knowledge circle</a:t>
            </a:r>
            <a:r>
              <a:rPr lang="en-GB" sz="2000" u="none" strike="noStrike" dirty="0">
                <a:effectLst/>
                <a:latin typeface="Times New Roman" panose="02020603050405020304" pitchFamily="18" charset="0"/>
                <a:ea typeface="Times New Roman" panose="02020603050405020304" pitchFamily="18" charset="0"/>
              </a:rPr>
              <a:t> – teacher’s knowledge in the subject content of specialisation, subject mastery in the field of specialisation. For example, considering a teacher teaching physics it could refer to physics content mastery.</a:t>
            </a:r>
            <a:endParaRPr lang="en-KE" sz="2000" u="none" strike="noStrike" dirty="0">
              <a:effectLst/>
              <a:latin typeface="Times New Roman" panose="02020603050405020304" pitchFamily="18" charset="0"/>
              <a:ea typeface="Times New Roman" panose="02020603050405020304" pitchFamily="18" charset="0"/>
            </a:endParaRPr>
          </a:p>
          <a:p>
            <a:endParaRPr lang="en-KE" sz="2000" dirty="0"/>
          </a:p>
        </p:txBody>
      </p:sp>
      <p:sp>
        <p:nvSpPr>
          <p:cNvPr id="5" name="TextBox 4">
            <a:extLst>
              <a:ext uri="{FF2B5EF4-FFF2-40B4-BE49-F238E27FC236}">
                <a16:creationId xmlns:a16="http://schemas.microsoft.com/office/drawing/2014/main" id="{41E95286-AA35-2AA9-42E9-4A605E1E13E6}"/>
              </a:ext>
            </a:extLst>
          </p:cNvPr>
          <p:cNvSpPr txBox="1"/>
          <p:nvPr/>
        </p:nvSpPr>
        <p:spPr>
          <a:xfrm>
            <a:off x="502920" y="3785295"/>
            <a:ext cx="8229600" cy="1015663"/>
          </a:xfrm>
          <a:prstGeom prst="rect">
            <a:avLst/>
          </a:prstGeom>
          <a:solidFill>
            <a:srgbClr val="FFC000"/>
          </a:solidFill>
        </p:spPr>
        <p:txBody>
          <a:bodyPr wrap="square" rtlCol="0">
            <a:spAutoFit/>
          </a:bodyPr>
          <a:lstStyle/>
          <a:p>
            <a:r>
              <a:rPr lang="en-GB" sz="2000" b="1" u="none" strike="noStrike" dirty="0">
                <a:effectLst/>
                <a:latin typeface="Times New Roman" panose="02020603050405020304" pitchFamily="18" charset="0"/>
                <a:ea typeface="Times New Roman" panose="02020603050405020304" pitchFamily="18" charset="0"/>
              </a:rPr>
              <a:t>2. Pedagogical knowledge circle</a:t>
            </a:r>
            <a:r>
              <a:rPr lang="en-GB" sz="2000" u="none" strike="noStrike" dirty="0">
                <a:effectLst/>
                <a:latin typeface="Times New Roman" panose="02020603050405020304" pitchFamily="18" charset="0"/>
                <a:ea typeface="Times New Roman" panose="02020603050405020304" pitchFamily="18" charset="0"/>
              </a:rPr>
              <a:t> – the ability of the teacher to apply the right strategies to deliver the subject matter to learners effectively.</a:t>
            </a:r>
            <a:endParaRPr lang="en-KE" sz="2000" u="none" strike="noStrike" dirty="0">
              <a:effectLst/>
              <a:latin typeface="Times New Roman" panose="02020603050405020304" pitchFamily="18" charset="0"/>
              <a:ea typeface="Times New Roman" panose="02020603050405020304" pitchFamily="18" charset="0"/>
            </a:endParaRPr>
          </a:p>
          <a:p>
            <a:endParaRPr lang="en-KE" sz="2000" dirty="0"/>
          </a:p>
        </p:txBody>
      </p:sp>
      <p:sp>
        <p:nvSpPr>
          <p:cNvPr id="6" name="TextBox 5">
            <a:extLst>
              <a:ext uri="{FF2B5EF4-FFF2-40B4-BE49-F238E27FC236}">
                <a16:creationId xmlns:a16="http://schemas.microsoft.com/office/drawing/2014/main" id="{5E805646-E2FE-0AB8-E1F0-7297F713614F}"/>
              </a:ext>
            </a:extLst>
          </p:cNvPr>
          <p:cNvSpPr txBox="1"/>
          <p:nvPr/>
        </p:nvSpPr>
        <p:spPr>
          <a:xfrm>
            <a:off x="518160" y="5029200"/>
            <a:ext cx="8229600" cy="1261884"/>
          </a:xfrm>
          <a:prstGeom prst="rect">
            <a:avLst/>
          </a:prstGeom>
          <a:solidFill>
            <a:srgbClr val="FF99FF"/>
          </a:solidFill>
        </p:spPr>
        <p:txBody>
          <a:bodyPr wrap="square" rtlCol="0">
            <a:spAutoFit/>
          </a:bodyPr>
          <a:lstStyle/>
          <a:p>
            <a:pPr lvl="0" algn="just">
              <a:lnSpc>
                <a:spcPct val="115000"/>
              </a:lnSpc>
              <a:spcAft>
                <a:spcPts val="1200"/>
              </a:spcAft>
            </a:pPr>
            <a:r>
              <a:rPr lang="en-GB" sz="2000" b="1" u="none" strike="noStrike" dirty="0">
                <a:effectLst/>
                <a:latin typeface="Times New Roman" panose="02020603050405020304" pitchFamily="18" charset="0"/>
                <a:ea typeface="Times New Roman" panose="02020603050405020304" pitchFamily="18" charset="0"/>
              </a:rPr>
              <a:t>3. Technological knowledge circle</a:t>
            </a:r>
            <a:r>
              <a:rPr lang="en-GB" sz="2000" u="none" strike="noStrike" dirty="0">
                <a:effectLst/>
                <a:latin typeface="Times New Roman" panose="02020603050405020304" pitchFamily="18" charset="0"/>
                <a:ea typeface="Times New Roman" panose="02020603050405020304" pitchFamily="18" charset="0"/>
              </a:rPr>
              <a:t> –the ability by the teacher to come up with the best and most suitable technological tools to enhance the learning process.</a:t>
            </a:r>
            <a:endParaRPr lang="en-KE" sz="2000" u="none" strike="noStrike" dirty="0">
              <a:effectLst/>
              <a:latin typeface="Times New Roman" panose="02020603050405020304" pitchFamily="18" charset="0"/>
              <a:ea typeface="Times New Roman" panose="02020603050405020304" pitchFamily="18" charset="0"/>
            </a:endParaRPr>
          </a:p>
          <a:p>
            <a:endParaRPr lang="en-KE" sz="2000" dirty="0"/>
          </a:p>
        </p:txBody>
      </p:sp>
    </p:spTree>
    <p:extLst>
      <p:ext uri="{BB962C8B-B14F-4D97-AF65-F5344CB8AC3E}">
        <p14:creationId xmlns:p14="http://schemas.microsoft.com/office/powerpoint/2010/main" val="261900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5A39-CB51-B63A-5483-AB1EB1523AAA}"/>
              </a:ext>
            </a:extLst>
          </p:cNvPr>
          <p:cNvSpPr>
            <a:spLocks noGrp="1"/>
          </p:cNvSpPr>
          <p:nvPr>
            <p:ph type="title"/>
          </p:nvPr>
        </p:nvSpPr>
        <p:spPr>
          <a:xfrm>
            <a:off x="0" y="228600"/>
            <a:ext cx="8229600" cy="1143000"/>
          </a:xfrm>
        </p:spPr>
        <p:txBody>
          <a:bodyPr/>
          <a:lstStyle/>
          <a:p>
            <a:r>
              <a:rPr lang="en-US" dirty="0"/>
              <a:t>TPACK Model</a:t>
            </a:r>
            <a:endParaRPr lang="en-KE" dirty="0"/>
          </a:p>
        </p:txBody>
      </p:sp>
      <p:pic>
        <p:nvPicPr>
          <p:cNvPr id="4" name="image2.png">
            <a:extLst>
              <a:ext uri="{FF2B5EF4-FFF2-40B4-BE49-F238E27FC236}">
                <a16:creationId xmlns:a16="http://schemas.microsoft.com/office/drawing/2014/main" id="{90A5646D-291B-0EB5-E3B0-9F1F7D022E1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524000" y="1295400"/>
            <a:ext cx="6019800" cy="3429000"/>
          </a:xfrm>
          <a:prstGeom prst="rect">
            <a:avLst/>
          </a:prstGeom>
          <a:ln/>
        </p:spPr>
      </p:pic>
      <p:sp>
        <p:nvSpPr>
          <p:cNvPr id="5" name="Freeform: Shape 4">
            <a:extLst>
              <a:ext uri="{FF2B5EF4-FFF2-40B4-BE49-F238E27FC236}">
                <a16:creationId xmlns:a16="http://schemas.microsoft.com/office/drawing/2014/main" id="{A819CCE7-66C0-AD57-B513-BF39D74BC7E9}"/>
              </a:ext>
            </a:extLst>
          </p:cNvPr>
          <p:cNvSpPr/>
          <p:nvPr/>
        </p:nvSpPr>
        <p:spPr>
          <a:xfrm>
            <a:off x="3078296" y="4948237"/>
            <a:ext cx="5151304" cy="122872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961" y="0"/>
                </a:moveTo>
                <a:close/>
              </a:path>
              <a:path w="120000" h="120000" fill="none" extrusionOk="0">
                <a:moveTo>
                  <a:pt x="-1961" y="8333"/>
                </a:moveTo>
                <a:lnTo>
                  <a:pt x="-21395" y="8888"/>
                </a:lnTo>
              </a:path>
            </a:pathLst>
          </a:cu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45700" rIns="91425" bIns="45700" anchor="t" anchorCtr="0">
            <a:noAutofit/>
          </a:bodyPr>
          <a:lstStyle/>
          <a:p>
            <a:pPr marL="457200" indent="-457200" algn="just">
              <a:lnSpc>
                <a:spcPct val="114000"/>
              </a:lnSpc>
            </a:pPr>
            <a:r>
              <a:rPr lang="en-GB" sz="1200" dirty="0">
                <a:solidFill>
                  <a:srgbClr val="000000"/>
                </a:solidFill>
                <a:effectLst/>
                <a:latin typeface="Times New Roman" panose="02020603050405020304" pitchFamily="18" charset="0"/>
                <a:ea typeface="Times New Roman" panose="02020603050405020304" pitchFamily="18" charset="0"/>
              </a:rPr>
              <a:t>Have you observed a TPACK </a:t>
            </a:r>
            <a:r>
              <a:rPr lang="en-GB" sz="1200" dirty="0">
                <a:solidFill>
                  <a:srgbClr val="000000"/>
                </a:solidFill>
                <a:effectLst/>
                <a:highlight>
                  <a:srgbClr val="FFFF00"/>
                </a:highlight>
                <a:latin typeface="Times New Roman" panose="02020603050405020304" pitchFamily="18" charset="0"/>
                <a:ea typeface="Times New Roman" panose="02020603050405020304" pitchFamily="18" charset="0"/>
              </a:rPr>
              <a:t>model during lesson observations in the field?</a:t>
            </a:r>
            <a:endParaRPr lang="en-KE" sz="1200" dirty="0">
              <a:effectLst/>
              <a:highlight>
                <a:srgbClr val="FFFF00"/>
              </a:highlight>
              <a:latin typeface="Times New Roman" panose="02020603050405020304" pitchFamily="18" charset="0"/>
              <a:ea typeface="Times New Roman" panose="02020603050405020304" pitchFamily="18" charset="0"/>
            </a:endParaRPr>
          </a:p>
          <a:p>
            <a:pPr marL="457200" indent="-457200" algn="just">
              <a:lnSpc>
                <a:spcPct val="114000"/>
              </a:lnSpc>
            </a:pPr>
            <a:r>
              <a:rPr lang="en-GB" sz="1200" dirty="0">
                <a:solidFill>
                  <a:srgbClr val="000000"/>
                </a:solidFill>
                <a:effectLst/>
                <a:highlight>
                  <a:srgbClr val="FFFF00"/>
                </a:highlight>
                <a:latin typeface="Times New Roman" panose="02020603050405020304" pitchFamily="18" charset="0"/>
                <a:ea typeface="Times New Roman" panose="02020603050405020304" pitchFamily="18" charset="0"/>
              </a:rPr>
              <a:t>What are the interventions you can implement to improve an ICT integrated </a:t>
            </a:r>
            <a:r>
              <a:rPr lang="en-GB" sz="1200" dirty="0">
                <a:solidFill>
                  <a:srgbClr val="000000"/>
                </a:solidFill>
                <a:effectLst/>
                <a:latin typeface="Times New Roman" panose="02020603050405020304" pitchFamily="18" charset="0"/>
                <a:ea typeface="Times New Roman" panose="02020603050405020304" pitchFamily="18" charset="0"/>
              </a:rPr>
              <a:t>lesson to support a teacher in implementing the curriculum?</a:t>
            </a:r>
            <a:endParaRPr lang="en-KE" sz="1200" dirty="0">
              <a:effectLst/>
              <a:latin typeface="Times New Roman" panose="02020603050405020304" pitchFamily="18" charset="0"/>
              <a:ea typeface="Times New Roman" panose="02020603050405020304" pitchFamily="18" charset="0"/>
            </a:endParaRPr>
          </a:p>
        </p:txBody>
      </p:sp>
      <p:sp>
        <p:nvSpPr>
          <p:cNvPr id="6" name="Speech Bubble: Oval 5">
            <a:extLst>
              <a:ext uri="{FF2B5EF4-FFF2-40B4-BE49-F238E27FC236}">
                <a16:creationId xmlns:a16="http://schemas.microsoft.com/office/drawing/2014/main" id="{19D25E1C-2830-A0FF-1E47-DC0FD2043168}"/>
              </a:ext>
            </a:extLst>
          </p:cNvPr>
          <p:cNvSpPr/>
          <p:nvPr/>
        </p:nvSpPr>
        <p:spPr>
          <a:xfrm>
            <a:off x="1168216" y="4948872"/>
            <a:ext cx="1333500" cy="648970"/>
          </a:xfrm>
          <a:prstGeom prst="wedgeEllipseCallout">
            <a:avLst>
              <a:gd name="adj1" fmla="val 51991"/>
              <a:gd name="adj2" fmla="val -38986"/>
            </a:avLst>
          </a:prstGeom>
          <a:gradFill>
            <a:gsLst>
              <a:gs pos="0">
                <a:srgbClr val="FFFFFF"/>
              </a:gs>
              <a:gs pos="100000">
                <a:srgbClr val="FBD4B4"/>
              </a:gs>
            </a:gsLst>
            <a:lin ang="5400000" scaled="0"/>
          </a:gradFill>
          <a:ln w="12700" cap="flat" cmpd="sng">
            <a:solidFill>
              <a:srgbClr val="FABF8F"/>
            </a:solidFill>
            <a:prstDash val="solid"/>
            <a:miter lim="800000"/>
            <a:headEnd type="none" w="sm" len="sm"/>
            <a:tailEnd type="none" w="sm" len="sm"/>
          </a:ln>
        </p:spPr>
        <p:txBody>
          <a:bodyPr spcFirstLastPara="1" wrap="square" lIns="91425" tIns="45700" rIns="91425" bIns="45700" anchor="t" anchorCtr="0">
            <a:noAutofit/>
          </a:bodyPr>
          <a:lstStyle/>
          <a:p>
            <a:pPr indent="-1270" algn="ctr"/>
            <a:r>
              <a:rPr lang="en-GB" sz="1200">
                <a:solidFill>
                  <a:srgbClr val="000000"/>
                </a:solidFill>
                <a:effectLst/>
                <a:latin typeface="Times New Roman" panose="02020603050405020304" pitchFamily="18" charset="0"/>
                <a:ea typeface="Times New Roman" panose="02020603050405020304" pitchFamily="18" charset="0"/>
              </a:rPr>
              <a:t>Reflection</a:t>
            </a:r>
            <a:endParaRPr lang="en-KE" sz="1200">
              <a:effectLst/>
              <a:latin typeface="Times New Roman" panose="02020603050405020304" pitchFamily="18" charset="0"/>
              <a:ea typeface="Times New Roman" panose="02020603050405020304" pitchFamily="18" charset="0"/>
            </a:endParaRPr>
          </a:p>
          <a:p>
            <a:pPr indent="-1270"/>
            <a:r>
              <a:rPr lang="en-GB" sz="1200">
                <a:effectLst/>
                <a:latin typeface="Times New Roman" panose="02020603050405020304" pitchFamily="18" charset="0"/>
                <a:ea typeface="Times New Roman" panose="02020603050405020304" pitchFamily="18" charset="0"/>
              </a:rPr>
              <a:t> </a:t>
            </a:r>
            <a:endParaRPr lang="en-KE"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4915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925A-DE08-E6D5-68F6-CCFB303D184C}"/>
              </a:ext>
            </a:extLst>
          </p:cNvPr>
          <p:cNvSpPr>
            <a:spLocks noGrp="1"/>
          </p:cNvSpPr>
          <p:nvPr>
            <p:ph type="title"/>
          </p:nvPr>
        </p:nvSpPr>
        <p:spPr>
          <a:xfrm>
            <a:off x="152400" y="304800"/>
            <a:ext cx="8229600" cy="1143000"/>
          </a:xfrm>
        </p:spPr>
        <p:txBody>
          <a:bodyPr/>
          <a:lstStyle/>
          <a:p>
            <a:r>
              <a:rPr lang="en-GB" sz="1800" b="1" dirty="0">
                <a:solidFill>
                  <a:srgbClr val="0070C0"/>
                </a:solidFill>
                <a:effectLst/>
                <a:latin typeface="Times New Roman" panose="02020603050405020304" pitchFamily="18" charset="0"/>
              </a:rPr>
              <a:t>A Guide to Planning TPACK Model Lesson</a:t>
            </a:r>
            <a:r>
              <a:rPr lang="en-KE" sz="1800" b="1" dirty="0">
                <a:solidFill>
                  <a:srgbClr val="0070C0"/>
                </a:solidFill>
                <a:effectLst/>
                <a:latin typeface="Times New Roman" panose="02020603050405020304" pitchFamily="18" charset="0"/>
              </a:rPr>
              <a:t/>
            </a:r>
            <a:br>
              <a:rPr lang="en-KE" sz="1800" b="1" dirty="0">
                <a:solidFill>
                  <a:srgbClr val="0070C0"/>
                </a:solidFill>
                <a:effectLst/>
                <a:latin typeface="Times New Roman" panose="02020603050405020304" pitchFamily="18" charset="0"/>
              </a:rPr>
            </a:br>
            <a:endParaRPr lang="en-KE" dirty="0"/>
          </a:p>
        </p:txBody>
      </p:sp>
      <p:sp>
        <p:nvSpPr>
          <p:cNvPr id="3" name="Content Placeholder 2">
            <a:extLst>
              <a:ext uri="{FF2B5EF4-FFF2-40B4-BE49-F238E27FC236}">
                <a16:creationId xmlns:a16="http://schemas.microsoft.com/office/drawing/2014/main" id="{0743FD2F-43E8-00A3-1A52-12B967AE3A87}"/>
              </a:ext>
            </a:extLst>
          </p:cNvPr>
          <p:cNvSpPr>
            <a:spLocks noGrp="1"/>
          </p:cNvSpPr>
          <p:nvPr>
            <p:ph idx="1"/>
          </p:nvPr>
        </p:nvSpPr>
        <p:spPr>
          <a:xfrm>
            <a:off x="400050" y="1073685"/>
            <a:ext cx="8229600" cy="4525963"/>
          </a:xfrm>
        </p:spPr>
        <p:txBody>
          <a:bodyPr/>
          <a:lstStyle/>
          <a:p>
            <a:pPr marL="341630" indent="0">
              <a:lnSpc>
                <a:spcPct val="115000"/>
              </a:lnSpc>
              <a:spcAft>
                <a:spcPts val="1000"/>
              </a:spcAft>
              <a:buNone/>
            </a:pPr>
            <a:r>
              <a:rPr lang="en-GB" sz="1800" b="1" dirty="0">
                <a:effectLst/>
                <a:latin typeface="Times New Roman" panose="02020603050405020304" pitchFamily="18" charset="0"/>
                <a:ea typeface="Times New Roman" panose="02020603050405020304" pitchFamily="18" charset="0"/>
              </a:rPr>
              <a:t>As a pedagogical leader, you can guide the teachers in answering the following questions for an effective ICT integrated lesson.</a:t>
            </a:r>
            <a:endParaRPr lang="en-KE" sz="1800" dirty="0">
              <a:effectLst/>
              <a:latin typeface="Times New Roman" panose="02020603050405020304" pitchFamily="18" charset="0"/>
              <a:ea typeface="Times New Roman" panose="02020603050405020304" pitchFamily="18" charset="0"/>
            </a:endParaRPr>
          </a:p>
          <a:p>
            <a:endParaRPr lang="en-KE" dirty="0"/>
          </a:p>
        </p:txBody>
      </p:sp>
      <p:sp>
        <p:nvSpPr>
          <p:cNvPr id="4" name="TextBox 3">
            <a:extLst>
              <a:ext uri="{FF2B5EF4-FFF2-40B4-BE49-F238E27FC236}">
                <a16:creationId xmlns:a16="http://schemas.microsoft.com/office/drawing/2014/main" id="{693525D3-BAA1-6A07-E4FA-6E2ED823E6A5}"/>
              </a:ext>
            </a:extLst>
          </p:cNvPr>
          <p:cNvSpPr txBox="1"/>
          <p:nvPr/>
        </p:nvSpPr>
        <p:spPr>
          <a:xfrm>
            <a:off x="838200" y="2136338"/>
            <a:ext cx="7848600" cy="1200329"/>
          </a:xfrm>
          <a:prstGeom prst="rect">
            <a:avLst/>
          </a:prstGeom>
          <a:solidFill>
            <a:srgbClr val="FFC000"/>
          </a:solidFill>
        </p:spPr>
        <p:txBody>
          <a:bodyPr wrap="square" rtlCol="0">
            <a:spAutoFit/>
          </a:bodyPr>
          <a:lstStyle/>
          <a:p>
            <a:r>
              <a:rPr lang="en-GB" sz="1800" b="1" i="1" dirty="0">
                <a:effectLst/>
                <a:latin typeface="Times New Roman" panose="02020603050405020304" pitchFamily="18" charset="0"/>
                <a:ea typeface="Times New Roman" panose="02020603050405020304" pitchFamily="18" charset="0"/>
              </a:rPr>
              <a:t>1. What am I going to teach?</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 the answer to this question leads the teacher to content knowledge (CK). What content or concept are you going to teach? This prompts one to use the syllabus and follow the right content for the level being taught.</a:t>
            </a:r>
            <a:endParaRPr lang="en-KE"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35B8BF1-FB06-D599-90EF-1808BCD8B93E}"/>
              </a:ext>
            </a:extLst>
          </p:cNvPr>
          <p:cNvSpPr txBox="1"/>
          <p:nvPr/>
        </p:nvSpPr>
        <p:spPr>
          <a:xfrm>
            <a:off x="838200" y="3613666"/>
            <a:ext cx="7848600" cy="1200329"/>
          </a:xfrm>
          <a:prstGeom prst="rect">
            <a:avLst/>
          </a:prstGeom>
          <a:solidFill>
            <a:schemeClr val="accent1">
              <a:lumMod val="40000"/>
              <a:lumOff val="60000"/>
            </a:schemeClr>
          </a:solidFill>
        </p:spPr>
        <p:txBody>
          <a:bodyPr wrap="square" rtlCol="0">
            <a:spAutoFit/>
          </a:bodyPr>
          <a:lstStyle/>
          <a:p>
            <a:r>
              <a:rPr lang="en-GB" sz="1800" b="1" i="1" dirty="0">
                <a:effectLst/>
                <a:latin typeface="Times New Roman" panose="02020603050405020304" pitchFamily="18" charset="0"/>
                <a:ea typeface="Times New Roman" panose="02020603050405020304" pitchFamily="18" charset="0"/>
              </a:rPr>
              <a:t>2. How am I going to teach it?</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The answer to this question leads one to pedagogical knowledge (PK). What strategies will one use to teach that concept, will you require group discussion? What kind of learning activities are you going to use for that concept?</a:t>
            </a:r>
            <a:endParaRPr lang="en-KE" dirty="0"/>
          </a:p>
        </p:txBody>
      </p:sp>
      <p:sp>
        <p:nvSpPr>
          <p:cNvPr id="8" name="TextBox 7">
            <a:extLst>
              <a:ext uri="{FF2B5EF4-FFF2-40B4-BE49-F238E27FC236}">
                <a16:creationId xmlns:a16="http://schemas.microsoft.com/office/drawing/2014/main" id="{AA3D604F-F440-D9CF-68AE-53D021FDE4E7}"/>
              </a:ext>
            </a:extLst>
          </p:cNvPr>
          <p:cNvSpPr txBox="1"/>
          <p:nvPr/>
        </p:nvSpPr>
        <p:spPr>
          <a:xfrm>
            <a:off x="838200" y="5090994"/>
            <a:ext cx="7772400" cy="1200329"/>
          </a:xfrm>
          <a:prstGeom prst="rect">
            <a:avLst/>
          </a:prstGeom>
          <a:solidFill>
            <a:schemeClr val="accent6">
              <a:lumMod val="60000"/>
              <a:lumOff val="40000"/>
            </a:schemeClr>
          </a:solidFill>
        </p:spPr>
        <p:txBody>
          <a:bodyPr wrap="square" rtlCol="0">
            <a:spAutoFit/>
          </a:bodyPr>
          <a:lstStyle/>
          <a:p>
            <a:r>
              <a:rPr lang="en-GB" sz="1800" b="1" i="1" dirty="0">
                <a:effectLst/>
                <a:latin typeface="Times New Roman" panose="02020603050405020304" pitchFamily="18" charset="0"/>
                <a:ea typeface="Times New Roman" panose="02020603050405020304" pitchFamily="18" charset="0"/>
              </a:rPr>
              <a:t>3. What technologies am I going to use? </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The answer here leads to technological knowledge (TK). This will help the teacher choose the right technological tools for use to teach the concept in question.    </a:t>
            </a:r>
            <a:endParaRPr lang="en-KE" sz="1800"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212404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408B-68F4-8F10-3EFF-2D4205FDE364}"/>
              </a:ext>
            </a:extLst>
          </p:cNvPr>
          <p:cNvSpPr>
            <a:spLocks noGrp="1"/>
          </p:cNvSpPr>
          <p:nvPr>
            <p:ph type="title"/>
          </p:nvPr>
        </p:nvSpPr>
        <p:spPr>
          <a:xfrm>
            <a:off x="152400" y="160335"/>
            <a:ext cx="8229600" cy="1143000"/>
          </a:xfrm>
        </p:spPr>
        <p:txBody>
          <a:bodyPr/>
          <a:lstStyle/>
          <a:p>
            <a:r>
              <a:rPr lang="en-GB" sz="4400" b="1" dirty="0">
                <a:solidFill>
                  <a:srgbClr val="0070C0"/>
                </a:solidFill>
                <a:effectLst/>
                <a:latin typeface="Times New Roman" panose="02020603050405020304" pitchFamily="18" charset="0"/>
              </a:rPr>
              <a:t>Rationale</a:t>
            </a:r>
            <a:r>
              <a:rPr lang="en-KE" sz="4400" b="1" dirty="0">
                <a:solidFill>
                  <a:srgbClr val="0070C0"/>
                </a:solidFill>
                <a:effectLst/>
                <a:latin typeface="Times New Roman" panose="02020603050405020304" pitchFamily="18" charset="0"/>
              </a:rPr>
              <a:t/>
            </a:r>
            <a:br>
              <a:rPr lang="en-KE" sz="4400" b="1" dirty="0">
                <a:solidFill>
                  <a:srgbClr val="0070C0"/>
                </a:solidFill>
                <a:effectLst/>
                <a:latin typeface="Times New Roman" panose="02020603050405020304" pitchFamily="18" charset="0"/>
              </a:rPr>
            </a:br>
            <a:endParaRPr lang="en-KE" dirty="0"/>
          </a:p>
        </p:txBody>
      </p:sp>
      <p:sp>
        <p:nvSpPr>
          <p:cNvPr id="3" name="Content Placeholder 2">
            <a:extLst>
              <a:ext uri="{FF2B5EF4-FFF2-40B4-BE49-F238E27FC236}">
                <a16:creationId xmlns:a16="http://schemas.microsoft.com/office/drawing/2014/main" id="{B112778F-CB49-2614-8586-276C54BD38FA}"/>
              </a:ext>
            </a:extLst>
          </p:cNvPr>
          <p:cNvSpPr>
            <a:spLocks noGrp="1"/>
          </p:cNvSpPr>
          <p:nvPr>
            <p:ph idx="1"/>
          </p:nvPr>
        </p:nvSpPr>
        <p:spPr>
          <a:xfrm>
            <a:off x="152400" y="990600"/>
            <a:ext cx="8839200" cy="4525963"/>
          </a:xfrm>
        </p:spPr>
        <p:txBody>
          <a:bodyPr/>
          <a:lstStyle/>
          <a:p>
            <a:pPr algn="just">
              <a:lnSpc>
                <a:spcPct val="115000"/>
              </a:lnSpc>
            </a:pPr>
            <a:r>
              <a:rPr lang="en-GB" sz="2000" dirty="0">
                <a:effectLst/>
                <a:latin typeface="Times New Roman" panose="02020603050405020304" pitchFamily="18" charset="0"/>
                <a:ea typeface="Times New Roman" panose="02020603050405020304" pitchFamily="18" charset="0"/>
              </a:rPr>
              <a:t>Kenya’s vision of producing globally competitive learners with competencies for the 21st Century. </a:t>
            </a:r>
          </a:p>
          <a:p>
            <a:pPr algn="just">
              <a:lnSpc>
                <a:spcPct val="115000"/>
              </a:lnSpc>
            </a:pPr>
            <a:r>
              <a:rPr lang="en-GB" sz="2000" dirty="0">
                <a:effectLst/>
                <a:latin typeface="Times New Roman" panose="02020603050405020304" pitchFamily="18" charset="0"/>
                <a:ea typeface="Times New Roman" panose="02020603050405020304" pitchFamily="18" charset="0"/>
              </a:rPr>
              <a:t>MOE supports this vision by ensuring provision of quality education in line with the international commitments to providing inclusive, </a:t>
            </a:r>
            <a:r>
              <a:rPr lang="en-GB" sz="2000" b="1" dirty="0">
                <a:effectLst/>
                <a:latin typeface="Times New Roman" panose="02020603050405020304" pitchFamily="18" charset="0"/>
                <a:ea typeface="Times New Roman" panose="02020603050405020304" pitchFamily="18" charset="0"/>
              </a:rPr>
              <a:t>quality</a:t>
            </a:r>
            <a:r>
              <a:rPr lang="en-GB" sz="2000" dirty="0">
                <a:effectLst/>
                <a:latin typeface="Times New Roman" panose="02020603050405020304" pitchFamily="18" charset="0"/>
                <a:ea typeface="Times New Roman" panose="02020603050405020304" pitchFamily="18" charset="0"/>
              </a:rPr>
              <a:t> and appropriate education per SDG Goal 4 and Competency Based Curriculum (KICD, 2017). </a:t>
            </a:r>
          </a:p>
          <a:p>
            <a:pPr algn="just">
              <a:lnSpc>
                <a:spcPct val="115000"/>
              </a:lnSpc>
            </a:pPr>
            <a:r>
              <a:rPr lang="en-GB" sz="2000" dirty="0">
                <a:effectLst/>
                <a:latin typeface="Times New Roman" panose="02020603050405020304" pitchFamily="18" charset="0"/>
                <a:ea typeface="Times New Roman" panose="02020603050405020304" pitchFamily="18" charset="0"/>
              </a:rPr>
              <a:t>Quality Assurance and Standards aims to</a:t>
            </a:r>
            <a:r>
              <a:rPr lang="en-GB" sz="2000" i="1" dirty="0">
                <a:effectLst/>
                <a:latin typeface="Times New Roman" panose="02020603050405020304" pitchFamily="18" charset="0"/>
                <a:ea typeface="Times New Roman" panose="02020603050405020304" pitchFamily="18" charset="0"/>
              </a:rPr>
              <a:t> ensure quality teaching in learning institutions </a:t>
            </a:r>
            <a:r>
              <a:rPr lang="en-GB" sz="2000" dirty="0">
                <a:effectLst/>
                <a:latin typeface="Times New Roman" panose="02020603050405020304" pitchFamily="18" charset="0"/>
                <a:ea typeface="Times New Roman" panose="02020603050405020304" pitchFamily="18" charset="0"/>
              </a:rPr>
              <a:t>(National Education Quality Assurance and Standards Framework 2019; MOE, Kenya). </a:t>
            </a:r>
            <a:endParaRPr lang="en-KE" sz="2000" dirty="0">
              <a:effectLst/>
              <a:latin typeface="Times New Roman" panose="02020603050405020304" pitchFamily="18" charset="0"/>
              <a:ea typeface="Times New Roman" panose="02020603050405020304" pitchFamily="18" charset="0"/>
            </a:endParaRPr>
          </a:p>
          <a:p>
            <a:pPr algn="just">
              <a:lnSpc>
                <a:spcPct val="115000"/>
              </a:lnSpc>
            </a:pPr>
            <a:r>
              <a:rPr lang="en-GB" sz="2000" dirty="0">
                <a:effectLst/>
                <a:latin typeface="Times New Roman" panose="02020603050405020304" pitchFamily="18" charset="0"/>
                <a:ea typeface="Times New Roman" panose="02020603050405020304" pitchFamily="18" charset="0"/>
              </a:rPr>
              <a:t>QASO’s are pedagogical leaders, they ensure effective curriculum implementation. </a:t>
            </a:r>
          </a:p>
          <a:p>
            <a:pPr algn="just">
              <a:lnSpc>
                <a:spcPct val="115000"/>
              </a:lnSpc>
            </a:pPr>
            <a:r>
              <a:rPr lang="en-GB" sz="2000" dirty="0">
                <a:effectLst/>
                <a:latin typeface="Times New Roman" panose="02020603050405020304" pitchFamily="18" charset="0"/>
                <a:ea typeface="Times New Roman" panose="02020603050405020304" pitchFamily="18" charset="0"/>
              </a:rPr>
              <a:t>The content for this unit is informed by the feedback  from the QASOs training by CEMASTEA held in November 2022, and observations made during JS monitoring and support.</a:t>
            </a:r>
            <a:endParaRPr lang="en-KE" sz="2000" dirty="0">
              <a:effectLst/>
              <a:latin typeface="Times New Roman" panose="02020603050405020304" pitchFamily="18" charset="0"/>
              <a:ea typeface="Times New Roman" panose="02020603050405020304" pitchFamily="18" charset="0"/>
            </a:endParaRPr>
          </a:p>
          <a:p>
            <a:pPr marL="0" indent="0">
              <a:buNone/>
            </a:pPr>
            <a:endParaRPr lang="en-KE" dirty="0"/>
          </a:p>
        </p:txBody>
      </p:sp>
    </p:spTree>
    <p:extLst>
      <p:ext uri="{BB962C8B-B14F-4D97-AF65-F5344CB8AC3E}">
        <p14:creationId xmlns:p14="http://schemas.microsoft.com/office/powerpoint/2010/main" val="965859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323A8-523F-70A6-E3A0-E7DF1F12F458}"/>
              </a:ext>
            </a:extLst>
          </p:cNvPr>
          <p:cNvSpPr>
            <a:spLocks noGrp="1"/>
          </p:cNvSpPr>
          <p:nvPr>
            <p:ph idx="1"/>
          </p:nvPr>
        </p:nvSpPr>
        <p:spPr>
          <a:xfrm>
            <a:off x="152400" y="1166018"/>
            <a:ext cx="8839200" cy="4525963"/>
          </a:xfrm>
        </p:spPr>
        <p:txBody>
          <a:bodyPr/>
          <a:lstStyle/>
          <a:p>
            <a:r>
              <a:rPr lang="en-US" dirty="0"/>
              <a:t>What have you been able to observe?</a:t>
            </a:r>
          </a:p>
          <a:p>
            <a:r>
              <a:rPr lang="en-US" dirty="0"/>
              <a:t>How can you help a teacher to be able to identify the ICT in use in the classroom</a:t>
            </a:r>
          </a:p>
          <a:p>
            <a:r>
              <a:rPr lang="en-US" dirty="0"/>
              <a:t>During Lesson observe a lesson, how would you promote IBL based lesson?</a:t>
            </a:r>
            <a:endParaRPr lang="en-KE" dirty="0"/>
          </a:p>
        </p:txBody>
      </p:sp>
      <p:sp>
        <p:nvSpPr>
          <p:cNvPr id="4" name="TextBox 3">
            <a:extLst>
              <a:ext uri="{FF2B5EF4-FFF2-40B4-BE49-F238E27FC236}">
                <a16:creationId xmlns:a16="http://schemas.microsoft.com/office/drawing/2014/main" id="{8C2586A6-574C-605B-D287-B59846FBFCA0}"/>
              </a:ext>
            </a:extLst>
          </p:cNvPr>
          <p:cNvSpPr txBox="1"/>
          <p:nvPr/>
        </p:nvSpPr>
        <p:spPr>
          <a:xfrm>
            <a:off x="381000" y="228600"/>
            <a:ext cx="53340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Share your experiences….</a:t>
            </a:r>
            <a:endParaRPr lang="en-KE"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473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DFBE-A20E-DDB6-7C47-BC6D0044F00A}"/>
              </a:ext>
            </a:extLst>
          </p:cNvPr>
          <p:cNvSpPr>
            <a:spLocks noGrp="1"/>
          </p:cNvSpPr>
          <p:nvPr>
            <p:ph type="title"/>
          </p:nvPr>
        </p:nvSpPr>
        <p:spPr>
          <a:xfrm>
            <a:off x="152400" y="457200"/>
            <a:ext cx="8229600" cy="1143000"/>
          </a:xfrm>
        </p:spPr>
        <p:txBody>
          <a:bodyPr/>
          <a:lstStyle/>
          <a:p>
            <a:r>
              <a:rPr lang="en-GB" sz="1800" b="1" dirty="0">
                <a:effectLst/>
                <a:latin typeface="Times New Roman" panose="02020603050405020304" pitchFamily="18" charset="0"/>
                <a:ea typeface="Times New Roman" panose="02020603050405020304" pitchFamily="18" charset="0"/>
              </a:rPr>
              <a:t>ICT related Resources that you can guide teachers to use in a class </a:t>
            </a:r>
            <a:r>
              <a:rPr lang="en-KE" sz="1800" dirty="0">
                <a:effectLst/>
                <a:latin typeface="Times New Roman" panose="02020603050405020304" pitchFamily="18" charset="0"/>
                <a:ea typeface="Times New Roman" panose="02020603050405020304" pitchFamily="18" charset="0"/>
              </a:rPr>
              <a:t/>
            </a:r>
            <a:br>
              <a:rPr lang="en-KE" sz="1800" dirty="0">
                <a:effectLst/>
                <a:latin typeface="Times New Roman" panose="02020603050405020304" pitchFamily="18" charset="0"/>
                <a:ea typeface="Times New Roman" panose="02020603050405020304" pitchFamily="18" charset="0"/>
              </a:rPr>
            </a:br>
            <a:endParaRPr lang="en-KE" dirty="0"/>
          </a:p>
        </p:txBody>
      </p:sp>
      <p:sp>
        <p:nvSpPr>
          <p:cNvPr id="3" name="Content Placeholder 2">
            <a:extLst>
              <a:ext uri="{FF2B5EF4-FFF2-40B4-BE49-F238E27FC236}">
                <a16:creationId xmlns:a16="http://schemas.microsoft.com/office/drawing/2014/main" id="{F715685D-C4D3-268F-4394-BEC669DFCB96}"/>
              </a:ext>
            </a:extLst>
          </p:cNvPr>
          <p:cNvSpPr>
            <a:spLocks noGrp="1"/>
          </p:cNvSpPr>
          <p:nvPr>
            <p:ph idx="1"/>
          </p:nvPr>
        </p:nvSpPr>
        <p:spPr>
          <a:xfrm>
            <a:off x="161498" y="1028700"/>
            <a:ext cx="8982501" cy="4525963"/>
          </a:xfrm>
        </p:spPr>
        <p:txBody>
          <a:bodyPr/>
          <a:lstStyle/>
          <a:p>
            <a:pPr algn="just">
              <a:lnSpc>
                <a:spcPct val="115000"/>
              </a:lnSpc>
              <a:spcBef>
                <a:spcPts val="1200"/>
              </a:spcBef>
            </a:pPr>
            <a:r>
              <a:rPr lang="en-GB" sz="1800" b="1" i="1" dirty="0">
                <a:effectLst/>
                <a:latin typeface="Times New Roman" panose="02020603050405020304" pitchFamily="18" charset="0"/>
                <a:ea typeface="Times New Roman" panose="02020603050405020304" pitchFamily="18" charset="0"/>
              </a:rPr>
              <a:t>Online resources</a:t>
            </a:r>
            <a:endParaRPr lang="en-KE" sz="1800" dirty="0">
              <a:effectLst/>
              <a:latin typeface="Times New Roman" panose="02020603050405020304" pitchFamily="18" charset="0"/>
              <a:ea typeface="Times New Roman" panose="02020603050405020304" pitchFamily="18" charset="0"/>
            </a:endParaRPr>
          </a:p>
          <a:p>
            <a:pPr marL="0" lvl="0" indent="0">
              <a:lnSpc>
                <a:spcPct val="115000"/>
              </a:lnSpc>
              <a:buNone/>
              <a:tabLst>
                <a:tab pos="180340" algn="l"/>
              </a:tabLst>
            </a:pPr>
            <a:r>
              <a:rPr lang="en-GB" sz="1800" u="none" strike="noStrike" dirty="0">
                <a:solidFill>
                  <a:srgbClr val="1155CC"/>
                </a:solidFill>
                <a:effectLst/>
                <a:latin typeface="Times New Roman" panose="02020603050405020304" pitchFamily="18" charset="0"/>
                <a:ea typeface="Times New Roman" panose="02020603050405020304" pitchFamily="18" charset="0"/>
                <a:hlinkClick r:id="rId2"/>
              </a:rPr>
              <a:t>https://phet.colorado.edu/en/simulations/filter?subjects=math&amp;type=html,prototype</a:t>
            </a:r>
            <a:r>
              <a:rPr lang="en-GB" sz="1800" dirty="0">
                <a:effectLst/>
                <a:latin typeface="Times New Roman" panose="02020603050405020304" pitchFamily="18" charset="0"/>
                <a:ea typeface="Times New Roman" panose="02020603050405020304" pitchFamily="18" charset="0"/>
              </a:rPr>
              <a:t>  </a:t>
            </a:r>
            <a:r>
              <a:rPr lang="en-GB" sz="1800" u="sng" dirty="0">
                <a:solidFill>
                  <a:srgbClr val="0000FF"/>
                </a:solidFill>
                <a:effectLst/>
                <a:latin typeface="Times New Roman" panose="02020603050405020304" pitchFamily="18" charset="0"/>
                <a:ea typeface="Times New Roman" panose="02020603050405020304" pitchFamily="18" charset="0"/>
                <a:hlinkClick r:id="rId3"/>
              </a:rPr>
              <a:t>https://phet.colorado.edu/sims/html/energy-forms-and-changes/latest/energy-forms-and-changes_en.html</a:t>
            </a:r>
            <a:r>
              <a:rPr lang="en-GB" sz="1800" dirty="0">
                <a:effectLst/>
                <a:latin typeface="Times New Roman" panose="02020603050405020304" pitchFamily="18" charset="0"/>
                <a:ea typeface="Times New Roman" panose="02020603050405020304" pitchFamily="18" charset="0"/>
              </a:rPr>
              <a:t> </a:t>
            </a:r>
            <a:endParaRPr lang="en-KE" sz="1800" dirty="0">
              <a:effectLst/>
              <a:latin typeface="Times New Roman" panose="02020603050405020304" pitchFamily="18" charset="0"/>
              <a:ea typeface="Times New Roman" panose="02020603050405020304" pitchFamily="18" charset="0"/>
            </a:endParaRPr>
          </a:p>
          <a:p>
            <a:pPr marL="0" lvl="0" indent="0">
              <a:lnSpc>
                <a:spcPct val="115000"/>
              </a:lnSpc>
              <a:buNone/>
              <a:tabLst>
                <a:tab pos="180340" algn="l"/>
              </a:tabLst>
            </a:pPr>
            <a:r>
              <a:rPr lang="en-GB" sz="1800" u="none" strike="noStrike" dirty="0">
                <a:effectLst/>
                <a:latin typeface="Times New Roman" panose="02020603050405020304" pitchFamily="18" charset="0"/>
                <a:ea typeface="Times New Roman" panose="02020603050405020304" pitchFamily="18" charset="0"/>
              </a:rPr>
              <a:t>https:/Geogebra.org (this resource can be used offline if the software is downloaded and installed </a:t>
            </a:r>
            <a:r>
              <a:rPr lang="en-GB" sz="1800" u="none" strike="noStrike" dirty="0" err="1">
                <a:effectLst/>
                <a:latin typeface="Times New Roman" panose="02020603050405020304" pitchFamily="18" charset="0"/>
                <a:ea typeface="Times New Roman" panose="02020603050405020304" pitchFamily="18" charset="0"/>
              </a:rPr>
              <a:t>in</a:t>
            </a:r>
            <a:r>
              <a:rPr lang="en-GB" sz="1800" dirty="0" err="1">
                <a:effectLst/>
                <a:latin typeface="Times New Roman" panose="02020603050405020304" pitchFamily="18" charset="0"/>
                <a:ea typeface="Times New Roman" panose="02020603050405020304" pitchFamily="18" charset="0"/>
              </a:rPr>
              <a:t>a</a:t>
            </a:r>
            <a:r>
              <a:rPr lang="en-GB" sz="1800" dirty="0">
                <a:effectLst/>
                <a:latin typeface="Times New Roman" panose="02020603050405020304" pitchFamily="18" charset="0"/>
                <a:ea typeface="Times New Roman" panose="02020603050405020304" pitchFamily="18" charset="0"/>
              </a:rPr>
              <a:t> computer) Link to teach nets in a solid</a:t>
            </a:r>
            <a:r>
              <a:rPr lang="en-GB" sz="1800" dirty="0">
                <a:solidFill>
                  <a:srgbClr val="FF0000"/>
                </a:solidFill>
                <a:effectLst/>
                <a:latin typeface="Times New Roman" panose="02020603050405020304" pitchFamily="18" charset="0"/>
                <a:ea typeface="Times New Roman" panose="02020603050405020304" pitchFamily="18" charset="0"/>
              </a:rPr>
              <a:t>:  </a:t>
            </a:r>
            <a:r>
              <a:rPr lang="en-GB" sz="1800" u="sng" dirty="0">
                <a:solidFill>
                  <a:srgbClr val="1155CC"/>
                </a:solidFill>
                <a:effectLst/>
                <a:latin typeface="Times New Roman" panose="02020603050405020304" pitchFamily="18" charset="0"/>
                <a:ea typeface="Times New Roman" panose="02020603050405020304" pitchFamily="18" charset="0"/>
                <a:hlinkClick r:id="rId4"/>
              </a:rPr>
              <a:t>https://www.geogebra.org/m/pCv2EvwD</a:t>
            </a:r>
            <a:endParaRPr lang="en-KE"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tabLst>
                <a:tab pos="180340" algn="l"/>
              </a:tabLst>
            </a:pPr>
            <a:r>
              <a:rPr lang="en-GB" sz="1800" u="none" strike="noStrike" dirty="0">
                <a:solidFill>
                  <a:srgbClr val="1155CC"/>
                </a:solidFill>
                <a:effectLst/>
                <a:latin typeface="Times New Roman" panose="02020603050405020304" pitchFamily="18" charset="0"/>
                <a:ea typeface="Times New Roman" panose="02020603050405020304" pitchFamily="18" charset="0"/>
                <a:hlinkClick r:id="rId5"/>
              </a:rPr>
              <a:t>https://Kec.ac.ke</a:t>
            </a:r>
            <a:endParaRPr lang="en-KE" sz="1800" u="none" strike="noStrike"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tabLst>
                <a:tab pos="180340" algn="l"/>
              </a:tabLst>
            </a:pPr>
            <a:r>
              <a:rPr lang="en-GB" sz="1800" u="none" strike="noStrike" dirty="0">
                <a:solidFill>
                  <a:srgbClr val="0000FF"/>
                </a:solidFill>
                <a:effectLst/>
                <a:latin typeface="Times New Roman" panose="02020603050405020304" pitchFamily="18" charset="0"/>
                <a:ea typeface="Times New Roman" panose="02020603050405020304" pitchFamily="18" charset="0"/>
                <a:hlinkClick r:id="rId6"/>
              </a:rPr>
              <a:t>https://portal.cemastea.ac.ke</a:t>
            </a:r>
            <a:r>
              <a:rPr lang="en-GB" sz="1800" u="none" strike="noStrike" dirty="0">
                <a:effectLst/>
                <a:latin typeface="Times New Roman" panose="02020603050405020304" pitchFamily="18" charset="0"/>
                <a:ea typeface="Times New Roman" panose="02020603050405020304" pitchFamily="18" charset="0"/>
              </a:rPr>
              <a:t>   (registration to the portal for e-certificate)</a:t>
            </a:r>
            <a:endParaRPr lang="en-KE" sz="1800" dirty="0">
              <a:effectLst/>
              <a:latin typeface="Times New Roman" panose="02020603050405020304" pitchFamily="18" charset="0"/>
              <a:ea typeface="Times New Roman" panose="02020603050405020304" pitchFamily="18" charset="0"/>
            </a:endParaRPr>
          </a:p>
          <a:p>
            <a:pPr>
              <a:lnSpc>
                <a:spcPct val="115000"/>
              </a:lnSpc>
            </a:pPr>
            <a:r>
              <a:rPr lang="en-GB" sz="1800" b="1" i="1" dirty="0">
                <a:effectLst/>
                <a:latin typeface="Times New Roman" panose="02020603050405020304" pitchFamily="18" charset="0"/>
                <a:ea typeface="Times New Roman" panose="02020603050405020304" pitchFamily="18" charset="0"/>
              </a:rPr>
              <a:t>Offline resources</a:t>
            </a:r>
            <a:endParaRPr lang="en-KE"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1800" u="none" strike="noStrike" dirty="0">
                <a:effectLst/>
                <a:latin typeface="Times New Roman" panose="02020603050405020304" pitchFamily="18" charset="0"/>
                <a:ea typeface="Times New Roman" panose="02020603050405020304" pitchFamily="18" charset="0"/>
              </a:rPr>
              <a:t>Resources created or obtained using smartphones such as pictures, videos and animations. This may include resources shared through social networking sites such as , WhatsApp, TikTok, Instagram, Facebook among others.</a:t>
            </a:r>
            <a:endParaRPr lang="en-KE" sz="1800" u="none" strike="noStrike"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mj-lt"/>
              <a:buAutoNum type="arabicPeriod"/>
            </a:pPr>
            <a:r>
              <a:rPr lang="en-GB" sz="1800" u="none" strike="noStrike" dirty="0">
                <a:effectLst/>
                <a:latin typeface="Times New Roman" panose="02020603050405020304" pitchFamily="18" charset="0"/>
                <a:ea typeface="Times New Roman" panose="02020603050405020304" pitchFamily="18" charset="0"/>
              </a:rPr>
              <a:t>Applications downloads to the phone (play store for android and iTunes for Apple products) </a:t>
            </a:r>
            <a:endParaRPr lang="en-KE" sz="1800" u="none" strike="noStrike" dirty="0">
              <a:effectLst/>
              <a:latin typeface="Times New Roman" panose="02020603050405020304" pitchFamily="18" charset="0"/>
              <a:ea typeface="Times New Roman" panose="02020603050405020304" pitchFamily="18" charset="0"/>
            </a:endParaRPr>
          </a:p>
          <a:p>
            <a:pPr algn="just">
              <a:lnSpc>
                <a:spcPct val="115000"/>
              </a:lnSpc>
            </a:pPr>
            <a:r>
              <a:rPr lang="en-GB"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endParaRPr lang="en-KE" sz="1800"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1583466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CD16-F106-F653-B15B-5BB06223136D}"/>
              </a:ext>
            </a:extLst>
          </p:cNvPr>
          <p:cNvSpPr>
            <a:spLocks noGrp="1"/>
          </p:cNvSpPr>
          <p:nvPr>
            <p:ph type="title"/>
          </p:nvPr>
        </p:nvSpPr>
        <p:spPr>
          <a:xfrm>
            <a:off x="76200" y="59830"/>
            <a:ext cx="8229600" cy="1143000"/>
          </a:xfrm>
        </p:spPr>
        <p:txBody>
          <a:bodyPr/>
          <a:lstStyle/>
          <a:p>
            <a:r>
              <a:rPr lang="en-GB" sz="3200" b="1" dirty="0">
                <a:solidFill>
                  <a:srgbClr val="0000FF"/>
                </a:solidFill>
                <a:effectLst/>
                <a:ea typeface="Cambria" panose="02040503050406030204" pitchFamily="18" charset="0"/>
              </a:rPr>
              <a:t>Section 2: </a:t>
            </a:r>
            <a:br>
              <a:rPr lang="en-GB" sz="3200" b="1" dirty="0">
                <a:solidFill>
                  <a:srgbClr val="0000FF"/>
                </a:solidFill>
                <a:effectLst/>
                <a:ea typeface="Cambria" panose="02040503050406030204" pitchFamily="18" charset="0"/>
              </a:rPr>
            </a:br>
            <a:r>
              <a:rPr lang="en-GB" sz="3200" b="1" dirty="0">
                <a:solidFill>
                  <a:srgbClr val="0000FF"/>
                </a:solidFill>
                <a:effectLst/>
                <a:ea typeface="Cambria" panose="02040503050406030204" pitchFamily="18" charset="0"/>
              </a:rPr>
              <a:t>Use of ICT Tools for </a:t>
            </a:r>
            <a:r>
              <a:rPr lang="en-GB" sz="3200" dirty="0">
                <a:solidFill>
                  <a:srgbClr val="0000FF"/>
                </a:solidFill>
                <a:ea typeface="Cambria" panose="02040503050406030204" pitchFamily="18" charset="0"/>
              </a:rPr>
              <a:t>M</a:t>
            </a:r>
            <a:r>
              <a:rPr lang="en-GB" sz="3200" b="1" dirty="0">
                <a:solidFill>
                  <a:srgbClr val="0000FF"/>
                </a:solidFill>
                <a:effectLst/>
                <a:ea typeface="Cambria" panose="02040503050406030204" pitchFamily="18" charset="0"/>
              </a:rPr>
              <a:t>anagement</a:t>
            </a:r>
            <a:endParaRPr lang="en-KE" sz="6600" dirty="0"/>
          </a:p>
        </p:txBody>
      </p:sp>
      <p:sp>
        <p:nvSpPr>
          <p:cNvPr id="3" name="Content Placeholder 2">
            <a:extLst>
              <a:ext uri="{FF2B5EF4-FFF2-40B4-BE49-F238E27FC236}">
                <a16:creationId xmlns:a16="http://schemas.microsoft.com/office/drawing/2014/main" id="{860A2FC1-E0A4-D79B-0CA5-F3D708C2A372}"/>
              </a:ext>
            </a:extLst>
          </p:cNvPr>
          <p:cNvSpPr>
            <a:spLocks noGrp="1"/>
          </p:cNvSpPr>
          <p:nvPr>
            <p:ph idx="1"/>
          </p:nvPr>
        </p:nvSpPr>
        <p:spPr>
          <a:xfrm>
            <a:off x="457200" y="1166018"/>
            <a:ext cx="8229600" cy="4525963"/>
          </a:xfrm>
        </p:spPr>
        <p:txBody>
          <a:bodyPr/>
          <a:lstStyle/>
          <a:p>
            <a:pPr marL="0" indent="0" algn="just">
              <a:lnSpc>
                <a:spcPct val="115000"/>
              </a:lnSpc>
              <a:buNone/>
            </a:pPr>
            <a:r>
              <a:rPr lang="en-GB" sz="2400" b="1" dirty="0">
                <a:effectLst/>
                <a:latin typeface="Times New Roman" panose="02020603050405020304" pitchFamily="18" charset="0"/>
                <a:ea typeface="Times New Roman" panose="02020603050405020304" pitchFamily="18" charset="0"/>
              </a:rPr>
              <a:t>Introduction</a:t>
            </a:r>
            <a:endParaRPr lang="en-KE" sz="2400" dirty="0">
              <a:effectLst/>
              <a:latin typeface="Times New Roman" panose="02020603050405020304" pitchFamily="18" charset="0"/>
              <a:ea typeface="Times New Roman" panose="02020603050405020304" pitchFamily="18" charset="0"/>
            </a:endParaRPr>
          </a:p>
          <a:p>
            <a:pPr algn="just">
              <a:lnSpc>
                <a:spcPct val="115000"/>
              </a:lnSpc>
            </a:pPr>
            <a:r>
              <a:rPr lang="en-GB" sz="2400" dirty="0">
                <a:effectLst/>
                <a:latin typeface="Times New Roman" panose="02020603050405020304" pitchFamily="18" charset="0"/>
                <a:ea typeface="Times New Roman" panose="02020603050405020304" pitchFamily="18" charset="0"/>
              </a:rPr>
              <a:t>QASO play an important role in effective implementation of the curriculum, data collection, data management, report writing among others. ICT as a tool for management can help the QASO’s to effectively undertake this task seamlessly.</a:t>
            </a:r>
            <a:endParaRPr lang="en-KE" sz="2400" dirty="0">
              <a:effectLst/>
              <a:latin typeface="Times New Roman" panose="02020603050405020304" pitchFamily="18" charset="0"/>
              <a:ea typeface="Times New Roman" panose="02020603050405020304" pitchFamily="18" charset="0"/>
            </a:endParaRPr>
          </a:p>
          <a:p>
            <a:pPr algn="just">
              <a:lnSpc>
                <a:spcPct val="115000"/>
              </a:lnSpc>
            </a:pPr>
            <a:r>
              <a:rPr lang="en-GB" sz="2400" dirty="0">
                <a:effectLst/>
                <a:latin typeface="Times New Roman" panose="02020603050405020304" pitchFamily="18" charset="0"/>
                <a:ea typeface="Times New Roman" panose="02020603050405020304" pitchFamily="18" charset="0"/>
              </a:rPr>
              <a:t>In this section, we will discuss virtual applications that can be used to manage meetings, automated online data collection forms and automated online report writing.</a:t>
            </a:r>
            <a:endParaRPr lang="en-KE" sz="2400" dirty="0">
              <a:effectLst/>
              <a:latin typeface="Times New Roman" panose="02020603050405020304" pitchFamily="18" charset="0"/>
              <a:ea typeface="Times New Roman" panose="02020603050405020304" pitchFamily="18" charset="0"/>
            </a:endParaRPr>
          </a:p>
          <a:p>
            <a:endParaRPr lang="en-KE" sz="4000" dirty="0"/>
          </a:p>
        </p:txBody>
      </p:sp>
    </p:spTree>
    <p:extLst>
      <p:ext uri="{BB962C8B-B14F-4D97-AF65-F5344CB8AC3E}">
        <p14:creationId xmlns:p14="http://schemas.microsoft.com/office/powerpoint/2010/main" val="3377852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552C-16B5-5FDC-AFE8-8E7BD4CCA484}"/>
              </a:ext>
            </a:extLst>
          </p:cNvPr>
          <p:cNvSpPr>
            <a:spLocks noGrp="1"/>
          </p:cNvSpPr>
          <p:nvPr>
            <p:ph type="title"/>
          </p:nvPr>
        </p:nvSpPr>
        <p:spPr>
          <a:xfrm>
            <a:off x="304800" y="491321"/>
            <a:ext cx="8229600" cy="1143000"/>
          </a:xfrm>
        </p:spPr>
        <p:txBody>
          <a:bodyPr/>
          <a:lstStyle/>
          <a:p>
            <a:r>
              <a:rPr lang="en-GB" sz="4400" b="1" dirty="0">
                <a:solidFill>
                  <a:srgbClr val="0000FF"/>
                </a:solidFill>
                <a:effectLst/>
                <a:latin typeface="Times New Roman" panose="02020603050405020304" pitchFamily="18" charset="0"/>
                <a:ea typeface="Times New Roman" panose="02020603050405020304" pitchFamily="18" charset="0"/>
              </a:rPr>
              <a:t>Virtual online platforms</a:t>
            </a:r>
            <a:r>
              <a:rPr lang="en-KE" sz="4400" dirty="0">
                <a:effectLst/>
                <a:latin typeface="Times New Roman" panose="02020603050405020304" pitchFamily="18" charset="0"/>
                <a:ea typeface="Times New Roman" panose="02020603050405020304" pitchFamily="18" charset="0"/>
              </a:rPr>
              <a:t/>
            </a:r>
            <a:br>
              <a:rPr lang="en-KE" sz="4400" dirty="0">
                <a:effectLst/>
                <a:latin typeface="Times New Roman" panose="02020603050405020304" pitchFamily="18" charset="0"/>
                <a:ea typeface="Times New Roman" panose="02020603050405020304" pitchFamily="18" charset="0"/>
              </a:rPr>
            </a:br>
            <a:endParaRPr lang="en-KE" dirty="0"/>
          </a:p>
        </p:txBody>
      </p:sp>
      <p:sp>
        <p:nvSpPr>
          <p:cNvPr id="3" name="Content Placeholder 2">
            <a:extLst>
              <a:ext uri="{FF2B5EF4-FFF2-40B4-BE49-F238E27FC236}">
                <a16:creationId xmlns:a16="http://schemas.microsoft.com/office/drawing/2014/main" id="{1991368E-D742-993E-221C-41CD63E34DAC}"/>
              </a:ext>
            </a:extLst>
          </p:cNvPr>
          <p:cNvSpPr>
            <a:spLocks noGrp="1"/>
          </p:cNvSpPr>
          <p:nvPr>
            <p:ph idx="1"/>
          </p:nvPr>
        </p:nvSpPr>
        <p:spPr/>
        <p:txBody>
          <a:bodyPr/>
          <a:lstStyle/>
          <a:p>
            <a:pPr marL="0" indent="0" algn="just">
              <a:lnSpc>
                <a:spcPct val="115000"/>
              </a:lnSpc>
              <a:buNone/>
            </a:pPr>
            <a:r>
              <a:rPr lang="en-GB" sz="2800" b="1" dirty="0">
                <a:solidFill>
                  <a:srgbClr val="0000FF"/>
                </a:solidFill>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Virtual meeting platforms are video applications and software that bring people together over the internet for real-time interactions and discussions. The transmission of information is in the form of audio, video and text. </a:t>
            </a:r>
            <a:r>
              <a:rPr lang="en-GB" sz="2800" b="1" i="1" dirty="0">
                <a:effectLst/>
                <a:latin typeface="Times New Roman" panose="02020603050405020304" pitchFamily="18" charset="0"/>
                <a:ea typeface="Times New Roman" panose="02020603050405020304" pitchFamily="18" charset="0"/>
              </a:rPr>
              <a:t>Examples of these platforms include Microsoft Teams, Skype, and Zoom. </a:t>
            </a:r>
            <a:endParaRPr lang="en-KE" sz="2800" dirty="0">
              <a:effectLst/>
              <a:latin typeface="Times New Roman" panose="02020603050405020304" pitchFamily="18" charset="0"/>
              <a:ea typeface="Times New Roman" panose="02020603050405020304" pitchFamily="18" charset="0"/>
            </a:endParaRPr>
          </a:p>
          <a:p>
            <a:pPr marR="520700" algn="just">
              <a:lnSpc>
                <a:spcPct val="115000"/>
              </a:lnSpc>
              <a:spcBef>
                <a:spcPts val="200"/>
              </a:spcBef>
              <a:spcAft>
                <a:spcPts val="1200"/>
              </a:spcAft>
            </a:pPr>
            <a:r>
              <a:rPr lang="en-GB" sz="2800" dirty="0">
                <a:effectLst/>
                <a:latin typeface="Times New Roman" panose="02020603050405020304" pitchFamily="18" charset="0"/>
                <a:ea typeface="Times New Roman" panose="02020603050405020304" pitchFamily="18" charset="0"/>
              </a:rPr>
              <a:t>For this session, we will focus on Google meet, google forms and google docs. </a:t>
            </a:r>
            <a:endParaRPr lang="en-KE" sz="2800"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3153983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112D-E97E-C451-F6D5-AA30133E2D7C}"/>
              </a:ext>
            </a:extLst>
          </p:cNvPr>
          <p:cNvSpPr>
            <a:spLocks noGrp="1"/>
          </p:cNvSpPr>
          <p:nvPr>
            <p:ph type="title"/>
          </p:nvPr>
        </p:nvSpPr>
        <p:spPr>
          <a:xfrm>
            <a:off x="203828" y="419101"/>
            <a:ext cx="8229600" cy="1143000"/>
          </a:xfrm>
        </p:spPr>
        <p:txBody>
          <a:bodyPr/>
          <a:lstStyle/>
          <a:p>
            <a:r>
              <a:rPr lang="en-GB" sz="3600" b="1" dirty="0">
                <a:solidFill>
                  <a:srgbClr val="00B050"/>
                </a:solidFill>
                <a:effectLst/>
                <a:ea typeface="Times New Roman" panose="02020603050405020304" pitchFamily="18" charset="0"/>
              </a:rPr>
              <a:t>Google Meet</a:t>
            </a:r>
            <a:r>
              <a:rPr lang="en-KE" sz="3600" dirty="0">
                <a:solidFill>
                  <a:srgbClr val="00B050"/>
                </a:solidFill>
                <a:effectLst/>
                <a:ea typeface="Times New Roman" panose="02020603050405020304" pitchFamily="18" charset="0"/>
              </a:rPr>
              <a:t/>
            </a:r>
            <a:br>
              <a:rPr lang="en-KE" sz="3600" dirty="0">
                <a:solidFill>
                  <a:srgbClr val="00B050"/>
                </a:solidFill>
                <a:effectLst/>
                <a:ea typeface="Times New Roman" panose="02020603050405020304" pitchFamily="18" charset="0"/>
              </a:rPr>
            </a:br>
            <a:endParaRPr lang="en-KE" sz="7200" dirty="0">
              <a:solidFill>
                <a:srgbClr val="00B050"/>
              </a:solidFill>
            </a:endParaRPr>
          </a:p>
        </p:txBody>
      </p:sp>
      <p:sp>
        <p:nvSpPr>
          <p:cNvPr id="3" name="Content Placeholder 2">
            <a:extLst>
              <a:ext uri="{FF2B5EF4-FFF2-40B4-BE49-F238E27FC236}">
                <a16:creationId xmlns:a16="http://schemas.microsoft.com/office/drawing/2014/main" id="{C6F65321-1C30-3A56-C938-6F6C9A630754}"/>
              </a:ext>
            </a:extLst>
          </p:cNvPr>
          <p:cNvSpPr>
            <a:spLocks noGrp="1"/>
          </p:cNvSpPr>
          <p:nvPr>
            <p:ph idx="1"/>
          </p:nvPr>
        </p:nvSpPr>
        <p:spPr>
          <a:xfrm>
            <a:off x="232012" y="990601"/>
            <a:ext cx="8229600" cy="1524000"/>
          </a:xfrm>
        </p:spPr>
        <p:txBody>
          <a:bodyPr/>
          <a:lstStyle/>
          <a:p>
            <a:pPr algn="just">
              <a:lnSpc>
                <a:spcPct val="115000"/>
              </a:lnSpc>
            </a:pPr>
            <a:r>
              <a:rPr lang="en-US" sz="1800" kern="100" dirty="0">
                <a:effectLst/>
                <a:latin typeface="Times New Roman" panose="02020603050405020304" pitchFamily="18" charset="0"/>
                <a:ea typeface="MS Mincho" panose="02020609040205080304" pitchFamily="49" charset="-128"/>
                <a:cs typeface="Times New Roman" panose="02020603050405020304" pitchFamily="18" charset="0"/>
              </a:rPr>
              <a:t>Google Meet is a virtual platform by Google. It offers free video communication services while online.</a:t>
            </a:r>
            <a:endParaRPr lang="en-KE" sz="1800" kern="100" dirty="0">
              <a:effectLst/>
              <a:latin typeface="Times" panose="02020603050405020304" pitchFamily="18" charset="0"/>
              <a:ea typeface="MS Mincho" panose="02020609040205080304" pitchFamily="49" charset="-128"/>
              <a:cs typeface="Times New Roman" panose="02020603050405020304" pitchFamily="18" charset="0"/>
            </a:endParaRPr>
          </a:p>
          <a:p>
            <a:pPr algn="just">
              <a:lnSpc>
                <a:spcPct val="115000"/>
              </a:lnSpc>
            </a:pPr>
            <a:r>
              <a:rPr lang="en-US" sz="1800" b="1" kern="100" dirty="0">
                <a:effectLst/>
                <a:latin typeface="Times New Roman" panose="02020603050405020304" pitchFamily="18" charset="0"/>
                <a:ea typeface="MS Mincho" panose="02020609040205080304" pitchFamily="49" charset="-128"/>
                <a:cs typeface="Times New Roman" panose="02020603050405020304" pitchFamily="18" charset="0"/>
              </a:rPr>
              <a:t>Accessing Google Meet</a:t>
            </a:r>
            <a:endParaRPr lang="en-KE" sz="1800" kern="100" dirty="0">
              <a:effectLst/>
              <a:latin typeface="Times" panose="02020603050405020304" pitchFamily="18" charset="0"/>
              <a:ea typeface="MS Mincho" panose="02020609040205080304" pitchFamily="49" charset="-128"/>
              <a:cs typeface="Times New Roman" panose="02020603050405020304" pitchFamily="18" charset="0"/>
            </a:endParaRPr>
          </a:p>
          <a:p>
            <a:pPr algn="just">
              <a:lnSpc>
                <a:spcPct val="115000"/>
              </a:lnSpc>
            </a:pPr>
            <a:r>
              <a:rPr lang="en-US" sz="1800" kern="100" dirty="0">
                <a:effectLst/>
                <a:latin typeface="Times New Roman" panose="02020603050405020304" pitchFamily="18" charset="0"/>
                <a:ea typeface="MS Mincho" panose="02020609040205080304" pitchFamily="49" charset="-128"/>
                <a:cs typeface="Times New Roman" panose="02020603050405020304" pitchFamily="18" charset="0"/>
              </a:rPr>
              <a:t>Click on the nine dots on your Gmail account and scroll through for the meet icon.</a:t>
            </a:r>
            <a:endParaRPr lang="en-KE" sz="1800" kern="1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KE" dirty="0"/>
          </a:p>
        </p:txBody>
      </p:sp>
      <p:pic>
        <p:nvPicPr>
          <p:cNvPr id="4" name="Picture 3">
            <a:extLst>
              <a:ext uri="{FF2B5EF4-FFF2-40B4-BE49-F238E27FC236}">
                <a16:creationId xmlns:a16="http://schemas.microsoft.com/office/drawing/2014/main" id="{E089CD3B-B993-3326-223D-DBABA7D2F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73350"/>
            <a:ext cx="5943600" cy="3340100"/>
          </a:xfrm>
          <a:prstGeom prst="rect">
            <a:avLst/>
          </a:prstGeom>
          <a:noFill/>
          <a:ln>
            <a:noFill/>
          </a:ln>
        </p:spPr>
      </p:pic>
    </p:spTree>
    <p:extLst>
      <p:ext uri="{BB962C8B-B14F-4D97-AF65-F5344CB8AC3E}">
        <p14:creationId xmlns:p14="http://schemas.microsoft.com/office/powerpoint/2010/main" val="3078649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4DD975-D454-7BD0-58E1-6CA12B0C8C6D}"/>
              </a:ext>
            </a:extLst>
          </p:cNvPr>
          <p:cNvPicPr>
            <a:picLocks noChangeAspect="1"/>
          </p:cNvPicPr>
          <p:nvPr/>
        </p:nvPicPr>
        <p:blipFill>
          <a:blip r:embed="rId2"/>
          <a:stretch>
            <a:fillRect/>
          </a:stretch>
        </p:blipFill>
        <p:spPr>
          <a:xfrm>
            <a:off x="497853" y="320135"/>
            <a:ext cx="4988547" cy="2622797"/>
          </a:xfrm>
          <a:prstGeom prst="rect">
            <a:avLst/>
          </a:prstGeom>
        </p:spPr>
      </p:pic>
      <p:grpSp>
        <p:nvGrpSpPr>
          <p:cNvPr id="5" name="Group 4">
            <a:extLst>
              <a:ext uri="{FF2B5EF4-FFF2-40B4-BE49-F238E27FC236}">
                <a16:creationId xmlns:a16="http://schemas.microsoft.com/office/drawing/2014/main" id="{34BA9240-3097-3CC5-FFA4-D10B3171EE73}"/>
              </a:ext>
            </a:extLst>
          </p:cNvPr>
          <p:cNvGrpSpPr/>
          <p:nvPr/>
        </p:nvGrpSpPr>
        <p:grpSpPr>
          <a:xfrm>
            <a:off x="1295400" y="3048000"/>
            <a:ext cx="6235700" cy="3657600"/>
            <a:chOff x="0" y="0"/>
            <a:chExt cx="6235700" cy="3657600"/>
          </a:xfrm>
        </p:grpSpPr>
        <p:pic>
          <p:nvPicPr>
            <p:cNvPr id="6" name="Picture 5">
              <a:extLst>
                <a:ext uri="{FF2B5EF4-FFF2-40B4-BE49-F238E27FC236}">
                  <a16:creationId xmlns:a16="http://schemas.microsoft.com/office/drawing/2014/main" id="{B85AFB58-D27E-26A5-5F70-DADED8DF4263}"/>
                </a:ext>
              </a:extLst>
            </p:cNvPr>
            <p:cNvPicPr>
              <a:picLocks noChangeAspect="1"/>
            </p:cNvPicPr>
            <p:nvPr/>
          </p:nvPicPr>
          <p:blipFill rotWithShape="1">
            <a:blip r:embed="rId3"/>
            <a:srcRect t="11342" b="6347"/>
            <a:stretch/>
          </p:blipFill>
          <p:spPr bwMode="auto">
            <a:xfrm>
              <a:off x="0" y="0"/>
              <a:ext cx="6235700" cy="2857500"/>
            </a:xfrm>
            <a:prstGeom prst="rect">
              <a:avLst/>
            </a:prstGeom>
            <a:ln>
              <a:no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id="{FD06CFC7-242C-6F2C-FCB8-5F43C73357D5}"/>
                </a:ext>
              </a:extLst>
            </p:cNvPr>
            <p:cNvCxnSpPr/>
            <p:nvPr/>
          </p:nvCxnSpPr>
          <p:spPr>
            <a:xfrm flipV="1">
              <a:off x="2224587" y="2858033"/>
              <a:ext cx="0" cy="355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F19C303-D99B-A85D-CDB2-5BF104890BA6}"/>
                </a:ext>
              </a:extLst>
            </p:cNvPr>
            <p:cNvCxnSpPr/>
            <p:nvPr/>
          </p:nvCxnSpPr>
          <p:spPr>
            <a:xfrm flipV="1">
              <a:off x="2505941" y="2858033"/>
              <a:ext cx="0" cy="203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4757462-F1F0-5C24-02F2-90B28D575351}"/>
                </a:ext>
              </a:extLst>
            </p:cNvPr>
            <p:cNvCxnSpPr/>
            <p:nvPr/>
          </p:nvCxnSpPr>
          <p:spPr>
            <a:xfrm flipV="1">
              <a:off x="4015021" y="2653412"/>
              <a:ext cx="0" cy="7239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8CDDD9E-E217-9909-76D2-E5186B91BB3A}"/>
                </a:ext>
              </a:extLst>
            </p:cNvPr>
            <p:cNvCxnSpPr/>
            <p:nvPr/>
          </p:nvCxnSpPr>
          <p:spPr>
            <a:xfrm flipV="1">
              <a:off x="3202931" y="2717356"/>
              <a:ext cx="0" cy="660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7B32553-FC6A-64E8-43F3-2C1B63B7DC99}"/>
                </a:ext>
              </a:extLst>
            </p:cNvPr>
            <p:cNvCxnSpPr/>
            <p:nvPr/>
          </p:nvCxnSpPr>
          <p:spPr>
            <a:xfrm flipV="1">
              <a:off x="5364241" y="2717356"/>
              <a:ext cx="0" cy="495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2356382-B66C-2F1F-17A1-7D8B57DB06EB}"/>
                </a:ext>
              </a:extLst>
            </p:cNvPr>
            <p:cNvCxnSpPr/>
            <p:nvPr/>
          </p:nvCxnSpPr>
          <p:spPr>
            <a:xfrm flipV="1">
              <a:off x="3465102" y="2704567"/>
              <a:ext cx="0" cy="495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0B20AE-10F0-B614-B865-40C04C085BFF}"/>
                </a:ext>
              </a:extLst>
            </p:cNvPr>
            <p:cNvCxnSpPr/>
            <p:nvPr/>
          </p:nvCxnSpPr>
          <p:spPr>
            <a:xfrm flipV="1">
              <a:off x="5626411" y="2717356"/>
              <a:ext cx="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FA8F6205-73E2-4350-9859-D827625CB51C}"/>
                </a:ext>
              </a:extLst>
            </p:cNvPr>
            <p:cNvSpPr/>
            <p:nvPr/>
          </p:nvSpPr>
          <p:spPr>
            <a:xfrm>
              <a:off x="2084177" y="3203464"/>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1</a:t>
              </a:r>
              <a:endParaRPr lang="en-KE" sz="1200">
                <a:effectLst/>
                <a:latin typeface="Times New Roman" panose="02020603050405020304" pitchFamily="18" charset="0"/>
                <a:ea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0A83D860-C11B-84FE-5450-00941D89D4F1}"/>
                </a:ext>
              </a:extLst>
            </p:cNvPr>
            <p:cNvCxnSpPr/>
            <p:nvPr/>
          </p:nvCxnSpPr>
          <p:spPr>
            <a:xfrm flipV="1">
              <a:off x="2934366" y="2800483"/>
              <a:ext cx="0" cy="203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750561E-42BC-6917-FC9E-143435B9C3DC}"/>
                </a:ext>
              </a:extLst>
            </p:cNvPr>
            <p:cNvCxnSpPr/>
            <p:nvPr/>
          </p:nvCxnSpPr>
          <p:spPr>
            <a:xfrm flipV="1">
              <a:off x="5114859" y="2704567"/>
              <a:ext cx="0" cy="243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904E172A-9993-8232-A43F-08DE284A895C}"/>
                </a:ext>
              </a:extLst>
            </p:cNvPr>
            <p:cNvSpPr/>
            <p:nvPr/>
          </p:nvSpPr>
          <p:spPr>
            <a:xfrm>
              <a:off x="2365531" y="3024421"/>
              <a:ext cx="274955" cy="36385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2</a:t>
              </a:r>
              <a:endParaRPr lang="en-KE" sz="1200">
                <a:effectLst/>
                <a:latin typeface="Times New Roman" panose="02020603050405020304" pitchFamily="18" charset="0"/>
                <a:ea typeface="Times New Roman" panose="02020603050405020304" pitchFamily="18" charset="0"/>
              </a:endParaRPr>
            </a:p>
          </p:txBody>
        </p:sp>
        <p:sp>
          <p:nvSpPr>
            <p:cNvPr id="18" name="Oval 17">
              <a:extLst>
                <a:ext uri="{FF2B5EF4-FFF2-40B4-BE49-F238E27FC236}">
                  <a16:creationId xmlns:a16="http://schemas.microsoft.com/office/drawing/2014/main" id="{7AB53839-2DCB-DDC5-821F-603A133EF8BB}"/>
                </a:ext>
              </a:extLst>
            </p:cNvPr>
            <p:cNvSpPr/>
            <p:nvPr/>
          </p:nvSpPr>
          <p:spPr>
            <a:xfrm>
              <a:off x="2793956" y="3005237"/>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3</a:t>
              </a:r>
              <a:endParaRPr lang="en-KE" sz="1200">
                <a:effectLst/>
                <a:latin typeface="Times New Roman" panose="02020603050405020304" pitchFamily="18" charset="0"/>
                <a:ea typeface="Times New Roman" panose="02020603050405020304" pitchFamily="18" charset="0"/>
              </a:endParaRPr>
            </a:p>
          </p:txBody>
        </p:sp>
        <p:sp>
          <p:nvSpPr>
            <p:cNvPr id="19" name="Oval 18">
              <a:extLst>
                <a:ext uri="{FF2B5EF4-FFF2-40B4-BE49-F238E27FC236}">
                  <a16:creationId xmlns:a16="http://schemas.microsoft.com/office/drawing/2014/main" id="{5EAB823D-5B92-CF8B-11CC-BB2C65596F38}"/>
                </a:ext>
              </a:extLst>
            </p:cNvPr>
            <p:cNvSpPr/>
            <p:nvPr/>
          </p:nvSpPr>
          <p:spPr>
            <a:xfrm>
              <a:off x="3068915" y="3344141"/>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4</a:t>
              </a:r>
              <a:endParaRPr lang="en-KE" sz="1200">
                <a:effectLst/>
                <a:latin typeface="Times New Roman" panose="02020603050405020304" pitchFamily="18" charset="0"/>
                <a:ea typeface="Times New Roman" panose="02020603050405020304" pitchFamily="18" charset="0"/>
              </a:endParaRPr>
            </a:p>
          </p:txBody>
        </p:sp>
        <p:sp>
          <p:nvSpPr>
            <p:cNvPr id="20" name="Oval 19">
              <a:extLst>
                <a:ext uri="{FF2B5EF4-FFF2-40B4-BE49-F238E27FC236}">
                  <a16:creationId xmlns:a16="http://schemas.microsoft.com/office/drawing/2014/main" id="{460344C8-EB3F-C06F-1A23-5015A250AD47}"/>
                </a:ext>
              </a:extLst>
            </p:cNvPr>
            <p:cNvSpPr/>
            <p:nvPr/>
          </p:nvSpPr>
          <p:spPr>
            <a:xfrm>
              <a:off x="3343875" y="3062787"/>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5</a:t>
              </a:r>
              <a:endParaRPr lang="en-KE" sz="120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id="{ED877033-5094-2BBB-2CBF-482CDCB20EAB}"/>
                </a:ext>
              </a:extLst>
            </p:cNvPr>
            <p:cNvSpPr/>
            <p:nvPr/>
          </p:nvSpPr>
          <p:spPr>
            <a:xfrm>
              <a:off x="3874610" y="3318563"/>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6</a:t>
              </a:r>
              <a:endParaRPr lang="en-KE" sz="1200">
                <a:effectLst/>
                <a:latin typeface="Times New Roman" panose="02020603050405020304" pitchFamily="18" charset="0"/>
                <a:ea typeface="Times New Roman" panose="02020603050405020304" pitchFamily="18" charset="0"/>
              </a:endParaRPr>
            </a:p>
          </p:txBody>
        </p:sp>
        <p:sp>
          <p:nvSpPr>
            <p:cNvPr id="22" name="Oval 21">
              <a:extLst>
                <a:ext uri="{FF2B5EF4-FFF2-40B4-BE49-F238E27FC236}">
                  <a16:creationId xmlns:a16="http://schemas.microsoft.com/office/drawing/2014/main" id="{692FBAC3-6D6F-266D-6039-34EE5F084E52}"/>
                </a:ext>
              </a:extLst>
            </p:cNvPr>
            <p:cNvSpPr/>
            <p:nvPr/>
          </p:nvSpPr>
          <p:spPr>
            <a:xfrm>
              <a:off x="4968054" y="2902927"/>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7</a:t>
              </a:r>
              <a:endParaRPr lang="en-KE" sz="1200">
                <a:effectLst/>
                <a:latin typeface="Times New Roman" panose="02020603050405020304" pitchFamily="18" charset="0"/>
                <a:ea typeface="Times New Roman" panose="02020603050405020304" pitchFamily="18" charset="0"/>
              </a:endParaRPr>
            </a:p>
          </p:txBody>
        </p:sp>
        <p:sp>
          <p:nvSpPr>
            <p:cNvPr id="23" name="Oval 22">
              <a:extLst>
                <a:ext uri="{FF2B5EF4-FFF2-40B4-BE49-F238E27FC236}">
                  <a16:creationId xmlns:a16="http://schemas.microsoft.com/office/drawing/2014/main" id="{A9B0553D-A63E-EA3A-4549-7FEC0922086F}"/>
                </a:ext>
              </a:extLst>
            </p:cNvPr>
            <p:cNvSpPr/>
            <p:nvPr/>
          </p:nvSpPr>
          <p:spPr>
            <a:xfrm>
              <a:off x="5243013" y="3216253"/>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8</a:t>
              </a:r>
              <a:endParaRPr lang="en-KE" sz="1200">
                <a:effectLst/>
                <a:latin typeface="Times New Roman" panose="02020603050405020304" pitchFamily="18" charset="0"/>
                <a:ea typeface="Times New Roman" panose="02020603050405020304" pitchFamily="18" charset="0"/>
              </a:endParaRPr>
            </a:p>
          </p:txBody>
        </p:sp>
        <p:sp>
          <p:nvSpPr>
            <p:cNvPr id="24" name="Oval 23">
              <a:extLst>
                <a:ext uri="{FF2B5EF4-FFF2-40B4-BE49-F238E27FC236}">
                  <a16:creationId xmlns:a16="http://schemas.microsoft.com/office/drawing/2014/main" id="{5035E485-7856-A0A3-2BA3-8540D6BD300D}"/>
                </a:ext>
              </a:extLst>
            </p:cNvPr>
            <p:cNvSpPr/>
            <p:nvPr/>
          </p:nvSpPr>
          <p:spPr>
            <a:xfrm>
              <a:off x="5517973" y="3062787"/>
              <a:ext cx="274955" cy="31345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a:effectLst/>
                  <a:latin typeface="Calibri" panose="020F0502020204030204" pitchFamily="34" charset="0"/>
                  <a:ea typeface="Times New Roman" panose="02020603050405020304" pitchFamily="18" charset="0"/>
                </a:rPr>
                <a:t>9</a:t>
              </a:r>
              <a:endParaRPr lang="en-KE"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14434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5E8D98D5-B4EE-8F84-6180-FF3ABF9982E1}"/>
              </a:ext>
            </a:extLst>
          </p:cNvPr>
          <p:cNvSpPr txBox="1"/>
          <p:nvPr/>
        </p:nvSpPr>
        <p:spPr>
          <a:xfrm>
            <a:off x="4767580" y="2899728"/>
            <a:ext cx="2794000" cy="101663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effectLst/>
                <a:latin typeface="Times New Roman" panose="02020603050405020304" pitchFamily="18" charset="0"/>
                <a:ea typeface="Times New Roman" panose="02020603050405020304" pitchFamily="18" charset="0"/>
              </a:rPr>
              <a:t> </a:t>
            </a:r>
            <a:endParaRPr lang="en-KE" sz="1200" dirty="0">
              <a:effectLst/>
              <a:latin typeface="Times New Roman" panose="02020603050405020304" pitchFamily="18" charset="0"/>
              <a:ea typeface="Times New Roman" panose="02020603050405020304" pitchFamily="18" charset="0"/>
            </a:endParaRPr>
          </a:p>
        </p:txBody>
      </p:sp>
      <p:sp>
        <p:nvSpPr>
          <p:cNvPr id="5" name="Text Box 16">
            <a:extLst>
              <a:ext uri="{FF2B5EF4-FFF2-40B4-BE49-F238E27FC236}">
                <a16:creationId xmlns:a16="http://schemas.microsoft.com/office/drawing/2014/main" id="{28912937-1335-B4E2-F3EB-87887105483B}"/>
              </a:ext>
            </a:extLst>
          </p:cNvPr>
          <p:cNvSpPr txBox="1"/>
          <p:nvPr/>
        </p:nvSpPr>
        <p:spPr>
          <a:xfrm>
            <a:off x="1104900" y="1299528"/>
            <a:ext cx="6934200" cy="320039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lgn="just">
              <a:buFont typeface="+mj-lt"/>
              <a:buAutoNum type="arabicPeriod"/>
              <a:tabLst>
                <a:tab pos="270510" algn="l"/>
              </a:tabLst>
            </a:pPr>
            <a:r>
              <a:rPr lang="en-GB" sz="2800" dirty="0">
                <a:effectLst/>
                <a:latin typeface="Times New Roman" panose="02020603050405020304" pitchFamily="18" charset="0"/>
                <a:ea typeface="Times New Roman" panose="02020603050405020304" pitchFamily="18" charset="0"/>
              </a:rPr>
              <a:t>Turn ON/OFF Mic </a:t>
            </a:r>
            <a:endParaRPr lang="en-KE" sz="2800" dirty="0">
              <a:effectLst/>
              <a:latin typeface="Times New Roman" panose="02020603050405020304" pitchFamily="18" charset="0"/>
              <a:ea typeface="Times New Roman" panose="02020603050405020304" pitchFamily="18" charset="0"/>
            </a:endParaRPr>
          </a:p>
          <a:p>
            <a:pPr marL="228600" indent="-228600" algn="just">
              <a:buFont typeface="+mj-lt"/>
              <a:buAutoNum type="arabicPeriod"/>
              <a:tabLst>
                <a:tab pos="270510" algn="l"/>
              </a:tabLst>
            </a:pPr>
            <a:r>
              <a:rPr lang="en-GB" sz="2800" dirty="0">
                <a:effectLst/>
                <a:latin typeface="Times New Roman" panose="02020603050405020304" pitchFamily="18" charset="0"/>
                <a:ea typeface="Times New Roman" panose="02020603050405020304" pitchFamily="18" charset="0"/>
              </a:rPr>
              <a:t>Turn ON/OFF Video</a:t>
            </a:r>
            <a:endParaRPr lang="en-KE" sz="2800" dirty="0">
              <a:effectLst/>
              <a:latin typeface="Times New Roman" panose="02020603050405020304" pitchFamily="18" charset="0"/>
              <a:ea typeface="Times New Roman" panose="02020603050405020304" pitchFamily="18" charset="0"/>
            </a:endParaRPr>
          </a:p>
          <a:p>
            <a:pPr marL="228600" indent="-228600" algn="just">
              <a:buFont typeface="+mj-lt"/>
              <a:buAutoNum type="arabicPeriod"/>
              <a:tabLst>
                <a:tab pos="270510" algn="l"/>
              </a:tabLst>
            </a:pPr>
            <a:r>
              <a:rPr lang="en-GB" sz="2800" dirty="0">
                <a:effectLst/>
                <a:latin typeface="Times New Roman" panose="02020603050405020304" pitchFamily="18" charset="0"/>
                <a:ea typeface="Times New Roman" panose="02020603050405020304" pitchFamily="18" charset="0"/>
              </a:rPr>
              <a:t>Send a reaction (smiley, clap, thumbs up…)</a:t>
            </a:r>
            <a:endParaRPr lang="en-US" sz="2800" dirty="0">
              <a:latin typeface="Times New Roman" panose="02020603050405020304" pitchFamily="18" charset="0"/>
              <a:ea typeface="Times New Roman" panose="02020603050405020304" pitchFamily="18" charset="0"/>
            </a:endParaRPr>
          </a:p>
          <a:p>
            <a:pPr marL="228600" indent="-228600" algn="just">
              <a:buFont typeface="+mj-lt"/>
              <a:buAutoNum type="arabicPeriod"/>
              <a:tabLst>
                <a:tab pos="270510" algn="l"/>
              </a:tabLst>
            </a:pPr>
            <a:r>
              <a:rPr lang="en-GB" sz="2800" dirty="0">
                <a:effectLst/>
                <a:latin typeface="Times New Roman" panose="02020603050405020304" pitchFamily="18" charset="0"/>
                <a:ea typeface="Times New Roman" panose="02020603050405020304" pitchFamily="18" charset="0"/>
              </a:rPr>
              <a:t>Share a presentation</a:t>
            </a:r>
            <a:endParaRPr lang="en-KE" sz="2800" dirty="0">
              <a:effectLst/>
              <a:latin typeface="Times New Roman" panose="02020603050405020304" pitchFamily="18" charset="0"/>
              <a:ea typeface="Times New Roman" panose="02020603050405020304" pitchFamily="18" charset="0"/>
            </a:endParaRPr>
          </a:p>
          <a:p>
            <a:pPr marL="228600" indent="-228600" algn="just">
              <a:buFont typeface="+mj-lt"/>
              <a:buAutoNum type="arabicPeriod"/>
              <a:tabLst>
                <a:tab pos="270510" algn="l"/>
              </a:tabLst>
            </a:pPr>
            <a:r>
              <a:rPr lang="en-GB" sz="2800" dirty="0">
                <a:effectLst/>
                <a:latin typeface="Times New Roman" panose="02020603050405020304" pitchFamily="18" charset="0"/>
                <a:ea typeface="Times New Roman" panose="02020603050405020304" pitchFamily="18" charset="0"/>
              </a:rPr>
              <a:t>Raise Hand</a:t>
            </a:r>
          </a:p>
          <a:p>
            <a:pPr marL="182563" indent="-182563" algn="just">
              <a:buFont typeface="+mj-lt"/>
              <a:buAutoNum type="arabicPeriod"/>
            </a:pPr>
            <a:r>
              <a:rPr lang="en-GB" sz="2800" dirty="0">
                <a:effectLst/>
                <a:latin typeface="Times New Roman" panose="02020603050405020304" pitchFamily="18" charset="0"/>
                <a:ea typeface="Times New Roman" panose="02020603050405020304" pitchFamily="18" charset="0"/>
              </a:rPr>
              <a:t>Drop/End Call</a:t>
            </a:r>
            <a:endParaRPr lang="en-KE" sz="2800" dirty="0">
              <a:effectLst/>
              <a:latin typeface="Times New Roman" panose="02020603050405020304" pitchFamily="18" charset="0"/>
              <a:ea typeface="Times New Roman" panose="02020603050405020304" pitchFamily="18" charset="0"/>
            </a:endParaRPr>
          </a:p>
          <a:p>
            <a:pPr marL="182563" indent="-182563" algn="just">
              <a:buFont typeface="+mj-lt"/>
              <a:buAutoNum type="arabicPeriod"/>
            </a:pPr>
            <a:r>
              <a:rPr lang="en-GB" sz="2800" dirty="0">
                <a:effectLst/>
                <a:latin typeface="Times New Roman" panose="02020603050405020304" pitchFamily="18" charset="0"/>
                <a:ea typeface="Times New Roman" panose="02020603050405020304" pitchFamily="18" charset="0"/>
              </a:rPr>
              <a:t>Meeting information</a:t>
            </a:r>
            <a:endParaRPr lang="en-KE" sz="2800" dirty="0">
              <a:effectLst/>
              <a:latin typeface="Times New Roman" panose="02020603050405020304" pitchFamily="18" charset="0"/>
              <a:ea typeface="Times New Roman" panose="02020603050405020304" pitchFamily="18" charset="0"/>
            </a:endParaRPr>
          </a:p>
          <a:p>
            <a:pPr marL="182563" indent="-182563" algn="just">
              <a:buFont typeface="+mj-lt"/>
              <a:buAutoNum type="arabicPeriod"/>
            </a:pPr>
            <a:r>
              <a:rPr lang="en-GB" sz="2800" dirty="0">
                <a:effectLst/>
                <a:latin typeface="Times New Roman" panose="02020603050405020304" pitchFamily="18" charset="0"/>
                <a:ea typeface="Times New Roman" panose="02020603050405020304" pitchFamily="18" charset="0"/>
              </a:rPr>
              <a:t>View Participants in the meeting</a:t>
            </a:r>
            <a:endParaRPr lang="en-KE" sz="2800" dirty="0">
              <a:effectLst/>
              <a:latin typeface="Times New Roman" panose="02020603050405020304" pitchFamily="18" charset="0"/>
              <a:ea typeface="Times New Roman" panose="02020603050405020304" pitchFamily="18" charset="0"/>
            </a:endParaRPr>
          </a:p>
          <a:p>
            <a:pPr marL="182563" indent="-182563" algn="just">
              <a:buFont typeface="+mj-lt"/>
              <a:buAutoNum type="arabicPeriod"/>
            </a:pPr>
            <a:r>
              <a:rPr lang="en-GB" sz="2800" dirty="0">
                <a:effectLst/>
                <a:latin typeface="Times New Roman" panose="02020603050405020304" pitchFamily="18" charset="0"/>
                <a:ea typeface="Times New Roman" panose="02020603050405020304" pitchFamily="18" charset="0"/>
              </a:rPr>
              <a:t>View Chat</a:t>
            </a:r>
            <a:endParaRPr lang="en-KE" sz="2800" dirty="0">
              <a:effectLst/>
              <a:latin typeface="Times New Roman" panose="02020603050405020304" pitchFamily="18" charset="0"/>
              <a:ea typeface="Times New Roman" panose="02020603050405020304" pitchFamily="18" charset="0"/>
            </a:endParaRPr>
          </a:p>
          <a:p>
            <a:pPr marL="180340" indent="-180340" algn="just">
              <a:tabLst>
                <a:tab pos="270510" algn="l"/>
              </a:tabLst>
            </a:pPr>
            <a:endParaRPr lang="en-K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1352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3629-80CB-8CDE-C9FB-900686455846}"/>
              </a:ext>
            </a:extLst>
          </p:cNvPr>
          <p:cNvSpPr>
            <a:spLocks noGrp="1"/>
          </p:cNvSpPr>
          <p:nvPr>
            <p:ph type="title"/>
          </p:nvPr>
        </p:nvSpPr>
        <p:spPr/>
        <p:txBody>
          <a:bodyPr/>
          <a:lstStyle/>
          <a:p>
            <a:r>
              <a:rPr lang="en-US" dirty="0"/>
              <a:t>Activity 1</a:t>
            </a:r>
            <a:endParaRPr lang="en-KE" dirty="0"/>
          </a:p>
        </p:txBody>
      </p:sp>
      <p:grpSp>
        <p:nvGrpSpPr>
          <p:cNvPr id="4" name="Group 3">
            <a:extLst>
              <a:ext uri="{FF2B5EF4-FFF2-40B4-BE49-F238E27FC236}">
                <a16:creationId xmlns:a16="http://schemas.microsoft.com/office/drawing/2014/main" id="{99159B3F-CB69-251D-D3EB-919A7451B158}"/>
              </a:ext>
            </a:extLst>
          </p:cNvPr>
          <p:cNvGrpSpPr>
            <a:grpSpLocks/>
          </p:cNvGrpSpPr>
          <p:nvPr/>
        </p:nvGrpSpPr>
        <p:grpSpPr bwMode="auto">
          <a:xfrm>
            <a:off x="1447800" y="2541448"/>
            <a:ext cx="5980430" cy="1939290"/>
            <a:chOff x="0" y="-1"/>
            <a:chExt cx="4504800" cy="1040877"/>
          </a:xfrm>
          <a:gradFill flip="none" rotWithShape="1">
            <a:gsLst>
              <a:gs pos="78000">
                <a:srgbClr val="92D050"/>
              </a:gs>
              <a:gs pos="21000">
                <a:schemeClr val="accent5">
                  <a:lumMod val="0"/>
                  <a:lumOff val="100000"/>
                </a:schemeClr>
              </a:gs>
            </a:gsLst>
            <a:lin ang="5400000" scaled="0"/>
            <a:tileRect/>
          </a:gradFill>
        </p:grpSpPr>
        <p:sp>
          <p:nvSpPr>
            <p:cNvPr id="5" name="Line Callout 1 (Border and Accent Bar) 31320">
              <a:extLst>
                <a:ext uri="{FF2B5EF4-FFF2-40B4-BE49-F238E27FC236}">
                  <a16:creationId xmlns:a16="http://schemas.microsoft.com/office/drawing/2014/main" id="{2F022465-F434-9678-6425-84DDFFA9726C}"/>
                </a:ext>
              </a:extLst>
            </p:cNvPr>
            <p:cNvSpPr>
              <a:spLocks/>
            </p:cNvSpPr>
            <p:nvPr/>
          </p:nvSpPr>
          <p:spPr bwMode="auto">
            <a:xfrm>
              <a:off x="1200925" y="-1"/>
              <a:ext cx="3303875" cy="1040877"/>
            </a:xfrm>
            <a:prstGeom prst="accentBorderCallout1">
              <a:avLst>
                <a:gd name="adj1" fmla="val 5106"/>
                <a:gd name="adj2" fmla="val -1750"/>
                <a:gd name="adj3" fmla="val 3773"/>
                <a:gd name="adj4" fmla="val -42218"/>
              </a:avLst>
            </a:prstGeom>
            <a:grpFill/>
            <a:ln w="19050">
              <a:solidFill>
                <a:srgbClr val="000000"/>
              </a:solidFill>
              <a:miter lim="800000"/>
              <a:headEnd/>
              <a:tailEnd/>
            </a:ln>
          </p:spPr>
          <p:txBody>
            <a:bodyPr rot="0" vert="horz" wrap="square" lIns="91440" tIns="45720" rIns="91440" bIns="45720" anchor="ctr" anchorCtr="0" upright="1">
              <a:noAutofit/>
            </a:bodyPr>
            <a:lstStyle/>
            <a:p>
              <a:pPr algn="just"/>
              <a:r>
                <a:rPr lang="en-US" sz="1200" b="1" i="1" kern="100">
                  <a:effectLst/>
                  <a:latin typeface="Times New Roman" panose="02020603050405020304" pitchFamily="18" charset="0"/>
                  <a:ea typeface="MS Mincho" panose="02020609040205080304" pitchFamily="49" charset="-128"/>
                  <a:cs typeface="Times New Roman" panose="02020603050405020304" pitchFamily="18" charset="0"/>
                </a:rPr>
                <a:t>Activity1 (Asynchronous)</a:t>
              </a:r>
              <a:endParaRPr lang="en-KE" sz="1200" kern="100">
                <a:effectLst/>
                <a:latin typeface="Times" panose="02020603050405020304" pitchFamily="18" charset="0"/>
                <a:ea typeface="MS Mincho" panose="02020609040205080304" pitchFamily="49" charset="-128"/>
                <a:cs typeface="Times New Roman" panose="02020603050405020304" pitchFamily="18" charset="0"/>
              </a:endParaRPr>
            </a:p>
            <a:p>
              <a:r>
                <a:rPr lang="en-GB" sz="1200">
                  <a:effectLst/>
                  <a:latin typeface="Times New Roman" panose="02020603050405020304" pitchFamily="18" charset="0"/>
                  <a:ea typeface="Times New Roman" panose="02020603050405020304" pitchFamily="18" charset="0"/>
                </a:rPr>
                <a:t>Proceed in a step by step </a:t>
              </a:r>
              <a:endParaRPr lang="en-KE" sz="1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a:effectLst/>
                  <a:latin typeface="Times New Roman" panose="02020603050405020304" pitchFamily="18" charset="0"/>
                  <a:ea typeface="Times New Roman" panose="02020603050405020304" pitchFamily="18" charset="0"/>
                </a:rPr>
                <a:t>Exploring on every tab until you host a live meeting. Write brief explanation for each tab.</a:t>
              </a:r>
              <a:endParaRPr lang="en-KE" sz="1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b="1">
                  <a:effectLst/>
                  <a:latin typeface="Times New Roman" panose="02020603050405020304" pitchFamily="18" charset="0"/>
                  <a:ea typeface="Times New Roman" panose="02020603050405020304" pitchFamily="18" charset="0"/>
                </a:rPr>
                <a:t>Start an Instant meeting </a:t>
              </a:r>
              <a:endParaRPr lang="en-KE" sz="1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a:effectLst/>
                  <a:latin typeface="Times New Roman" panose="02020603050405020304" pitchFamily="18" charset="0"/>
                  <a:ea typeface="Times New Roman" panose="02020603050405020304" pitchFamily="18" charset="0"/>
                </a:rPr>
                <a:t>Click on the “Start an Instant meeting”  and explore</a:t>
              </a:r>
              <a:endParaRPr lang="en-KE" sz="1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b="1">
                  <a:effectLst/>
                  <a:latin typeface="Times New Roman" panose="02020603050405020304" pitchFamily="18" charset="0"/>
                  <a:ea typeface="Times New Roman" panose="02020603050405020304" pitchFamily="18" charset="0"/>
                </a:rPr>
                <a:t>Schedule in Google Calendar</a:t>
              </a:r>
              <a:r>
                <a:rPr lang="en-GB" sz="1200">
                  <a:effectLst/>
                  <a:latin typeface="Times New Roman" panose="02020603050405020304" pitchFamily="18" charset="0"/>
                  <a:ea typeface="Times New Roman" panose="02020603050405020304" pitchFamily="18" charset="0"/>
                </a:rPr>
                <a:t>Click on the “Schedule in Google Calendar”  and explore</a:t>
              </a:r>
              <a:endParaRPr lang="en-KE" sz="1200">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B6757F93-DF22-B12D-5E75-8FEA1169C849}"/>
                </a:ext>
              </a:extLst>
            </p:cNvPr>
            <p:cNvGrpSpPr>
              <a:grpSpLocks/>
            </p:cNvGrpSpPr>
            <p:nvPr/>
          </p:nvGrpSpPr>
          <p:grpSpPr bwMode="auto">
            <a:xfrm>
              <a:off x="0" y="225184"/>
              <a:ext cx="809368" cy="682387"/>
              <a:chOff x="1020" y="4626"/>
              <a:chExt cx="1127" cy="1052"/>
            </a:xfrm>
            <a:grpFill/>
          </p:grpSpPr>
          <p:sp>
            <p:nvSpPr>
              <p:cNvPr id="7" name="AutoShape 265">
                <a:extLst>
                  <a:ext uri="{FF2B5EF4-FFF2-40B4-BE49-F238E27FC236}">
                    <a16:creationId xmlns:a16="http://schemas.microsoft.com/office/drawing/2014/main" id="{63CAA1A1-840B-7D70-1E29-639B641238E8}"/>
                  </a:ext>
                </a:extLst>
              </p:cNvPr>
              <p:cNvSpPr>
                <a:spLocks noChangeArrowheads="1"/>
              </p:cNvSpPr>
              <p:nvPr/>
            </p:nvSpPr>
            <p:spPr bwMode="auto">
              <a:xfrm>
                <a:off x="1020" y="4626"/>
                <a:ext cx="587" cy="554"/>
              </a:xfrm>
              <a:prstGeom prst="smileyFace">
                <a:avLst>
                  <a:gd name="adj" fmla="val 4653"/>
                </a:avLst>
              </a:prstGeom>
              <a:grpFill/>
              <a:ln w="19050">
                <a:solidFill>
                  <a:srgbClr val="000000"/>
                </a:solidFill>
                <a:round/>
                <a:headEnd/>
                <a:tailEnd/>
              </a:ln>
            </p:spPr>
            <p:txBody>
              <a:bodyPr rot="0" vert="horz" wrap="square" lIns="91440" tIns="45720" rIns="91440" bIns="45720" anchor="t" anchorCtr="0" upright="1">
                <a:noAutofit/>
              </a:bodyPr>
              <a:lstStyle/>
              <a:p>
                <a:endParaRPr lang="en-KE"/>
              </a:p>
            </p:txBody>
          </p:sp>
          <p:sp>
            <p:nvSpPr>
              <p:cNvPr id="8" name="AutoShape 266">
                <a:extLst>
                  <a:ext uri="{FF2B5EF4-FFF2-40B4-BE49-F238E27FC236}">
                    <a16:creationId xmlns:a16="http://schemas.microsoft.com/office/drawing/2014/main" id="{ADABC790-ED0B-E4B5-89C3-E37C3DFE1368}"/>
                  </a:ext>
                </a:extLst>
              </p:cNvPr>
              <p:cNvSpPr>
                <a:spLocks noChangeArrowheads="1"/>
              </p:cNvSpPr>
              <p:nvPr/>
            </p:nvSpPr>
            <p:spPr bwMode="auto">
              <a:xfrm>
                <a:off x="1607" y="4626"/>
                <a:ext cx="540" cy="536"/>
              </a:xfrm>
              <a:prstGeom prst="smileyFace">
                <a:avLst>
                  <a:gd name="adj" fmla="val 4653"/>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KE"/>
              </a:p>
            </p:txBody>
          </p:sp>
          <p:sp>
            <p:nvSpPr>
              <p:cNvPr id="9" name="AutoShape 267">
                <a:extLst>
                  <a:ext uri="{FF2B5EF4-FFF2-40B4-BE49-F238E27FC236}">
                    <a16:creationId xmlns:a16="http://schemas.microsoft.com/office/drawing/2014/main" id="{47236D68-8994-F5A9-2AB0-E4F2F638E667}"/>
                  </a:ext>
                </a:extLst>
              </p:cNvPr>
              <p:cNvSpPr>
                <a:spLocks noChangeArrowheads="1"/>
              </p:cNvSpPr>
              <p:nvPr/>
            </p:nvSpPr>
            <p:spPr bwMode="auto">
              <a:xfrm>
                <a:off x="1384" y="5116"/>
                <a:ext cx="540" cy="562"/>
              </a:xfrm>
              <a:prstGeom prst="smileyFace">
                <a:avLst>
                  <a:gd name="adj" fmla="val 4653"/>
                </a:avLst>
              </a:prstGeom>
              <a:grpFill/>
              <a:ln w="19050">
                <a:solidFill>
                  <a:srgbClr val="000000"/>
                </a:solidFill>
                <a:round/>
                <a:headEnd/>
                <a:tailEnd/>
              </a:ln>
            </p:spPr>
            <p:txBody>
              <a:bodyPr rot="0" vert="horz" wrap="square" lIns="91440" tIns="45720" rIns="91440" bIns="45720" anchor="t" anchorCtr="0" upright="1">
                <a:noAutofit/>
              </a:bodyPr>
              <a:lstStyle/>
              <a:p>
                <a:endParaRPr lang="en-KE"/>
              </a:p>
            </p:txBody>
          </p:sp>
        </p:grpSp>
      </p:grpSp>
    </p:spTree>
    <p:extLst>
      <p:ext uri="{BB962C8B-B14F-4D97-AF65-F5344CB8AC3E}">
        <p14:creationId xmlns:p14="http://schemas.microsoft.com/office/powerpoint/2010/main" val="3523600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45D8-508A-3B41-F153-82E321634FDE}"/>
              </a:ext>
            </a:extLst>
          </p:cNvPr>
          <p:cNvSpPr>
            <a:spLocks noGrp="1"/>
          </p:cNvSpPr>
          <p:nvPr>
            <p:ph type="title"/>
          </p:nvPr>
        </p:nvSpPr>
        <p:spPr>
          <a:xfrm>
            <a:off x="0" y="740157"/>
            <a:ext cx="8229600" cy="1143000"/>
          </a:xfrm>
        </p:spPr>
        <p:txBody>
          <a:bodyPr/>
          <a:lstStyle/>
          <a:p>
            <a:r>
              <a:rPr lang="en-US" dirty="0"/>
              <a:t>Activity 2</a:t>
            </a:r>
            <a:endParaRPr lang="en-KE" dirty="0"/>
          </a:p>
        </p:txBody>
      </p:sp>
      <p:grpSp>
        <p:nvGrpSpPr>
          <p:cNvPr id="4" name="Group 3">
            <a:extLst>
              <a:ext uri="{FF2B5EF4-FFF2-40B4-BE49-F238E27FC236}">
                <a16:creationId xmlns:a16="http://schemas.microsoft.com/office/drawing/2014/main" id="{6B147541-BD90-227D-4072-89CD012F076A}"/>
              </a:ext>
            </a:extLst>
          </p:cNvPr>
          <p:cNvGrpSpPr>
            <a:grpSpLocks/>
          </p:cNvGrpSpPr>
          <p:nvPr/>
        </p:nvGrpSpPr>
        <p:grpSpPr bwMode="auto">
          <a:xfrm>
            <a:off x="228600" y="2057400"/>
            <a:ext cx="8686800" cy="3886199"/>
            <a:chOff x="0" y="133989"/>
            <a:chExt cx="4692340" cy="1004922"/>
          </a:xfrm>
          <a:gradFill flip="none" rotWithShape="1">
            <a:gsLst>
              <a:gs pos="78000">
                <a:srgbClr val="92D050"/>
              </a:gs>
              <a:gs pos="21000">
                <a:schemeClr val="accent5">
                  <a:lumMod val="0"/>
                  <a:lumOff val="100000"/>
                </a:schemeClr>
              </a:gs>
            </a:gsLst>
            <a:lin ang="5400000" scaled="0"/>
            <a:tileRect/>
          </a:gradFill>
        </p:grpSpPr>
        <p:sp>
          <p:nvSpPr>
            <p:cNvPr id="5" name="Line Callout 1 (Border and Accent Bar) 31320">
              <a:extLst>
                <a:ext uri="{FF2B5EF4-FFF2-40B4-BE49-F238E27FC236}">
                  <a16:creationId xmlns:a16="http://schemas.microsoft.com/office/drawing/2014/main" id="{07CAF347-2600-B7A4-93E5-3C77498D216D}"/>
                </a:ext>
              </a:extLst>
            </p:cNvPr>
            <p:cNvSpPr>
              <a:spLocks/>
            </p:cNvSpPr>
            <p:nvPr/>
          </p:nvSpPr>
          <p:spPr bwMode="auto">
            <a:xfrm>
              <a:off x="1152505" y="133989"/>
              <a:ext cx="3539835" cy="1004922"/>
            </a:xfrm>
            <a:prstGeom prst="accentBorderCallout1">
              <a:avLst>
                <a:gd name="adj1" fmla="val 5106"/>
                <a:gd name="adj2" fmla="val -1750"/>
                <a:gd name="adj3" fmla="val 3773"/>
                <a:gd name="adj4" fmla="val -42218"/>
              </a:avLst>
            </a:prstGeom>
            <a:grpFill/>
            <a:ln w="19050">
              <a:solidFill>
                <a:srgbClr val="000000"/>
              </a:solidFill>
              <a:miter lim="800000"/>
              <a:headEnd/>
              <a:tailEnd/>
            </a:ln>
          </p:spPr>
          <p:txBody>
            <a:bodyPr rot="0" vert="horz" wrap="square" lIns="91440" tIns="45720" rIns="91440" bIns="45720" anchor="ctr" anchorCtr="0" upright="1">
              <a:noAutofit/>
            </a:bodyPr>
            <a:lstStyle/>
            <a:p>
              <a:pPr marL="229870" indent="-228600">
                <a:lnSpc>
                  <a:spcPct val="115000"/>
                </a:lnSpc>
              </a:pPr>
              <a:r>
                <a:rPr lang="en-GB" sz="2400" b="1" i="1" dirty="0">
                  <a:effectLst/>
                  <a:latin typeface="Times New Roman" panose="02020603050405020304" pitchFamily="18" charset="0"/>
                  <a:ea typeface="Times New Roman" panose="02020603050405020304" pitchFamily="18" charset="0"/>
                </a:rPr>
                <a:t>Activity 2</a:t>
              </a:r>
              <a:endParaRPr lang="en-KE"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Create and </a:t>
              </a:r>
              <a:r>
                <a:rPr lang="en-GB" sz="2400" dirty="0" err="1">
                  <a:effectLst/>
                  <a:latin typeface="Times New Roman" panose="02020603050405020304" pitchFamily="18" charset="0"/>
                  <a:ea typeface="Times New Roman" panose="02020603050405020304" pitchFamily="18" charset="0"/>
                </a:rPr>
                <a:t>shedule</a:t>
              </a:r>
              <a:r>
                <a:rPr lang="en-GB" sz="2400" dirty="0">
                  <a:effectLst/>
                  <a:latin typeface="Times New Roman" panose="02020603050405020304" pitchFamily="18" charset="0"/>
                  <a:ea typeface="Times New Roman" panose="02020603050405020304" pitchFamily="18" charset="0"/>
                </a:rPr>
                <a:t> a meeting using Google Meet</a:t>
              </a:r>
              <a:endParaRPr lang="en-KE"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Invite members of your group to your meeting </a:t>
              </a:r>
              <a:endParaRPr lang="en-KE"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Present/ teach the lesson you prepared in unit 3</a:t>
              </a:r>
              <a:endParaRPr lang="en-KE" sz="24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Evidence of a virtual meeting - screen shots</a:t>
              </a:r>
              <a:endParaRPr lang="en-KE" sz="2400" dirty="0">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A4114176-FE7D-D75F-2AA5-ECFE06E8F60D}"/>
                </a:ext>
              </a:extLst>
            </p:cNvPr>
            <p:cNvGrpSpPr>
              <a:grpSpLocks/>
            </p:cNvGrpSpPr>
            <p:nvPr/>
          </p:nvGrpSpPr>
          <p:grpSpPr bwMode="auto">
            <a:xfrm>
              <a:off x="0" y="225184"/>
              <a:ext cx="809368" cy="682387"/>
              <a:chOff x="1020" y="4626"/>
              <a:chExt cx="1127" cy="1052"/>
            </a:xfrm>
            <a:grpFill/>
          </p:grpSpPr>
          <p:sp>
            <p:nvSpPr>
              <p:cNvPr id="7" name="AutoShape 265">
                <a:extLst>
                  <a:ext uri="{FF2B5EF4-FFF2-40B4-BE49-F238E27FC236}">
                    <a16:creationId xmlns:a16="http://schemas.microsoft.com/office/drawing/2014/main" id="{606C6AE2-F9DE-58C9-BBCB-AFCDBF46658F}"/>
                  </a:ext>
                </a:extLst>
              </p:cNvPr>
              <p:cNvSpPr>
                <a:spLocks noChangeArrowheads="1"/>
              </p:cNvSpPr>
              <p:nvPr/>
            </p:nvSpPr>
            <p:spPr bwMode="auto">
              <a:xfrm>
                <a:off x="1020" y="4626"/>
                <a:ext cx="587" cy="554"/>
              </a:xfrm>
              <a:prstGeom prst="smileyFace">
                <a:avLst>
                  <a:gd name="adj" fmla="val 4653"/>
                </a:avLst>
              </a:prstGeom>
              <a:grpFill/>
              <a:ln w="19050">
                <a:solidFill>
                  <a:srgbClr val="000000"/>
                </a:solidFill>
                <a:round/>
                <a:headEnd/>
                <a:tailEnd/>
              </a:ln>
            </p:spPr>
            <p:txBody>
              <a:bodyPr rot="0" vert="horz" wrap="square" lIns="91440" tIns="45720" rIns="91440" bIns="45720" anchor="t" anchorCtr="0" upright="1">
                <a:noAutofit/>
              </a:bodyPr>
              <a:lstStyle/>
              <a:p>
                <a:endParaRPr lang="en-KE"/>
              </a:p>
            </p:txBody>
          </p:sp>
          <p:sp>
            <p:nvSpPr>
              <p:cNvPr id="8" name="AutoShape 266">
                <a:extLst>
                  <a:ext uri="{FF2B5EF4-FFF2-40B4-BE49-F238E27FC236}">
                    <a16:creationId xmlns:a16="http://schemas.microsoft.com/office/drawing/2014/main" id="{0C90EB22-6133-A514-87D2-A4B540AD0881}"/>
                  </a:ext>
                </a:extLst>
              </p:cNvPr>
              <p:cNvSpPr>
                <a:spLocks noChangeArrowheads="1"/>
              </p:cNvSpPr>
              <p:nvPr/>
            </p:nvSpPr>
            <p:spPr bwMode="auto">
              <a:xfrm>
                <a:off x="1607" y="4626"/>
                <a:ext cx="540" cy="536"/>
              </a:xfrm>
              <a:prstGeom prst="smileyFace">
                <a:avLst>
                  <a:gd name="adj" fmla="val 4653"/>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KE"/>
              </a:p>
            </p:txBody>
          </p:sp>
          <p:sp>
            <p:nvSpPr>
              <p:cNvPr id="9" name="AutoShape 267">
                <a:extLst>
                  <a:ext uri="{FF2B5EF4-FFF2-40B4-BE49-F238E27FC236}">
                    <a16:creationId xmlns:a16="http://schemas.microsoft.com/office/drawing/2014/main" id="{98C006B5-5965-01DF-58DE-1401568FD754}"/>
                  </a:ext>
                </a:extLst>
              </p:cNvPr>
              <p:cNvSpPr>
                <a:spLocks noChangeArrowheads="1"/>
              </p:cNvSpPr>
              <p:nvPr/>
            </p:nvSpPr>
            <p:spPr bwMode="auto">
              <a:xfrm>
                <a:off x="1384" y="5116"/>
                <a:ext cx="540" cy="562"/>
              </a:xfrm>
              <a:prstGeom prst="smileyFace">
                <a:avLst>
                  <a:gd name="adj" fmla="val 4653"/>
                </a:avLst>
              </a:prstGeom>
              <a:grpFill/>
              <a:ln w="19050">
                <a:solidFill>
                  <a:srgbClr val="000000"/>
                </a:solidFill>
                <a:round/>
                <a:headEnd/>
                <a:tailEnd/>
              </a:ln>
            </p:spPr>
            <p:txBody>
              <a:bodyPr rot="0" vert="horz" wrap="square" lIns="91440" tIns="45720" rIns="91440" bIns="45720" anchor="t" anchorCtr="0" upright="1">
                <a:noAutofit/>
              </a:bodyPr>
              <a:lstStyle/>
              <a:p>
                <a:endParaRPr lang="en-KE"/>
              </a:p>
            </p:txBody>
          </p:sp>
        </p:grpSp>
      </p:grpSp>
    </p:spTree>
    <p:extLst>
      <p:ext uri="{BB962C8B-B14F-4D97-AF65-F5344CB8AC3E}">
        <p14:creationId xmlns:p14="http://schemas.microsoft.com/office/powerpoint/2010/main" val="173827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32E1-B7D8-D948-D05B-24A1479C7A70}"/>
              </a:ext>
            </a:extLst>
          </p:cNvPr>
          <p:cNvSpPr>
            <a:spLocks noGrp="1"/>
          </p:cNvSpPr>
          <p:nvPr>
            <p:ph type="title"/>
          </p:nvPr>
        </p:nvSpPr>
        <p:spPr>
          <a:xfrm>
            <a:off x="1044" y="495300"/>
            <a:ext cx="8229600" cy="1143000"/>
          </a:xfrm>
        </p:spPr>
        <p:txBody>
          <a:bodyPr/>
          <a:lstStyle/>
          <a:p>
            <a:r>
              <a:rPr lang="en-GB" sz="3600" b="1" dirty="0">
                <a:solidFill>
                  <a:srgbClr val="1F497D"/>
                </a:solidFill>
                <a:effectLst/>
                <a:latin typeface="Times New Roman" panose="02020603050405020304" pitchFamily="18" charset="0"/>
                <a:ea typeface="Times New Roman" panose="02020603050405020304" pitchFamily="18" charset="0"/>
              </a:rPr>
              <a:t> Netiquettes </a:t>
            </a:r>
            <a:r>
              <a:rPr lang="en-KE" sz="3600" dirty="0">
                <a:effectLst/>
                <a:latin typeface="Times New Roman" panose="02020603050405020304" pitchFamily="18" charset="0"/>
                <a:ea typeface="Times New Roman" panose="02020603050405020304" pitchFamily="18" charset="0"/>
              </a:rPr>
              <a:t/>
            </a:r>
            <a:br>
              <a:rPr lang="en-KE" sz="3600" dirty="0">
                <a:effectLst/>
                <a:latin typeface="Times New Roman" panose="02020603050405020304" pitchFamily="18" charset="0"/>
                <a:ea typeface="Times New Roman" panose="02020603050405020304" pitchFamily="18" charset="0"/>
              </a:rPr>
            </a:br>
            <a:endParaRPr lang="en-KE" sz="7200" dirty="0"/>
          </a:p>
        </p:txBody>
      </p:sp>
      <p:sp>
        <p:nvSpPr>
          <p:cNvPr id="3" name="Content Placeholder 2">
            <a:extLst>
              <a:ext uri="{FF2B5EF4-FFF2-40B4-BE49-F238E27FC236}">
                <a16:creationId xmlns:a16="http://schemas.microsoft.com/office/drawing/2014/main" id="{DA0F8280-FEF7-6ADF-16FE-683BB4AD46D9}"/>
              </a:ext>
            </a:extLst>
          </p:cNvPr>
          <p:cNvSpPr>
            <a:spLocks noGrp="1"/>
          </p:cNvSpPr>
          <p:nvPr>
            <p:ph idx="1"/>
          </p:nvPr>
        </p:nvSpPr>
        <p:spPr>
          <a:xfrm>
            <a:off x="266700" y="1066800"/>
            <a:ext cx="8610600" cy="5382362"/>
          </a:xfrm>
        </p:spPr>
        <p:txBody>
          <a:bodyPr/>
          <a:lstStyle/>
          <a:p>
            <a:pPr marL="342900" lvl="0" indent="-342900" algn="just">
              <a:lnSpc>
                <a:spcPct val="115000"/>
              </a:lnSpc>
              <a:buFont typeface="+mj-lt"/>
              <a:buAutoNum type="arabicPeriod"/>
              <a:tabLst>
                <a:tab pos="540385" algn="l"/>
              </a:tabLst>
            </a:pPr>
            <a:r>
              <a:rPr lang="en-GB" sz="1800" b="1" dirty="0">
                <a:effectLst/>
                <a:latin typeface="Times New Roman" panose="02020603050405020304" pitchFamily="18" charset="0"/>
                <a:ea typeface="Times New Roman" panose="02020603050405020304" pitchFamily="18" charset="0"/>
              </a:rPr>
              <a:t>Be punctual: Join the virtual meeting on time. Logging in late can disrupt the flow of the meeting and inconvenience others.</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540385" algn="l"/>
              </a:tabLst>
            </a:pPr>
            <a:r>
              <a:rPr lang="en-GB" sz="1800" b="1" dirty="0">
                <a:effectLst/>
                <a:latin typeface="Times New Roman" panose="02020603050405020304" pitchFamily="18" charset="0"/>
                <a:ea typeface="Times New Roman" panose="02020603050405020304" pitchFamily="18" charset="0"/>
              </a:rPr>
              <a:t>Test your technology: Ensure your audio, video, and internet connection are working properly before the meeting starts. Familiarize yourself with the meeting platform to avoid technical issues during the session.</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540385" algn="l"/>
              </a:tabLst>
            </a:pPr>
            <a:r>
              <a:rPr lang="en-GB" sz="1800" b="1" dirty="0">
                <a:effectLst/>
                <a:latin typeface="Times New Roman" panose="02020603050405020304" pitchFamily="18" charset="0"/>
                <a:ea typeface="Times New Roman" panose="02020603050405020304" pitchFamily="18" charset="0"/>
              </a:rPr>
              <a:t>Dress appropriately: Even though you're attending remotely, dress as you would for an in-person meeting, unless otherwise specified by your organization.</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540385" algn="l"/>
              </a:tabLst>
            </a:pPr>
            <a:r>
              <a:rPr lang="en-GB" sz="1800" b="1" dirty="0">
                <a:effectLst/>
                <a:latin typeface="Times New Roman" panose="02020603050405020304" pitchFamily="18" charset="0"/>
                <a:ea typeface="Times New Roman" panose="02020603050405020304" pitchFamily="18" charset="0"/>
              </a:rPr>
              <a:t>Choose a suitable environment: Select a quiet, well-lit space for the meeting. Minimize background noise and distractions to maintain focus. Ensure your background is professional and uncluttered. Consider using virtual backgrounds if necessary.</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540385" algn="l"/>
              </a:tabLst>
            </a:pPr>
            <a:r>
              <a:rPr lang="en-GB" sz="1800" b="1" dirty="0">
                <a:effectLst/>
                <a:latin typeface="Times New Roman" panose="02020603050405020304" pitchFamily="18" charset="0"/>
                <a:ea typeface="Times New Roman" panose="02020603050405020304" pitchFamily="18" charset="0"/>
              </a:rPr>
              <a:t>Introduce yourself: If the meeting involves people who may not know each other, introduce yourself briefly when speaking for the first time.</a:t>
            </a:r>
            <a:endParaRPr lang="en-KE" sz="1800" b="1" dirty="0">
              <a:effectLst/>
              <a:latin typeface="Times New Roman" panose="02020603050405020304" pitchFamily="18" charset="0"/>
              <a:ea typeface="Times New Roman" panose="02020603050405020304" pitchFamily="18" charset="0"/>
            </a:endParaRPr>
          </a:p>
          <a:p>
            <a:endParaRPr lang="en-KE" sz="2000" dirty="0"/>
          </a:p>
        </p:txBody>
      </p:sp>
    </p:spTree>
    <p:extLst>
      <p:ext uri="{BB962C8B-B14F-4D97-AF65-F5344CB8AC3E}">
        <p14:creationId xmlns:p14="http://schemas.microsoft.com/office/powerpoint/2010/main" val="228475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81C7-23B1-F371-A5A4-8DB607706123}"/>
              </a:ext>
            </a:extLst>
          </p:cNvPr>
          <p:cNvSpPr>
            <a:spLocks noGrp="1"/>
          </p:cNvSpPr>
          <p:nvPr>
            <p:ph type="title"/>
          </p:nvPr>
        </p:nvSpPr>
        <p:spPr>
          <a:xfrm>
            <a:off x="228600" y="304800"/>
            <a:ext cx="8229600" cy="1143000"/>
          </a:xfrm>
        </p:spPr>
        <p:txBody>
          <a:bodyPr/>
          <a:lstStyle/>
          <a:p>
            <a:r>
              <a:rPr lang="en-US" dirty="0" err="1"/>
              <a:t>contd</a:t>
            </a:r>
            <a:endParaRPr lang="en-KE" dirty="0"/>
          </a:p>
        </p:txBody>
      </p:sp>
      <p:sp>
        <p:nvSpPr>
          <p:cNvPr id="3" name="Content Placeholder 2">
            <a:extLst>
              <a:ext uri="{FF2B5EF4-FFF2-40B4-BE49-F238E27FC236}">
                <a16:creationId xmlns:a16="http://schemas.microsoft.com/office/drawing/2014/main" id="{93AFA649-7D8F-F8C0-4430-3AD9256F1342}"/>
              </a:ext>
            </a:extLst>
          </p:cNvPr>
          <p:cNvSpPr>
            <a:spLocks noGrp="1"/>
          </p:cNvSpPr>
          <p:nvPr>
            <p:ph idx="1"/>
          </p:nvPr>
        </p:nvSpPr>
        <p:spPr/>
        <p:txBody>
          <a:bodyPr/>
          <a:lstStyle/>
          <a:p>
            <a:r>
              <a:rPr lang="en-GB" sz="3200" dirty="0">
                <a:effectLst/>
                <a:latin typeface="Times New Roman" panose="02020603050405020304" pitchFamily="18" charset="0"/>
                <a:ea typeface="Times New Roman" panose="02020603050405020304" pitchFamily="18" charset="0"/>
              </a:rPr>
              <a:t>The session offer an opportunity for the QASOs to deepen their understanding of  learner centred pedagogies such as IBL for effective learning in STEM. </a:t>
            </a:r>
          </a:p>
          <a:p>
            <a:r>
              <a:rPr lang="en-GB" sz="3200" dirty="0">
                <a:effectLst/>
                <a:latin typeface="Times New Roman" panose="02020603050405020304" pitchFamily="18" charset="0"/>
                <a:ea typeface="Times New Roman" panose="02020603050405020304" pitchFamily="18" charset="0"/>
              </a:rPr>
              <a:t>Empower QASOs with skills in ICT management tools to execute their mandate.  </a:t>
            </a:r>
            <a:r>
              <a:rPr lang="en-US" sz="3200" dirty="0">
                <a:effectLst/>
                <a:latin typeface="Times New Roman" panose="02020603050405020304" pitchFamily="18" charset="0"/>
                <a:ea typeface="Times New Roman" panose="02020603050405020304" pitchFamily="18" charset="0"/>
              </a:rPr>
              <a:t> </a:t>
            </a:r>
            <a:endParaRPr lang="en-KE" sz="3200"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1699696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620A-E2A6-A6F6-189D-328645AF96B1}"/>
              </a:ext>
            </a:extLst>
          </p:cNvPr>
          <p:cNvSpPr>
            <a:spLocks noGrp="1"/>
          </p:cNvSpPr>
          <p:nvPr>
            <p:ph type="title"/>
          </p:nvPr>
        </p:nvSpPr>
        <p:spPr>
          <a:xfrm>
            <a:off x="-1905000" y="-76200"/>
            <a:ext cx="8229600" cy="1143000"/>
          </a:xfrm>
        </p:spPr>
        <p:txBody>
          <a:bodyPr/>
          <a:lstStyle/>
          <a:p>
            <a:r>
              <a:rPr lang="en-US" sz="3200" dirty="0" err="1"/>
              <a:t>Contd</a:t>
            </a:r>
            <a:r>
              <a:rPr lang="en-US" sz="3200" dirty="0"/>
              <a:t>’…</a:t>
            </a:r>
            <a:endParaRPr lang="en-KE" sz="3200" dirty="0"/>
          </a:p>
        </p:txBody>
      </p:sp>
      <p:sp>
        <p:nvSpPr>
          <p:cNvPr id="3" name="Content Placeholder 2">
            <a:extLst>
              <a:ext uri="{FF2B5EF4-FFF2-40B4-BE49-F238E27FC236}">
                <a16:creationId xmlns:a16="http://schemas.microsoft.com/office/drawing/2014/main" id="{C455B795-4FCA-A223-BDF7-96465B2F177B}"/>
              </a:ext>
            </a:extLst>
          </p:cNvPr>
          <p:cNvSpPr>
            <a:spLocks noGrp="1"/>
          </p:cNvSpPr>
          <p:nvPr>
            <p:ph idx="1"/>
          </p:nvPr>
        </p:nvSpPr>
        <p:spPr>
          <a:xfrm>
            <a:off x="228600" y="1038616"/>
            <a:ext cx="8610600" cy="4525963"/>
          </a:xfrm>
        </p:spPr>
        <p:txBody>
          <a:bodyPr/>
          <a:lstStyle/>
          <a:p>
            <a:pPr marL="342900" lvl="0" indent="-342900" algn="just">
              <a:lnSpc>
                <a:spcPct val="115000"/>
              </a:lnSpc>
              <a:buFont typeface="+mj-lt"/>
              <a:buAutoNum type="arabicPeriod" startAt="6"/>
              <a:tabLst>
                <a:tab pos="540385" algn="l"/>
              </a:tabLst>
            </a:pPr>
            <a:r>
              <a:rPr lang="en-GB" sz="1800" b="1" dirty="0">
                <a:effectLst/>
                <a:latin typeface="Times New Roman" panose="02020603050405020304" pitchFamily="18" charset="0"/>
                <a:ea typeface="Times New Roman" panose="02020603050405020304" pitchFamily="18" charset="0"/>
              </a:rPr>
              <a:t>Use professional language: Maintain a professional tone and avoid using slang, jargon, or offensive language.</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startAt="6"/>
              <a:tabLst>
                <a:tab pos="540385" algn="l"/>
              </a:tabLst>
            </a:pPr>
            <a:r>
              <a:rPr lang="en-GB" sz="1800" b="1" dirty="0">
                <a:effectLst/>
                <a:latin typeface="Times New Roman" panose="02020603050405020304" pitchFamily="18" charset="0"/>
                <a:ea typeface="Times New Roman" panose="02020603050405020304" pitchFamily="18" charset="0"/>
              </a:rPr>
              <a:t>Be attentive and engaged: Demonstrate active listening by focusing on the speaker and avoiding multitasking. Use non-verbal cues like nodding or smiling to show engagement.</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startAt="6"/>
              <a:tabLst>
                <a:tab pos="540385" algn="l"/>
              </a:tabLst>
            </a:pPr>
            <a:r>
              <a:rPr lang="en-GB" sz="1800" b="1" dirty="0">
                <a:effectLst/>
                <a:latin typeface="Times New Roman" panose="02020603050405020304" pitchFamily="18" charset="0"/>
                <a:ea typeface="Times New Roman" panose="02020603050405020304" pitchFamily="18" charset="0"/>
              </a:rPr>
              <a:t>Mute your microphone when not speaking: This helps minimize background noise and prevents disruptions. Remember to unmute when you need to speak.</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startAt="6"/>
              <a:tabLst>
                <a:tab pos="540385" algn="l"/>
              </a:tabLst>
            </a:pPr>
            <a:r>
              <a:rPr lang="en-GB" sz="1800" b="1" dirty="0">
                <a:effectLst/>
                <a:latin typeface="Times New Roman" panose="02020603050405020304" pitchFamily="18" charset="0"/>
                <a:ea typeface="Times New Roman" panose="02020603050405020304" pitchFamily="18" charset="0"/>
              </a:rPr>
              <a:t>Avoid interrupting others: Wait for an appropriate pause before speaking. Use the "raise hand" feature if available to indicate you have something to contribute.</a:t>
            </a:r>
            <a:endParaRPr lang="en-KE" sz="1800" b="1"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startAt="6"/>
              <a:tabLst>
                <a:tab pos="540385" algn="l"/>
              </a:tabLst>
            </a:pPr>
            <a:r>
              <a:rPr lang="en-GB" sz="1800" b="1" dirty="0">
                <a:effectLst/>
                <a:latin typeface="Times New Roman" panose="02020603050405020304" pitchFamily="18" charset="0"/>
                <a:ea typeface="Times New Roman" panose="02020603050405020304" pitchFamily="18" charset="0"/>
              </a:rPr>
              <a:t>Use chat appropriately: If there's a chat feature, use it to share relevant links or resources, ask questions, or provide feedback. Avoid side conversations that can distract from the main discussion.</a:t>
            </a:r>
            <a:endParaRPr lang="en-KE" sz="1800" b="1"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n-GB" sz="1800" b="1" dirty="0">
                <a:effectLst/>
                <a:latin typeface="Times New Roman" panose="02020603050405020304" pitchFamily="18" charset="0"/>
                <a:ea typeface="Times New Roman" panose="02020603050405020304" pitchFamily="18" charset="0"/>
              </a:rPr>
              <a:t>Follow meeting guidelines by adhering to any specific meeting rules or protocols set by the organizer. Thank the host and participants: Express gratitude at the end of the meeting for their time and contributions</a:t>
            </a:r>
            <a:endParaRPr lang="en-KE" sz="1800" b="1"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1427217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3FBF-2FCE-B894-4291-5887E392FDE2}"/>
              </a:ext>
            </a:extLst>
          </p:cNvPr>
          <p:cNvSpPr>
            <a:spLocks noGrp="1"/>
          </p:cNvSpPr>
          <p:nvPr>
            <p:ph type="title"/>
          </p:nvPr>
        </p:nvSpPr>
        <p:spPr>
          <a:xfrm>
            <a:off x="-228600" y="188316"/>
            <a:ext cx="8229600" cy="1143000"/>
          </a:xfrm>
        </p:spPr>
        <p:txBody>
          <a:bodyPr/>
          <a:lstStyle/>
          <a:p>
            <a:r>
              <a:rPr lang="en-US" dirty="0"/>
              <a:t>Google Forms</a:t>
            </a:r>
            <a:endParaRPr lang="en-KE" dirty="0"/>
          </a:p>
        </p:txBody>
      </p:sp>
      <p:sp>
        <p:nvSpPr>
          <p:cNvPr id="3" name="Content Placeholder 2">
            <a:extLst>
              <a:ext uri="{FF2B5EF4-FFF2-40B4-BE49-F238E27FC236}">
                <a16:creationId xmlns:a16="http://schemas.microsoft.com/office/drawing/2014/main" id="{060680C5-4537-BE45-2E53-F17EEB578FD6}"/>
              </a:ext>
            </a:extLst>
          </p:cNvPr>
          <p:cNvSpPr>
            <a:spLocks noGrp="1"/>
          </p:cNvSpPr>
          <p:nvPr>
            <p:ph idx="1"/>
          </p:nvPr>
        </p:nvSpPr>
        <p:spPr>
          <a:xfrm>
            <a:off x="228600" y="1447801"/>
            <a:ext cx="8686800" cy="1676400"/>
          </a:xfrm>
        </p:spPr>
        <p:txBody>
          <a:bodyPr/>
          <a:lstStyle/>
          <a:p>
            <a:r>
              <a:rPr lang="en-GB" dirty="0">
                <a:effectLst/>
                <a:latin typeface="Times New Roman" panose="02020603050405020304" pitchFamily="18" charset="0"/>
                <a:ea typeface="Times New Roman" panose="02020603050405020304" pitchFamily="18" charset="0"/>
              </a:rPr>
              <a:t>A tool that QASOs can use to collect data online. </a:t>
            </a:r>
          </a:p>
          <a:p>
            <a:r>
              <a:rPr lang="en-GB" dirty="0">
                <a:effectLst/>
                <a:latin typeface="Times New Roman" panose="02020603050405020304" pitchFamily="18" charset="0"/>
                <a:ea typeface="Times New Roman" panose="02020603050405020304" pitchFamily="18" charset="0"/>
              </a:rPr>
              <a:t>The user can easily create and share online forms and have the data analysed in real-time (as they come).  </a:t>
            </a:r>
            <a:endParaRPr lang="en-KE" dirty="0">
              <a:effectLst/>
              <a:latin typeface="Times New Roman" panose="02020603050405020304" pitchFamily="18" charset="0"/>
              <a:ea typeface="Times New Roman" panose="02020603050405020304" pitchFamily="18" charset="0"/>
            </a:endParaRPr>
          </a:p>
          <a:p>
            <a:endParaRPr lang="en-KE" dirty="0"/>
          </a:p>
        </p:txBody>
      </p:sp>
      <p:sp>
        <p:nvSpPr>
          <p:cNvPr id="4" name="Rectangle 2">
            <a:extLst>
              <a:ext uri="{FF2B5EF4-FFF2-40B4-BE49-F238E27FC236}">
                <a16:creationId xmlns:a16="http://schemas.microsoft.com/office/drawing/2014/main" id="{02D49B5D-0C6C-00BD-0FCD-06264EF175C6}"/>
              </a:ext>
            </a:extLst>
          </p:cNvPr>
          <p:cNvSpPr>
            <a:spLocks noChangeArrowheads="1"/>
          </p:cNvSpPr>
          <p:nvPr/>
        </p:nvSpPr>
        <p:spPr bwMode="auto">
          <a:xfrm>
            <a:off x="542290" y="3911600"/>
            <a:ext cx="8229600" cy="2246769"/>
          </a:xfrm>
          <a:prstGeom prst="rect">
            <a:avLst/>
          </a:prstGeom>
          <a:solidFill>
            <a:schemeClr val="accent6">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KE" sz="28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How to create Google Forms from your Computer</a:t>
            </a:r>
            <a:endParaRPr kumimoji="0" lang="en-GB" altLang="en-KE"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KE"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Step 1: Set up a new form or quiz</a:t>
            </a:r>
            <a:endParaRPr kumimoji="0" lang="en-GB" altLang="en-KE"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KE" sz="28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Go to </a:t>
            </a:r>
            <a:r>
              <a:rPr kumimoji="0" lang="en-GB" altLang="en-KE" sz="28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2"/>
              </a:rPr>
              <a:t>forms.google.com</a:t>
            </a:r>
            <a:r>
              <a:rPr kumimoji="0" lang="en-GB" altLang="en-KE" sz="28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t>
            </a:r>
            <a:endParaRPr kumimoji="0" lang="en-GB" altLang="en-KE"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KE" sz="28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Click Blank </a:t>
            </a:r>
            <a:endParaRPr kumimoji="0" lang="en-GB" altLang="en-KE" sz="5400" b="0" i="0" u="none" strike="noStrike" cap="none" normalizeH="0" baseline="0" dirty="0">
              <a:ln>
                <a:noFill/>
              </a:ln>
              <a:solidFill>
                <a:schemeClr val="tx1"/>
              </a:solidFill>
              <a:effectLst/>
              <a:latin typeface="Arial" panose="020B0604020202020204" pitchFamily="34" charset="0"/>
            </a:endParaRPr>
          </a:p>
        </p:txBody>
      </p:sp>
      <p:pic>
        <p:nvPicPr>
          <p:cNvPr id="4097" name="image7.png" descr="Plus">
            <a:extLst>
              <a:ext uri="{FF2B5EF4-FFF2-40B4-BE49-F238E27FC236}">
                <a16:creationId xmlns:a16="http://schemas.microsoft.com/office/drawing/2014/main" id="{6ABEF2B9-D42A-516B-D120-46267992B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1778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91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908B209-08FF-746B-8A48-0733748E636D}"/>
              </a:ext>
            </a:extLst>
          </p:cNvPr>
          <p:cNvSpPr>
            <a:spLocks noChangeArrowheads="1"/>
          </p:cNvSpPr>
          <p:nvPr/>
        </p:nvSpPr>
        <p:spPr bwMode="auto">
          <a:xfrm>
            <a:off x="152400" y="454405"/>
            <a:ext cx="8839200" cy="6101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92008" tIns="152352" rIns="520536" bIns="38088" numCol="1" anchor="ctr" anchorCtr="0" compatLnSpc="1">
            <a:prstTxWarp prst="textNoShape">
              <a:avLst/>
            </a:prstTxWarp>
            <a:spAutoFit/>
          </a:bodyPr>
          <a:lstStyle>
            <a:lvl1pPr indent="8572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57250" algn="just" defTabSz="914400" rtl="0" eaLnBrk="0" fontAlgn="base" latinLnBrk="0" hangingPunct="0">
              <a:lnSpc>
                <a:spcPct val="100000"/>
              </a:lnSpc>
              <a:spcBef>
                <a:spcPct val="0"/>
              </a:spcBef>
              <a:spcAft>
                <a:spcPct val="0"/>
              </a:spcAft>
              <a:buClrTx/>
              <a:buSzTx/>
              <a:buFontTx/>
              <a:buNone/>
              <a:tabLst/>
            </a:pPr>
            <a:r>
              <a:rPr kumimoji="0" lang="en-GB" altLang="en-KE" sz="1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 .</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 new form will open.</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Step 2: Edit and format a form or quiz</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1" i="0" u="none" strike="noStrike" cap="none" normalizeH="0" baseline="0" dirty="0">
                <a:ln>
                  <a:noFill/>
                </a:ln>
                <a:solidFill>
                  <a:srgbClr val="1F1F1F"/>
                </a:solidFill>
                <a:effectLst/>
                <a:ea typeface="Times New Roman" panose="02020603050405020304" pitchFamily="18" charset="0"/>
              </a:rPr>
              <a:t>You can add, edit, or format text, images, or videos in a form.</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2"/>
              </a:rPr>
              <a:t>Edit your form</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3"/>
              </a:rPr>
              <a:t>Create a quiz with Google Forms</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4"/>
              </a:rPr>
              <a:t>Choose where to save form responses</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Step 3: Send your form for people to fill out</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1" i="0" u="none" strike="noStrike" cap="none" normalizeH="0" baseline="0" dirty="0">
                <a:ln>
                  <a:noFill/>
                </a:ln>
                <a:solidFill>
                  <a:srgbClr val="1F1F1F"/>
                </a:solidFill>
                <a:effectLst/>
                <a:ea typeface="Times New Roman" panose="02020603050405020304" pitchFamily="18" charset="0"/>
              </a:rPr>
              <a:t>When you are ready, you can </a:t>
            </a:r>
            <a:r>
              <a:rPr kumimoji="0" lang="en-GB" altLang="en-KE" sz="1600" b="1" i="0" u="none" strike="noStrike" cap="none" normalizeH="0" baseline="0" dirty="0">
                <a:ln>
                  <a:noFill/>
                </a:ln>
                <a:solidFill>
                  <a:srgbClr val="0B57D0"/>
                </a:solidFill>
                <a:effectLst/>
                <a:ea typeface="Times New Roman" panose="02020603050405020304" pitchFamily="18" charset="0"/>
                <a:hlinkClick r:id="rId5"/>
              </a:rPr>
              <a:t>send your form to others</a:t>
            </a:r>
            <a:r>
              <a:rPr kumimoji="0" lang="en-GB" altLang="en-KE" sz="1600" b="1" i="0" u="none" strike="noStrike" cap="none" normalizeH="0" baseline="0" dirty="0">
                <a:ln>
                  <a:noFill/>
                </a:ln>
                <a:solidFill>
                  <a:srgbClr val="1F1F1F"/>
                </a:solidFill>
                <a:effectLst/>
                <a:ea typeface="Times New Roman" panose="02020603050405020304" pitchFamily="18" charset="0"/>
              </a:rPr>
              <a:t> and collect their responses.</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 </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How to create Google Forms from your Android Phone</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Step 1: Set up a new form or quiz</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On your Android phone or tablet, open a mobile web browser, like Chrome.</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Go to </a:t>
            </a:r>
            <a:r>
              <a:rPr kumimoji="0" lang="en-GB" altLang="en-KE" sz="16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6"/>
              </a:rPr>
              <a:t>forms.google.com</a:t>
            </a:r>
            <a:r>
              <a:rPr kumimoji="0" lang="en-GB" altLang="en-KE" sz="1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 new form will automatically open.</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Step 2: Edit and format a form or quiz</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1" i="0" u="none" strike="noStrike" cap="none" normalizeH="0" baseline="0" dirty="0">
                <a:ln>
                  <a:noFill/>
                </a:ln>
                <a:solidFill>
                  <a:srgbClr val="1F1F1F"/>
                </a:solidFill>
                <a:effectLst/>
                <a:ea typeface="Times New Roman" panose="02020603050405020304" pitchFamily="18" charset="0"/>
              </a:rPr>
              <a:t>You can add, edit, or format text, images, or videos in a form.</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2"/>
              </a:rPr>
              <a:t>Edit your form</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3"/>
              </a:rPr>
              <a:t>Create a quiz with Google Forms</a:t>
            </a:r>
            <a:endParaRPr kumimoji="0" lang="en-GB" altLang="en-KE" sz="1050" b="0" i="0" u="none" strike="noStrike" cap="none" normalizeH="0" baseline="0" dirty="0">
              <a:ln>
                <a:noFill/>
              </a:ln>
              <a:solidFill>
                <a:schemeClr val="tx1"/>
              </a:solidFill>
              <a:effectLst/>
              <a:latin typeface="Arial" panose="020B0604020202020204" pitchFamily="34" charset="0"/>
            </a:endParaRPr>
          </a:p>
          <a:p>
            <a:pPr marR="0" lvl="0" indent="263525" algn="just" defTabSz="914400" rtl="0" eaLnBrk="0" fontAlgn="base" latinLnBrk="0" hangingPunct="0">
              <a:lnSpc>
                <a:spcPct val="100000"/>
              </a:lnSpc>
              <a:spcBef>
                <a:spcPct val="0"/>
              </a:spcBef>
              <a:spcAft>
                <a:spcPct val="0"/>
              </a:spcAft>
              <a:buClrTx/>
              <a:buSzTx/>
              <a:buFontTx/>
              <a:buChar char="•"/>
              <a:tabLst/>
            </a:pPr>
            <a:r>
              <a:rPr kumimoji="0" lang="en-GB" altLang="en-KE" sz="1600" b="1"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4"/>
              </a:rPr>
              <a:t>Choose where to save form responses</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Step 3: Send your form for people to fill out</a:t>
            </a:r>
            <a:endParaRPr kumimoji="0" lang="en-GB" altLang="en-K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R="0" lvl="0" indent="263525" algn="just" defTabSz="914400" rtl="0" eaLnBrk="0" fontAlgn="base" latinLnBrk="0" hangingPunct="0">
              <a:lnSpc>
                <a:spcPct val="100000"/>
              </a:lnSpc>
              <a:spcBef>
                <a:spcPct val="0"/>
              </a:spcBef>
              <a:spcAft>
                <a:spcPct val="0"/>
              </a:spcAft>
              <a:buClrTx/>
              <a:buSzTx/>
              <a:buFontTx/>
              <a:buNone/>
              <a:tabLst/>
            </a:pPr>
            <a:r>
              <a:rPr kumimoji="0" lang="en-GB" altLang="en-KE" sz="1600" b="1" i="0" u="none" strike="noStrike" cap="none" normalizeH="0" baseline="0" dirty="0">
                <a:ln>
                  <a:noFill/>
                </a:ln>
                <a:solidFill>
                  <a:srgbClr val="1F1F1F"/>
                </a:solidFill>
                <a:effectLst/>
                <a:ea typeface="Times New Roman" panose="02020603050405020304" pitchFamily="18" charset="0"/>
              </a:rPr>
              <a:t>When you are ready, you can </a:t>
            </a:r>
            <a:r>
              <a:rPr kumimoji="0" lang="en-GB" altLang="en-KE" sz="1600" b="1" i="0" u="none" strike="noStrike" cap="none" normalizeH="0" baseline="0" dirty="0">
                <a:ln>
                  <a:noFill/>
                </a:ln>
                <a:solidFill>
                  <a:srgbClr val="0B57D0"/>
                </a:solidFill>
                <a:effectLst/>
                <a:ea typeface="Times New Roman" panose="02020603050405020304" pitchFamily="18" charset="0"/>
                <a:hlinkClick r:id="rId5"/>
              </a:rPr>
              <a:t>send your form to others</a:t>
            </a:r>
            <a:r>
              <a:rPr kumimoji="0" lang="en-GB" altLang="en-KE" sz="1600" b="1" i="0" u="none" strike="noStrike" cap="none" normalizeH="0" baseline="0" dirty="0">
                <a:ln>
                  <a:noFill/>
                </a:ln>
                <a:solidFill>
                  <a:srgbClr val="1F1F1F"/>
                </a:solidFill>
                <a:effectLst/>
                <a:ea typeface="Times New Roman" panose="02020603050405020304" pitchFamily="18" charset="0"/>
              </a:rPr>
              <a:t> and collect their responses.</a:t>
            </a:r>
            <a:endParaRPr kumimoji="0" lang="en-GB" altLang="en-KE"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0111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06F6-786F-AC3D-F9F3-57C7379EE32B}"/>
              </a:ext>
            </a:extLst>
          </p:cNvPr>
          <p:cNvSpPr>
            <a:spLocks noGrp="1"/>
          </p:cNvSpPr>
          <p:nvPr>
            <p:ph type="title"/>
          </p:nvPr>
        </p:nvSpPr>
        <p:spPr>
          <a:xfrm>
            <a:off x="917812" y="0"/>
            <a:ext cx="8229600" cy="1143000"/>
          </a:xfrm>
        </p:spPr>
        <p:txBody>
          <a:bodyPr/>
          <a:lstStyle/>
          <a:p>
            <a:r>
              <a:rPr lang="en-US" dirty="0"/>
              <a:t>Google Docs</a:t>
            </a:r>
            <a:endParaRPr lang="en-KE" dirty="0"/>
          </a:p>
        </p:txBody>
      </p:sp>
      <p:pic>
        <p:nvPicPr>
          <p:cNvPr id="5123" name="Picture 12" descr="New">
            <a:extLst>
              <a:ext uri="{FF2B5EF4-FFF2-40B4-BE49-F238E27FC236}">
                <a16:creationId xmlns:a16="http://schemas.microsoft.com/office/drawing/2014/main" id="{E2C56C3D-0DC1-F2FE-32EA-BA4442067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778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1" descr="Undo">
            <a:extLst>
              <a:ext uri="{FF2B5EF4-FFF2-40B4-BE49-F238E27FC236}">
                <a16:creationId xmlns:a16="http://schemas.microsoft.com/office/drawing/2014/main" id="{12EB2515-41E6-89C5-8DD9-C3D705EFF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00"/>
            <a:ext cx="1778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0" descr="Redo">
            <a:extLst>
              <a:ext uri="{FF2B5EF4-FFF2-40B4-BE49-F238E27FC236}">
                <a16:creationId xmlns:a16="http://schemas.microsoft.com/office/drawing/2014/main" id="{4A0500A2-4F4A-3538-2EDC-391884E33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2800"/>
            <a:ext cx="177800" cy="17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6F04D5EC-92B6-C297-95FD-B09BEA9244C1}"/>
              </a:ext>
            </a:extLst>
          </p:cNvPr>
          <p:cNvSpPr>
            <a:spLocks noChangeArrowheads="1"/>
          </p:cNvSpPr>
          <p:nvPr/>
        </p:nvSpPr>
        <p:spPr bwMode="auto">
          <a:xfrm>
            <a:off x="288225" y="1143000"/>
            <a:ext cx="8229600" cy="16696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Google Docs is an online word processor that lets you create and format documents and work with other people.  </a:t>
            </a:r>
            <a:endParaRPr kumimoji="0" lang="en-GB" altLang="en-KE" sz="1600" b="1" i="0" u="none" strike="noStrike" cap="none" normalizeH="0" baseline="0" dirty="0">
              <a:ln>
                <a:noFill/>
              </a:ln>
              <a:solidFill>
                <a:srgbClr val="0070C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KE" sz="1600" b="0" i="0" u="none" strike="noStrike" cap="none" normalizeH="0" baseline="0" dirty="0">
                <a:ln>
                  <a:noFill/>
                </a:ln>
                <a:solidFill>
                  <a:srgbClr val="1F1F1F"/>
                </a:solidFill>
                <a:effectLst/>
                <a:latin typeface="Arial" panose="020B0604020202020204" pitchFamily="34" charset="0"/>
              </a:rPr>
              <a:t>Step 1: Create a document</a:t>
            </a:r>
            <a:endParaRPr kumimoji="0" lang="en-GB" altLang="en-KE" sz="1600" b="1" i="0" u="none" strike="noStrike" cap="none" normalizeH="0" baseline="0" dirty="0">
              <a:ln>
                <a:noFill/>
              </a:ln>
              <a:solidFill>
                <a:srgbClr val="0070C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To create a new document:</a:t>
            </a:r>
            <a:endParaRPr kumimoji="0" lang="en-GB" altLang="en-KE"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On your computer, open the Docs home screen at </a:t>
            </a:r>
            <a:r>
              <a:rPr kumimoji="0" lang="en-GB" altLang="en-KE" sz="1600" b="0"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5"/>
              </a:rPr>
              <a:t>docs.google.com</a:t>
            </a: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In the top left, under "Start a new document," click Blank </a:t>
            </a:r>
            <a:endParaRPr kumimoji="0" lang="en-GB" altLang="en-KE" sz="16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75C22D23-98B4-3033-2C98-BEF69A843DDD}"/>
              </a:ext>
            </a:extLst>
          </p:cNvPr>
          <p:cNvSpPr>
            <a:spLocks noChangeArrowheads="1"/>
          </p:cNvSpPr>
          <p:nvPr/>
        </p:nvSpPr>
        <p:spPr bwMode="auto">
          <a:xfrm>
            <a:off x="422512" y="2872006"/>
            <a:ext cx="7543800" cy="23467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KE" sz="12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t>
            </a:r>
            <a:endParaRPr kumimoji="0" lang="en-GB" altLang="en-KE"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You can also create new documents from the URL </a:t>
            </a:r>
            <a:r>
              <a:rPr kumimoji="0" lang="en-GB" altLang="en-KE" sz="1600" b="0"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6"/>
              </a:rPr>
              <a:t>docs.google.com/create.</a:t>
            </a:r>
            <a:endParaRPr kumimoji="0" lang="en-GB" altLang="en-KE" sz="16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KE" sz="16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Step 2: Edit and format</a:t>
            </a:r>
            <a:endParaRPr kumimoji="0" lang="en-GB" altLang="en-KE" sz="16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KE" sz="1600" b="0" i="0" u="none" strike="noStrike" cap="none" normalizeH="0" baseline="0" dirty="0">
                <a:ln>
                  <a:noFill/>
                </a:ln>
                <a:solidFill>
                  <a:srgbClr val="1F1F1F"/>
                </a:solidFill>
                <a:effectLst/>
                <a:ea typeface="Times New Roman" panose="02020603050405020304" pitchFamily="18" charset="0"/>
              </a:rPr>
              <a:t>To edit a document:</a:t>
            </a:r>
            <a:endParaRPr kumimoji="0" lang="en-US" altLang="en-K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On your computer, open a document in </a:t>
            </a:r>
            <a:r>
              <a:rPr kumimoji="0" lang="en-US" altLang="en-KE" sz="1600" b="0"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7"/>
              </a:rPr>
              <a:t>Google Docs</a:t>
            </a:r>
            <a:r>
              <a:rPr kumimoji="0" lang="en-US"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t>
            </a:r>
            <a:endParaRPr kumimoji="0" lang="en-US" altLang="en-KE"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To select a word, double-click it or use your cursor to select the text you want to change.</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Start editing.</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GB" altLang="en-KE" sz="16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To undo or redo an action, at the top, click Undo </a:t>
            </a:r>
            <a:endParaRPr kumimoji="0" lang="en-GB" altLang="en-KE" sz="16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D1E3A6CA-A00D-B628-B4F6-CF1542ABBA7B}"/>
              </a:ext>
            </a:extLst>
          </p:cNvPr>
          <p:cNvSpPr>
            <a:spLocks noChangeArrowheads="1"/>
          </p:cNvSpPr>
          <p:nvPr/>
        </p:nvSpPr>
        <p:spPr bwMode="auto">
          <a:xfrm>
            <a:off x="288225" y="4960518"/>
            <a:ext cx="8429453" cy="13618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KE" sz="12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a:t>
            </a:r>
            <a:endParaRPr kumimoji="0" lang="en-GB" altLang="en-KE"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KE" sz="12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t>
            </a:r>
            <a:r>
              <a:rPr kumimoji="0" lang="en-GB" altLang="en-KE"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Step 3: Share &amp; work with others</a:t>
            </a:r>
            <a:endParaRPr kumimoji="0" lang="en-GB" altLang="en-KE"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KE" b="0" i="0" u="none" strike="noStrike" cap="none" normalizeH="0" baseline="0" dirty="0">
                <a:ln>
                  <a:noFill/>
                </a:ln>
                <a:solidFill>
                  <a:srgbClr val="1F1F1F"/>
                </a:solidFill>
                <a:effectLst/>
                <a:ea typeface="Times New Roman" panose="02020603050405020304" pitchFamily="18" charset="0"/>
              </a:rPr>
              <a:t>You can </a:t>
            </a:r>
            <a:r>
              <a:rPr kumimoji="0" lang="en-US" altLang="en-KE" b="0" i="0" u="none" strike="noStrike" cap="none" normalizeH="0" baseline="0" dirty="0">
                <a:ln>
                  <a:noFill/>
                </a:ln>
                <a:solidFill>
                  <a:srgbClr val="0B57D0"/>
                </a:solidFill>
                <a:effectLst/>
                <a:latin typeface="Arial" panose="020B0604020202020204" pitchFamily="34" charset="0"/>
                <a:ea typeface="Times New Roman" panose="02020603050405020304" pitchFamily="18" charset="0"/>
                <a:hlinkClick r:id="rId8"/>
              </a:rPr>
              <a:t>share files and folders</a:t>
            </a:r>
            <a:r>
              <a:rPr kumimoji="0" lang="en-US" altLang="en-KE"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rPr>
              <a:t> with people and choose whether they can view, edit, or comment on them.</a:t>
            </a:r>
            <a:endParaRPr kumimoji="0" lang="en-US" altLang="en-K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5405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C296-D9C7-175D-A3EB-CD19D2EBFC5C}"/>
              </a:ext>
            </a:extLst>
          </p:cNvPr>
          <p:cNvSpPr>
            <a:spLocks noGrp="1"/>
          </p:cNvSpPr>
          <p:nvPr>
            <p:ph type="title"/>
          </p:nvPr>
        </p:nvSpPr>
        <p:spPr>
          <a:xfrm>
            <a:off x="457200" y="483360"/>
            <a:ext cx="8229600" cy="1143000"/>
          </a:xfrm>
        </p:spPr>
        <p:txBody>
          <a:bodyPr/>
          <a:lstStyle/>
          <a:p>
            <a:r>
              <a:rPr lang="en-US" dirty="0"/>
              <a:t>Activity 3</a:t>
            </a:r>
            <a:endParaRPr lang="en-KE" dirty="0"/>
          </a:p>
        </p:txBody>
      </p:sp>
      <p:grpSp>
        <p:nvGrpSpPr>
          <p:cNvPr id="4" name="Group 3">
            <a:extLst>
              <a:ext uri="{FF2B5EF4-FFF2-40B4-BE49-F238E27FC236}">
                <a16:creationId xmlns:a16="http://schemas.microsoft.com/office/drawing/2014/main" id="{5F625B28-3BE0-31F4-CF29-E8B220A9953D}"/>
              </a:ext>
            </a:extLst>
          </p:cNvPr>
          <p:cNvGrpSpPr>
            <a:grpSpLocks/>
          </p:cNvGrpSpPr>
          <p:nvPr/>
        </p:nvGrpSpPr>
        <p:grpSpPr bwMode="auto">
          <a:xfrm>
            <a:off x="1066800" y="2209800"/>
            <a:ext cx="6858000" cy="2209800"/>
            <a:chOff x="0" y="-1"/>
            <a:chExt cx="4504670" cy="907572"/>
          </a:xfrm>
          <a:gradFill flip="none" rotWithShape="1">
            <a:gsLst>
              <a:gs pos="78000">
                <a:srgbClr val="92D050"/>
              </a:gs>
              <a:gs pos="21000">
                <a:schemeClr val="accent5">
                  <a:lumMod val="0"/>
                  <a:lumOff val="100000"/>
                </a:schemeClr>
              </a:gs>
            </a:gsLst>
            <a:lin ang="5400000" scaled="0"/>
            <a:tileRect/>
          </a:gradFill>
        </p:grpSpPr>
        <p:sp>
          <p:nvSpPr>
            <p:cNvPr id="5" name="Line Callout 1 (Border and Accent Bar) 31320">
              <a:extLst>
                <a:ext uri="{FF2B5EF4-FFF2-40B4-BE49-F238E27FC236}">
                  <a16:creationId xmlns:a16="http://schemas.microsoft.com/office/drawing/2014/main" id="{1F939099-7FC6-CA86-7F97-A92E93B13029}"/>
                </a:ext>
              </a:extLst>
            </p:cNvPr>
            <p:cNvSpPr>
              <a:spLocks/>
            </p:cNvSpPr>
            <p:nvPr/>
          </p:nvSpPr>
          <p:spPr bwMode="auto">
            <a:xfrm>
              <a:off x="1200795" y="-1"/>
              <a:ext cx="3303875" cy="839275"/>
            </a:xfrm>
            <a:prstGeom prst="accentBorderCallout1">
              <a:avLst>
                <a:gd name="adj1" fmla="val 5106"/>
                <a:gd name="adj2" fmla="val -1750"/>
                <a:gd name="adj3" fmla="val 3773"/>
                <a:gd name="adj4" fmla="val -42218"/>
              </a:avLst>
            </a:prstGeom>
            <a:grpFill/>
            <a:ln w="19050">
              <a:solidFill>
                <a:srgbClr val="000000"/>
              </a:solidFill>
              <a:miter lim="800000"/>
              <a:headEnd/>
              <a:tailEnd/>
            </a:ln>
          </p:spPr>
          <p:txBody>
            <a:bodyPr rot="0" vert="horz" wrap="square" lIns="91440" tIns="45720" rIns="91440" bIns="45720" anchor="ctr" anchorCtr="0" upright="1">
              <a:noAutofit/>
            </a:bodyPr>
            <a:lstStyle/>
            <a:p>
              <a:pPr algn="just">
                <a:lnSpc>
                  <a:spcPct val="115000"/>
                </a:lnSpc>
              </a:pPr>
              <a:r>
                <a:rPr lang="en-US" sz="1200" b="1" i="1">
                  <a:solidFill>
                    <a:srgbClr val="FF0000"/>
                  </a:solidFill>
                  <a:effectLst/>
                  <a:latin typeface="Times New Roman" panose="02020603050405020304" pitchFamily="18" charset="0"/>
                  <a:ea typeface="Times New Roman" panose="02020603050405020304" pitchFamily="18" charset="0"/>
                </a:rPr>
                <a:t>Activity 3</a:t>
              </a:r>
              <a:endParaRPr lang="en-KE" sz="1200">
                <a:effectLst/>
                <a:latin typeface="Times New Roman" panose="02020603050405020304" pitchFamily="18" charset="0"/>
                <a:ea typeface="Times New Roman" panose="02020603050405020304" pitchFamily="18" charset="0"/>
              </a:endParaRPr>
            </a:p>
            <a:p>
              <a:pPr algn="just">
                <a:lnSpc>
                  <a:spcPct val="115000"/>
                </a:lnSpc>
              </a:pPr>
              <a:r>
                <a:rPr lang="en-US" sz="1200">
                  <a:solidFill>
                    <a:srgbClr val="FF0000"/>
                  </a:solidFill>
                  <a:effectLst/>
                  <a:latin typeface="Times New Roman" panose="02020603050405020304" pitchFamily="18" charset="0"/>
                  <a:ea typeface="Times New Roman" panose="02020603050405020304" pitchFamily="18" charset="0"/>
                </a:rPr>
                <a:t>In your counties, write a joint report using the google doc, with members working collaboratively to have one common report</a:t>
              </a:r>
              <a:endParaRPr lang="en-KE" sz="1200">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7A74EA2B-DCB6-7C45-F11F-FB2868BEABE9}"/>
                </a:ext>
              </a:extLst>
            </p:cNvPr>
            <p:cNvGrpSpPr>
              <a:grpSpLocks/>
            </p:cNvGrpSpPr>
            <p:nvPr/>
          </p:nvGrpSpPr>
          <p:grpSpPr bwMode="auto">
            <a:xfrm>
              <a:off x="0" y="225184"/>
              <a:ext cx="809368" cy="682387"/>
              <a:chOff x="1020" y="4626"/>
              <a:chExt cx="1127" cy="1052"/>
            </a:xfrm>
            <a:grpFill/>
          </p:grpSpPr>
          <p:sp>
            <p:nvSpPr>
              <p:cNvPr id="7" name="AutoShape 265">
                <a:extLst>
                  <a:ext uri="{FF2B5EF4-FFF2-40B4-BE49-F238E27FC236}">
                    <a16:creationId xmlns:a16="http://schemas.microsoft.com/office/drawing/2014/main" id="{4D652D39-C709-4944-5C10-579621CAD193}"/>
                  </a:ext>
                </a:extLst>
              </p:cNvPr>
              <p:cNvSpPr>
                <a:spLocks noChangeArrowheads="1"/>
              </p:cNvSpPr>
              <p:nvPr/>
            </p:nvSpPr>
            <p:spPr bwMode="auto">
              <a:xfrm>
                <a:off x="1020" y="4626"/>
                <a:ext cx="587" cy="554"/>
              </a:xfrm>
              <a:prstGeom prst="smileyFace">
                <a:avLst>
                  <a:gd name="adj" fmla="val 4653"/>
                </a:avLst>
              </a:prstGeom>
              <a:grpFill/>
              <a:ln w="19050">
                <a:solidFill>
                  <a:srgbClr val="000000"/>
                </a:solidFill>
                <a:round/>
                <a:headEnd/>
                <a:tailEnd/>
              </a:ln>
            </p:spPr>
            <p:txBody>
              <a:bodyPr rot="0" vert="horz" wrap="square" lIns="91440" tIns="45720" rIns="91440" bIns="45720" anchor="t" anchorCtr="0" upright="1">
                <a:noAutofit/>
              </a:bodyPr>
              <a:lstStyle/>
              <a:p>
                <a:endParaRPr lang="en-KE"/>
              </a:p>
            </p:txBody>
          </p:sp>
          <p:sp>
            <p:nvSpPr>
              <p:cNvPr id="8" name="AutoShape 266">
                <a:extLst>
                  <a:ext uri="{FF2B5EF4-FFF2-40B4-BE49-F238E27FC236}">
                    <a16:creationId xmlns:a16="http://schemas.microsoft.com/office/drawing/2014/main" id="{4DBB7840-E5B6-482D-A8A3-D402D508890C}"/>
                  </a:ext>
                </a:extLst>
              </p:cNvPr>
              <p:cNvSpPr>
                <a:spLocks noChangeArrowheads="1"/>
              </p:cNvSpPr>
              <p:nvPr/>
            </p:nvSpPr>
            <p:spPr bwMode="auto">
              <a:xfrm>
                <a:off x="1607" y="4626"/>
                <a:ext cx="540" cy="536"/>
              </a:xfrm>
              <a:prstGeom prst="smileyFace">
                <a:avLst>
                  <a:gd name="adj" fmla="val 4653"/>
                </a:avLst>
              </a:prstGeom>
              <a:grp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KE"/>
              </a:p>
            </p:txBody>
          </p:sp>
          <p:sp>
            <p:nvSpPr>
              <p:cNvPr id="9" name="AutoShape 267">
                <a:extLst>
                  <a:ext uri="{FF2B5EF4-FFF2-40B4-BE49-F238E27FC236}">
                    <a16:creationId xmlns:a16="http://schemas.microsoft.com/office/drawing/2014/main" id="{8A3DA426-722B-9EC8-1EC2-BFBE172B0530}"/>
                  </a:ext>
                </a:extLst>
              </p:cNvPr>
              <p:cNvSpPr>
                <a:spLocks noChangeArrowheads="1"/>
              </p:cNvSpPr>
              <p:nvPr/>
            </p:nvSpPr>
            <p:spPr bwMode="auto">
              <a:xfrm>
                <a:off x="1384" y="5116"/>
                <a:ext cx="540" cy="562"/>
              </a:xfrm>
              <a:prstGeom prst="smileyFace">
                <a:avLst>
                  <a:gd name="adj" fmla="val 4653"/>
                </a:avLst>
              </a:prstGeom>
              <a:grpFill/>
              <a:ln w="19050">
                <a:solidFill>
                  <a:srgbClr val="000000"/>
                </a:solidFill>
                <a:round/>
                <a:headEnd/>
                <a:tailEnd/>
              </a:ln>
            </p:spPr>
            <p:txBody>
              <a:bodyPr rot="0" vert="horz" wrap="square" lIns="91440" tIns="45720" rIns="91440" bIns="45720" anchor="t" anchorCtr="0" upright="1">
                <a:noAutofit/>
              </a:bodyPr>
              <a:lstStyle/>
              <a:p>
                <a:endParaRPr lang="en-KE"/>
              </a:p>
            </p:txBody>
          </p:sp>
        </p:grpSp>
      </p:grpSp>
    </p:spTree>
    <p:extLst>
      <p:ext uri="{BB962C8B-B14F-4D97-AF65-F5344CB8AC3E}">
        <p14:creationId xmlns:p14="http://schemas.microsoft.com/office/powerpoint/2010/main" val="2973985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1F9E-E301-9A25-EE25-43A9E6A3D40F}"/>
              </a:ext>
            </a:extLst>
          </p:cNvPr>
          <p:cNvSpPr>
            <a:spLocks noGrp="1"/>
          </p:cNvSpPr>
          <p:nvPr>
            <p:ph type="title"/>
          </p:nvPr>
        </p:nvSpPr>
        <p:spPr>
          <a:xfrm>
            <a:off x="0" y="-20472"/>
            <a:ext cx="8229600" cy="1143000"/>
          </a:xfrm>
        </p:spPr>
        <p:txBody>
          <a:bodyPr/>
          <a:lstStyle/>
          <a:p>
            <a:r>
              <a:rPr lang="en-US" dirty="0"/>
              <a:t>Polling Apps</a:t>
            </a:r>
            <a:endParaRPr lang="en-KE" dirty="0"/>
          </a:p>
        </p:txBody>
      </p:sp>
      <p:sp>
        <p:nvSpPr>
          <p:cNvPr id="3" name="Content Placeholder 2">
            <a:extLst>
              <a:ext uri="{FF2B5EF4-FFF2-40B4-BE49-F238E27FC236}">
                <a16:creationId xmlns:a16="http://schemas.microsoft.com/office/drawing/2014/main" id="{BD277571-521C-3372-32DF-0111C982B78A}"/>
              </a:ext>
            </a:extLst>
          </p:cNvPr>
          <p:cNvSpPr>
            <a:spLocks noGrp="1"/>
          </p:cNvSpPr>
          <p:nvPr>
            <p:ph idx="1"/>
          </p:nvPr>
        </p:nvSpPr>
        <p:spPr>
          <a:xfrm>
            <a:off x="304800" y="1166018"/>
            <a:ext cx="8229600" cy="4525963"/>
          </a:xfrm>
        </p:spPr>
        <p:txBody>
          <a:bodyPr/>
          <a:lstStyle/>
          <a:p>
            <a:pPr marL="0" indent="0" algn="just">
              <a:buNone/>
            </a:pPr>
            <a:r>
              <a:rPr lang="en-GB" sz="1600" dirty="0">
                <a:solidFill>
                  <a:srgbClr val="0D0D0D"/>
                </a:solidFill>
                <a:effectLst/>
                <a:latin typeface="Times New Roman" panose="02020603050405020304" pitchFamily="18" charset="0"/>
                <a:ea typeface="Times New Roman" panose="02020603050405020304" pitchFamily="18" charset="0"/>
              </a:rPr>
              <a:t>Polling apps are software tools designed to facilitate the creation, distribution, and collection of responses for polls or surveys. These apps are widely used in various contexts, including market research, education, event planning, and decision-making processes. Here are a few examples of polling apps along with a brief overview of how they work:</a:t>
            </a:r>
            <a:endParaRPr lang="en-KE" sz="1600" dirty="0">
              <a:effectLst/>
              <a:latin typeface="Times New Roman" panose="02020603050405020304" pitchFamily="18" charset="0"/>
              <a:ea typeface="Times New Roman" panose="02020603050405020304" pitchFamily="18" charset="0"/>
            </a:endParaRPr>
          </a:p>
          <a:p>
            <a:pPr marL="0" indent="0" algn="just">
              <a:buNone/>
            </a:pPr>
            <a:endParaRPr lang="en-KE"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600" b="1" dirty="0">
                <a:solidFill>
                  <a:srgbClr val="000000"/>
                </a:solidFill>
                <a:effectLst/>
                <a:latin typeface="Times New Roman" panose="02020603050405020304" pitchFamily="18" charset="0"/>
                <a:ea typeface="Times New Roman" panose="02020603050405020304" pitchFamily="18" charset="0"/>
              </a:rPr>
              <a:t>Kahoot</a:t>
            </a:r>
            <a:r>
              <a:rPr lang="en-GB" sz="1600" dirty="0">
                <a:solidFill>
                  <a:srgbClr val="000000"/>
                </a:solidFill>
                <a:effectLst/>
                <a:latin typeface="Times New Roman" panose="02020603050405020304" pitchFamily="18" charset="0"/>
                <a:ea typeface="Times New Roman" panose="02020603050405020304" pitchFamily="18" charset="0"/>
              </a:rPr>
              <a:t>!: Kahoot! is a game-based learning platform that allows users to create and play quizzes, surveys, and polls. It's widely used in educational settings for engaging students in learning activities.</a:t>
            </a:r>
            <a:endParaRPr lang="en-KE"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600" b="1" dirty="0" err="1">
                <a:solidFill>
                  <a:srgbClr val="000000"/>
                </a:solidFill>
                <a:effectLst/>
                <a:latin typeface="Times New Roman" panose="02020603050405020304" pitchFamily="18" charset="0"/>
                <a:ea typeface="Times New Roman" panose="02020603050405020304" pitchFamily="18" charset="0"/>
              </a:rPr>
              <a:t>Mentimeter</a:t>
            </a:r>
            <a:r>
              <a:rPr lang="en-GB" sz="1600" dirty="0">
                <a:solidFill>
                  <a:srgbClr val="000000"/>
                </a:solidFill>
                <a:effectLst/>
                <a:latin typeface="Times New Roman" panose="02020603050405020304" pitchFamily="18" charset="0"/>
                <a:ea typeface="Times New Roman" panose="02020603050405020304" pitchFamily="18" charset="0"/>
              </a:rPr>
              <a:t>: </a:t>
            </a:r>
            <a:r>
              <a:rPr lang="en-GB" sz="1600" dirty="0" err="1">
                <a:solidFill>
                  <a:srgbClr val="000000"/>
                </a:solidFill>
                <a:effectLst/>
                <a:latin typeface="Times New Roman" panose="02020603050405020304" pitchFamily="18" charset="0"/>
                <a:ea typeface="Times New Roman" panose="02020603050405020304" pitchFamily="18" charset="0"/>
              </a:rPr>
              <a:t>Mentimeter</a:t>
            </a:r>
            <a:r>
              <a:rPr lang="en-GB" sz="1600" dirty="0">
                <a:solidFill>
                  <a:srgbClr val="000000"/>
                </a:solidFill>
                <a:effectLst/>
                <a:latin typeface="Times New Roman" panose="02020603050405020304" pitchFamily="18" charset="0"/>
                <a:ea typeface="Times New Roman" panose="02020603050405020304" pitchFamily="18" charset="0"/>
              </a:rPr>
              <a:t> is a real-time presentation and polling tool that allows presenters to engage with their audience by creating interactive presentations with polls, quizzes, word clouds, and more.</a:t>
            </a:r>
            <a:endParaRPr lang="en-KE"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600" b="1" dirty="0">
                <a:solidFill>
                  <a:srgbClr val="000000"/>
                </a:solidFill>
                <a:effectLst/>
                <a:latin typeface="Times New Roman" panose="02020603050405020304" pitchFamily="18" charset="0"/>
                <a:ea typeface="Times New Roman" panose="02020603050405020304" pitchFamily="18" charset="0"/>
              </a:rPr>
              <a:t>Poll Everywhere</a:t>
            </a:r>
            <a:r>
              <a:rPr lang="en-GB" sz="1600" dirty="0">
                <a:solidFill>
                  <a:srgbClr val="000000"/>
                </a:solidFill>
                <a:effectLst/>
                <a:latin typeface="Times New Roman" panose="02020603050405020304" pitchFamily="18" charset="0"/>
                <a:ea typeface="Times New Roman" panose="02020603050405020304" pitchFamily="18" charset="0"/>
              </a:rPr>
              <a:t>: Poll Everywhere is a polling platform that allows users to create live polls and surveys that can be embedded into presentations or websites. Participants can respond to polls using their smartphones or other devices.</a:t>
            </a:r>
            <a:endParaRPr lang="en-KE"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600" b="1" dirty="0" err="1">
                <a:solidFill>
                  <a:srgbClr val="000000"/>
                </a:solidFill>
                <a:effectLst/>
                <a:latin typeface="Times New Roman" panose="02020603050405020304" pitchFamily="18" charset="0"/>
                <a:ea typeface="Times New Roman" panose="02020603050405020304" pitchFamily="18" charset="0"/>
              </a:rPr>
              <a:t>Slido</a:t>
            </a:r>
            <a:r>
              <a:rPr lang="en-GB" sz="1600" b="1" dirty="0">
                <a:solidFill>
                  <a:srgbClr val="000000"/>
                </a:solidFill>
                <a:effectLst/>
                <a:latin typeface="Times New Roman" panose="02020603050405020304" pitchFamily="18" charset="0"/>
                <a:ea typeface="Times New Roman" panose="02020603050405020304" pitchFamily="18" charset="0"/>
              </a:rPr>
              <a:t>: </a:t>
            </a:r>
            <a:r>
              <a:rPr lang="en-GB" sz="1600" b="1" dirty="0" err="1">
                <a:solidFill>
                  <a:srgbClr val="000000"/>
                </a:solidFill>
                <a:effectLst/>
                <a:latin typeface="Times New Roman" panose="02020603050405020304" pitchFamily="18" charset="0"/>
                <a:ea typeface="Times New Roman" panose="02020603050405020304" pitchFamily="18" charset="0"/>
              </a:rPr>
              <a:t>Slido</a:t>
            </a:r>
            <a:r>
              <a:rPr lang="en-GB" sz="1600" dirty="0">
                <a:solidFill>
                  <a:srgbClr val="000000"/>
                </a:solidFill>
                <a:effectLst/>
                <a:latin typeface="Times New Roman" panose="02020603050405020304" pitchFamily="18" charset="0"/>
                <a:ea typeface="Times New Roman" panose="02020603050405020304" pitchFamily="18" charset="0"/>
              </a:rPr>
              <a:t> is an audience interaction platform that allows users to create live polls, Q&amp;A sessions, quizzes, and surveys for events, meetings, and conferences. Participants can join </a:t>
            </a:r>
            <a:endParaRPr lang="en-KE" sz="16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600" b="1" dirty="0">
                <a:solidFill>
                  <a:srgbClr val="000000"/>
                </a:solidFill>
                <a:effectLst/>
                <a:latin typeface="Times New Roman" panose="02020603050405020304" pitchFamily="18" charset="0"/>
                <a:ea typeface="Times New Roman" panose="02020603050405020304" pitchFamily="18" charset="0"/>
              </a:rPr>
              <a:t>SurveyMonkey</a:t>
            </a:r>
            <a:r>
              <a:rPr lang="en-GB" sz="1600" dirty="0">
                <a:solidFill>
                  <a:srgbClr val="000000"/>
                </a:solidFill>
                <a:effectLst/>
                <a:latin typeface="Times New Roman" panose="02020603050405020304" pitchFamily="18" charset="0"/>
                <a:ea typeface="Times New Roman" panose="02020603050405020304" pitchFamily="18" charset="0"/>
              </a:rPr>
              <a:t>: SurveyMonkey is a popular online survey platform that offers a wide range of survey and polling features. Users can create surveys, quizzes, and polls for various purposes, including market research, customer feedback, and employee engagement.</a:t>
            </a:r>
            <a:endParaRPr lang="en-KE" sz="1600"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106060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C628-5D10-0802-70A0-C75FC52D3C78}"/>
              </a:ext>
            </a:extLst>
          </p:cNvPr>
          <p:cNvSpPr>
            <a:spLocks noGrp="1"/>
          </p:cNvSpPr>
          <p:nvPr>
            <p:ph type="title"/>
          </p:nvPr>
        </p:nvSpPr>
        <p:spPr>
          <a:xfrm>
            <a:off x="224051" y="228600"/>
            <a:ext cx="8229600" cy="1143000"/>
          </a:xfrm>
        </p:spPr>
        <p:txBody>
          <a:bodyPr/>
          <a:lstStyle/>
          <a:p>
            <a:r>
              <a:rPr lang="en-US" dirty="0"/>
              <a:t>Conclusion</a:t>
            </a:r>
            <a:endParaRPr lang="en-KE" dirty="0"/>
          </a:p>
        </p:txBody>
      </p:sp>
      <p:sp>
        <p:nvSpPr>
          <p:cNvPr id="3" name="Content Placeholder 2">
            <a:extLst>
              <a:ext uri="{FF2B5EF4-FFF2-40B4-BE49-F238E27FC236}">
                <a16:creationId xmlns:a16="http://schemas.microsoft.com/office/drawing/2014/main" id="{EEE5AC49-A7C6-BE1C-58B3-37FA86C827F8}"/>
              </a:ext>
            </a:extLst>
          </p:cNvPr>
          <p:cNvSpPr>
            <a:spLocks noGrp="1"/>
          </p:cNvSpPr>
          <p:nvPr>
            <p:ph idx="1"/>
          </p:nvPr>
        </p:nvSpPr>
        <p:spPr>
          <a:xfrm>
            <a:off x="224050" y="1524000"/>
            <a:ext cx="8462749" cy="4525963"/>
          </a:xfrm>
        </p:spPr>
        <p:txBody>
          <a:bodyPr/>
          <a:lstStyle/>
          <a:p>
            <a:r>
              <a:rPr lang="en-GB" sz="2400" dirty="0">
                <a:solidFill>
                  <a:srgbClr val="1C1D1E"/>
                </a:solidFill>
                <a:effectLst/>
                <a:highlight>
                  <a:srgbClr val="FFFFFF"/>
                </a:highlight>
                <a:latin typeface="Times New Roman" panose="02020603050405020304" pitchFamily="18" charset="0"/>
                <a:ea typeface="Times New Roman" panose="02020603050405020304" pitchFamily="18" charset="0"/>
              </a:rPr>
              <a:t>The session covered Learner centred pedagogies and the use of ICT management tools. </a:t>
            </a:r>
          </a:p>
          <a:p>
            <a:r>
              <a:rPr lang="en-GB" sz="2400" dirty="0">
                <a:solidFill>
                  <a:srgbClr val="1C1D1E"/>
                </a:solidFill>
                <a:effectLst/>
                <a:highlight>
                  <a:srgbClr val="FFFFFF"/>
                </a:highlight>
                <a:latin typeface="Times New Roman" panose="02020603050405020304" pitchFamily="18" charset="0"/>
                <a:ea typeface="Times New Roman" panose="02020603050405020304" pitchFamily="18" charset="0"/>
              </a:rPr>
              <a:t>You discussed and explored the meaning of learner centred pedagogy, IBL and ICT integration in teaching and learning.</a:t>
            </a:r>
          </a:p>
          <a:p>
            <a:r>
              <a:rPr lang="en-GB" sz="2400" dirty="0">
                <a:solidFill>
                  <a:srgbClr val="1C1D1E"/>
                </a:solidFill>
                <a:effectLst/>
                <a:highlight>
                  <a:srgbClr val="FFFFFF"/>
                </a:highlight>
                <a:latin typeface="Times New Roman" panose="02020603050405020304" pitchFamily="18" charset="0"/>
                <a:ea typeface="Times New Roman" panose="02020603050405020304" pitchFamily="18" charset="0"/>
              </a:rPr>
              <a:t> You used ICT management tools, such as google forms, google meet, google docs and </a:t>
            </a:r>
            <a:r>
              <a:rPr lang="en-GB" sz="2400" dirty="0" err="1">
                <a:solidFill>
                  <a:srgbClr val="1C1D1E"/>
                </a:solidFill>
                <a:effectLst/>
                <a:highlight>
                  <a:srgbClr val="FFFFFF"/>
                </a:highlight>
                <a:latin typeface="Times New Roman" panose="02020603050405020304" pitchFamily="18" charset="0"/>
                <a:ea typeface="Times New Roman" panose="02020603050405020304" pitchFamily="18" charset="0"/>
              </a:rPr>
              <a:t>mentimeter</a:t>
            </a:r>
            <a:r>
              <a:rPr lang="en-GB" sz="2400" dirty="0">
                <a:solidFill>
                  <a:srgbClr val="1C1D1E"/>
                </a:solidFill>
                <a:effectLst/>
                <a:highlight>
                  <a:srgbClr val="FFFFFF"/>
                </a:highlight>
                <a:latin typeface="Times New Roman" panose="02020603050405020304" pitchFamily="18" charset="0"/>
                <a:ea typeface="Times New Roman" panose="02020603050405020304" pitchFamily="18" charset="0"/>
              </a:rPr>
              <a:t> applications.  </a:t>
            </a:r>
          </a:p>
          <a:p>
            <a:r>
              <a:rPr lang="en-GB" sz="2400" dirty="0">
                <a:solidFill>
                  <a:srgbClr val="1C1D1E"/>
                </a:solidFill>
                <a:effectLst/>
                <a:highlight>
                  <a:srgbClr val="FFFFFF"/>
                </a:highlight>
                <a:latin typeface="Times New Roman" panose="02020603050405020304" pitchFamily="18" charset="0"/>
                <a:ea typeface="Times New Roman" panose="02020603050405020304" pitchFamily="18" charset="0"/>
              </a:rPr>
              <a:t>It is expected that the knowledge and skills acquired during the discussions will enable you to empower the teachers in your schools motivate the students.</a:t>
            </a:r>
            <a:endParaRPr lang="en-KE" sz="2400" dirty="0">
              <a:effectLst/>
              <a:latin typeface="Times New Roman" panose="02020603050405020304" pitchFamily="18" charset="0"/>
              <a:ea typeface="Times New Roman" panose="02020603050405020304" pitchFamily="18" charset="0"/>
            </a:endParaRPr>
          </a:p>
          <a:p>
            <a:endParaRPr lang="en-KE" dirty="0"/>
          </a:p>
        </p:txBody>
      </p:sp>
    </p:spTree>
    <p:extLst>
      <p:ext uri="{BB962C8B-B14F-4D97-AF65-F5344CB8AC3E}">
        <p14:creationId xmlns:p14="http://schemas.microsoft.com/office/powerpoint/2010/main" val="865153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340B-99E1-1CAF-2C3E-A3D6496BD988}"/>
              </a:ext>
            </a:extLst>
          </p:cNvPr>
          <p:cNvSpPr>
            <a:spLocks noGrp="1"/>
          </p:cNvSpPr>
          <p:nvPr>
            <p:ph type="title"/>
          </p:nvPr>
        </p:nvSpPr>
        <p:spPr/>
        <p:txBody>
          <a:bodyPr/>
          <a:lstStyle/>
          <a:p>
            <a:r>
              <a:rPr lang="en-US" dirty="0"/>
              <a:t>The End</a:t>
            </a:r>
            <a:endParaRPr lang="en-KE" dirty="0"/>
          </a:p>
        </p:txBody>
      </p:sp>
    </p:spTree>
    <p:extLst>
      <p:ext uri="{BB962C8B-B14F-4D97-AF65-F5344CB8AC3E}">
        <p14:creationId xmlns:p14="http://schemas.microsoft.com/office/powerpoint/2010/main" val="197840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0E21-E094-5EDA-6559-7F63EABFAB7F}"/>
              </a:ext>
            </a:extLst>
          </p:cNvPr>
          <p:cNvSpPr>
            <a:spLocks noGrp="1"/>
          </p:cNvSpPr>
          <p:nvPr>
            <p:ph type="title"/>
          </p:nvPr>
        </p:nvSpPr>
        <p:spPr>
          <a:xfrm>
            <a:off x="-685800" y="457202"/>
            <a:ext cx="8229600" cy="1143000"/>
          </a:xfrm>
        </p:spPr>
        <p:txBody>
          <a:bodyPr/>
          <a:lstStyle/>
          <a:p>
            <a:r>
              <a:rPr lang="en-GB" sz="4400" b="1" dirty="0">
                <a:solidFill>
                  <a:srgbClr val="0070C0"/>
                </a:solidFill>
                <a:effectLst/>
                <a:latin typeface="Times New Roman" panose="02020603050405020304" pitchFamily="18" charset="0"/>
              </a:rPr>
              <a:t>Learning Outcomes</a:t>
            </a:r>
            <a:r>
              <a:rPr lang="en-KE" sz="4400" b="1" dirty="0">
                <a:solidFill>
                  <a:srgbClr val="0070C0"/>
                </a:solidFill>
                <a:effectLst/>
                <a:latin typeface="Times New Roman" panose="02020603050405020304" pitchFamily="18" charset="0"/>
              </a:rPr>
              <a:t/>
            </a:r>
            <a:br>
              <a:rPr lang="en-KE" sz="4400" b="1" dirty="0">
                <a:solidFill>
                  <a:srgbClr val="0070C0"/>
                </a:solidFill>
                <a:effectLst/>
                <a:latin typeface="Times New Roman" panose="02020603050405020304" pitchFamily="18" charset="0"/>
              </a:rPr>
            </a:br>
            <a:endParaRPr lang="en-KE" dirty="0"/>
          </a:p>
        </p:txBody>
      </p:sp>
      <p:sp>
        <p:nvSpPr>
          <p:cNvPr id="3" name="Content Placeholder 2">
            <a:extLst>
              <a:ext uri="{FF2B5EF4-FFF2-40B4-BE49-F238E27FC236}">
                <a16:creationId xmlns:a16="http://schemas.microsoft.com/office/drawing/2014/main" id="{6BC1C7D4-9533-EA15-BCDC-D9179DF03177}"/>
              </a:ext>
            </a:extLst>
          </p:cNvPr>
          <p:cNvSpPr>
            <a:spLocks noGrp="1"/>
          </p:cNvSpPr>
          <p:nvPr>
            <p:ph idx="1"/>
          </p:nvPr>
        </p:nvSpPr>
        <p:spPr>
          <a:xfrm>
            <a:off x="381000" y="1166018"/>
            <a:ext cx="8229600" cy="4525963"/>
          </a:xfrm>
        </p:spPr>
        <p:txBody>
          <a:bodyPr/>
          <a:lstStyle/>
          <a:p>
            <a:pPr marL="0" indent="0" algn="just">
              <a:lnSpc>
                <a:spcPct val="115000"/>
              </a:lnSpc>
              <a:buNone/>
            </a:pPr>
            <a:r>
              <a:rPr lang="en-GB" sz="2000" dirty="0">
                <a:effectLst/>
                <a:latin typeface="Times New Roman" panose="02020603050405020304" pitchFamily="18" charset="0"/>
                <a:ea typeface="Times New Roman" panose="02020603050405020304" pitchFamily="18" charset="0"/>
              </a:rPr>
              <a:t>By the end of the session, the participants should be able to:</a:t>
            </a:r>
            <a:endParaRPr lang="en-KE" sz="2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Describe IBL for effective implementation of STEM activities.</a:t>
            </a:r>
            <a:endParaRPr lang="en-KE" sz="24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Describe ICT integration for effective implementation of STEM activities.</a:t>
            </a:r>
            <a:endParaRPr lang="en-KE" sz="24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Demonstrate ability to design activities that promote IBL and ICT integration for effective teacher support.</a:t>
            </a:r>
            <a:endParaRPr lang="en-KE" sz="24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pPr>
            <a:r>
              <a:rPr lang="en-GB" sz="2400" dirty="0">
                <a:effectLst/>
                <a:latin typeface="Times New Roman" panose="02020603050405020304" pitchFamily="18" charset="0"/>
                <a:ea typeface="Times New Roman" panose="02020603050405020304" pitchFamily="18" charset="0"/>
              </a:rPr>
              <a:t>Demonstrate ability to use </a:t>
            </a:r>
            <a:r>
              <a:rPr lang="en-GB" dirty="0"/>
              <a:t>ICT tools </a:t>
            </a:r>
            <a:r>
              <a:rPr lang="en-GB" sz="2400" dirty="0">
                <a:effectLst/>
                <a:latin typeface="Times New Roman" panose="02020603050405020304" pitchFamily="18" charset="0"/>
                <a:ea typeface="Times New Roman" panose="02020603050405020304" pitchFamily="18" charset="0"/>
              </a:rPr>
              <a:t>for effective monitoring and support of classroom practices</a:t>
            </a:r>
            <a:endParaRPr lang="en-KE" sz="2400" dirty="0">
              <a:effectLst/>
              <a:latin typeface="Times New Roman" panose="02020603050405020304" pitchFamily="18" charset="0"/>
              <a:ea typeface="Times New Roman" panose="02020603050405020304" pitchFamily="18" charset="0"/>
            </a:endParaRPr>
          </a:p>
          <a:p>
            <a:pPr>
              <a:buFont typeface="+mj-lt"/>
              <a:buAutoNum type="arabicPeriod"/>
            </a:pPr>
            <a:r>
              <a:rPr lang="en-GB" sz="2400" dirty="0">
                <a:effectLst/>
                <a:latin typeface="Times New Roman" panose="02020603050405020304" pitchFamily="18" charset="0"/>
                <a:ea typeface="Times New Roman" panose="02020603050405020304" pitchFamily="18" charset="0"/>
              </a:rPr>
              <a:t>Appreciate the role of IBL, ICT integration for effective learning</a:t>
            </a:r>
            <a:endParaRPr lang="en-KE" sz="4000" dirty="0"/>
          </a:p>
        </p:txBody>
      </p:sp>
    </p:spTree>
    <p:extLst>
      <p:ext uri="{BB962C8B-B14F-4D97-AF65-F5344CB8AC3E}">
        <p14:creationId xmlns:p14="http://schemas.microsoft.com/office/powerpoint/2010/main" val="299844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27-7932-1613-5849-2DD65B926908}"/>
              </a:ext>
            </a:extLst>
          </p:cNvPr>
          <p:cNvSpPr>
            <a:spLocks noGrp="1"/>
          </p:cNvSpPr>
          <p:nvPr>
            <p:ph type="title"/>
          </p:nvPr>
        </p:nvSpPr>
        <p:spPr>
          <a:xfrm>
            <a:off x="22860" y="685800"/>
            <a:ext cx="8229600" cy="1143000"/>
          </a:xfrm>
        </p:spPr>
        <p:txBody>
          <a:bodyPr/>
          <a:lstStyle/>
          <a:p>
            <a:r>
              <a:rPr lang="en-GB" sz="2400" b="1" dirty="0">
                <a:solidFill>
                  <a:srgbClr val="0000FF"/>
                </a:solidFill>
                <a:effectLst/>
                <a:latin typeface="Times New Roman" panose="02020603050405020304" pitchFamily="18" charset="0"/>
                <a:ea typeface="Times New Roman" panose="02020603050405020304" pitchFamily="18" charset="0"/>
              </a:rPr>
              <a:t>Section 1: </a:t>
            </a:r>
            <a:br>
              <a:rPr lang="en-GB" sz="2400" b="1" dirty="0">
                <a:solidFill>
                  <a:srgbClr val="0000FF"/>
                </a:solidFill>
                <a:effectLst/>
                <a:latin typeface="Times New Roman" panose="02020603050405020304" pitchFamily="18" charset="0"/>
                <a:ea typeface="Times New Roman" panose="02020603050405020304" pitchFamily="18" charset="0"/>
              </a:rPr>
            </a:br>
            <a:r>
              <a:rPr lang="en-GB" sz="2400" b="1" dirty="0">
                <a:solidFill>
                  <a:srgbClr val="0000FF"/>
                </a:solidFill>
                <a:effectLst/>
                <a:latin typeface="Times New Roman" panose="02020603050405020304" pitchFamily="18" charset="0"/>
                <a:ea typeface="Times New Roman" panose="02020603050405020304" pitchFamily="18" charset="0"/>
              </a:rPr>
              <a:t>Deeper understanding of IBL, ICT integration</a:t>
            </a:r>
            <a:r>
              <a:rPr lang="en-GB" sz="2400" dirty="0">
                <a:solidFill>
                  <a:srgbClr val="0000FF"/>
                </a:solidFill>
                <a:effectLst/>
                <a:latin typeface="Times New Roman" panose="02020603050405020304" pitchFamily="18" charset="0"/>
                <a:ea typeface="Times New Roman" panose="02020603050405020304" pitchFamily="18" charset="0"/>
              </a:rPr>
              <a:t> in Learning</a:t>
            </a:r>
            <a:endParaRPr lang="en-KE" sz="5400" dirty="0"/>
          </a:p>
        </p:txBody>
      </p:sp>
      <p:sp>
        <p:nvSpPr>
          <p:cNvPr id="3" name="Content Placeholder 2">
            <a:extLst>
              <a:ext uri="{FF2B5EF4-FFF2-40B4-BE49-F238E27FC236}">
                <a16:creationId xmlns:a16="http://schemas.microsoft.com/office/drawing/2014/main" id="{F16FC3C0-B343-9E21-F41F-5454E48DDFC3}"/>
              </a:ext>
            </a:extLst>
          </p:cNvPr>
          <p:cNvSpPr>
            <a:spLocks noGrp="1"/>
          </p:cNvSpPr>
          <p:nvPr>
            <p:ph idx="1"/>
          </p:nvPr>
        </p:nvSpPr>
        <p:spPr>
          <a:xfrm>
            <a:off x="457200" y="1600202"/>
            <a:ext cx="8229600" cy="4876798"/>
          </a:xfrm>
        </p:spPr>
        <p:txBody>
          <a:bodyPr/>
          <a:lstStyle/>
          <a:p>
            <a:pPr algn="just">
              <a:lnSpc>
                <a:spcPct val="115000"/>
              </a:lnSpc>
            </a:pPr>
            <a:r>
              <a:rPr lang="en-GB" sz="2200" dirty="0">
                <a:effectLst/>
                <a:ea typeface="Times New Roman" panose="02020603050405020304" pitchFamily="18" charset="0"/>
              </a:rPr>
              <a:t>Focus is on Inquiry Based Learning (IBL)   and ICT Integration in a lesson.  </a:t>
            </a:r>
            <a:endParaRPr lang="en-KE" sz="2200" dirty="0">
              <a:effectLst/>
              <a:ea typeface="Times New Roman" panose="02020603050405020304" pitchFamily="18" charset="0"/>
            </a:endParaRPr>
          </a:p>
          <a:p>
            <a:pPr algn="just">
              <a:lnSpc>
                <a:spcPct val="115000"/>
              </a:lnSpc>
            </a:pPr>
            <a:r>
              <a:rPr lang="en-GB" sz="2200" dirty="0">
                <a:effectLst/>
                <a:ea typeface="Times New Roman" panose="02020603050405020304" pitchFamily="18" charset="0"/>
              </a:rPr>
              <a:t>SMASE INSET activities  have encouraged teachers to use learner-centred and innovative teaching strategies. </a:t>
            </a:r>
          </a:p>
          <a:p>
            <a:pPr algn="just">
              <a:lnSpc>
                <a:spcPct val="115000"/>
              </a:lnSpc>
            </a:pPr>
            <a:r>
              <a:rPr lang="en-GB" sz="2200" dirty="0">
                <a:effectLst/>
                <a:ea typeface="Times New Roman" panose="02020603050405020304" pitchFamily="18" charset="0"/>
              </a:rPr>
              <a:t>These strategies include the IBL, PBL and </a:t>
            </a:r>
            <a:r>
              <a:rPr lang="en-GB" sz="2200" dirty="0" err="1">
                <a:effectLst/>
                <a:ea typeface="Times New Roman" panose="02020603050405020304" pitchFamily="18" charset="0"/>
              </a:rPr>
              <a:t>PrBL</a:t>
            </a:r>
            <a:r>
              <a:rPr lang="en-GB" sz="2200" dirty="0">
                <a:effectLst/>
                <a:ea typeface="Times New Roman" panose="02020603050405020304" pitchFamily="18" charset="0"/>
              </a:rPr>
              <a:t> and ICT integration</a:t>
            </a:r>
          </a:p>
          <a:p>
            <a:pPr algn="just">
              <a:lnSpc>
                <a:spcPct val="115000"/>
              </a:lnSpc>
            </a:pPr>
            <a:r>
              <a:rPr lang="en-GB" sz="2200" dirty="0">
                <a:effectLst/>
                <a:ea typeface="Times New Roman" panose="02020603050405020304" pitchFamily="18" charset="0"/>
              </a:rPr>
              <a:t> STEM teachers trained on </a:t>
            </a:r>
            <a:r>
              <a:rPr lang="en-GB" sz="2200" b="1" dirty="0">
                <a:effectLst/>
                <a:ea typeface="Times New Roman" panose="02020603050405020304" pitchFamily="18" charset="0"/>
              </a:rPr>
              <a:t>5E</a:t>
            </a:r>
            <a:r>
              <a:rPr lang="en-GB" sz="2200" dirty="0">
                <a:effectLst/>
                <a:ea typeface="Times New Roman" panose="02020603050405020304" pitchFamily="18" charset="0"/>
              </a:rPr>
              <a:t> instructional model and the TPACK model for ICT lessons. </a:t>
            </a:r>
          </a:p>
          <a:p>
            <a:pPr algn="just">
              <a:lnSpc>
                <a:spcPct val="115000"/>
              </a:lnSpc>
            </a:pPr>
            <a:r>
              <a:rPr lang="en-GB" sz="2200" dirty="0">
                <a:ea typeface="Times New Roman" panose="02020603050405020304" pitchFamily="18" charset="0"/>
              </a:rPr>
              <a:t>Classes that allow </a:t>
            </a:r>
            <a:r>
              <a:rPr lang="en-GB" sz="2200" dirty="0">
                <a:effectLst/>
                <a:ea typeface="Times New Roman" panose="02020603050405020304" pitchFamily="18" charset="0"/>
              </a:rPr>
              <a:t>learner minds-on and hands-on interactions.</a:t>
            </a:r>
          </a:p>
          <a:p>
            <a:pPr algn="just">
              <a:lnSpc>
                <a:spcPct val="115000"/>
              </a:lnSpc>
            </a:pPr>
            <a:r>
              <a:rPr lang="en-GB" sz="2200" dirty="0">
                <a:ea typeface="Times New Roman" panose="02020603050405020304" pitchFamily="18" charset="0"/>
              </a:rPr>
              <a:t>How? Through </a:t>
            </a:r>
            <a:r>
              <a:rPr lang="en-GB" sz="2200" dirty="0">
                <a:effectLst/>
                <a:ea typeface="Times New Roman" panose="02020603050405020304" pitchFamily="18" charset="0"/>
              </a:rPr>
              <a:t>effective question skills, ‘practice and drill’ in mathematics, effective experimentation in science, skills in communication and collaboration through group discussions and learner presentations in class.</a:t>
            </a:r>
            <a:endParaRPr lang="en-KE" sz="2200" dirty="0">
              <a:effectLst/>
              <a:ea typeface="Times New Roman" panose="02020603050405020304" pitchFamily="18" charset="0"/>
            </a:endParaRPr>
          </a:p>
        </p:txBody>
      </p:sp>
    </p:spTree>
    <p:extLst>
      <p:ext uri="{BB962C8B-B14F-4D97-AF65-F5344CB8AC3E}">
        <p14:creationId xmlns:p14="http://schemas.microsoft.com/office/powerpoint/2010/main" val="73229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c9b5d7b3fa_2_193"/>
          <p:cNvSpPr txBox="1">
            <a:spLocks noGrp="1"/>
          </p:cNvSpPr>
          <p:nvPr>
            <p:ph type="title"/>
          </p:nvPr>
        </p:nvSpPr>
        <p:spPr>
          <a:xfrm>
            <a:off x="0" y="85725"/>
            <a:ext cx="9144000" cy="1512300"/>
          </a:xfrm>
          <a:prstGeom prst="rect">
            <a:avLst/>
          </a:prstGeom>
          <a:noFill/>
          <a:ln>
            <a:noFill/>
          </a:ln>
        </p:spPr>
        <p:txBody>
          <a:bodyPr spcFirstLastPara="1" wrap="square" lIns="91425" tIns="45700" rIns="91425" bIns="45700" anchor="ctr" anchorCtr="0">
            <a:noAutofit/>
          </a:bodyPr>
          <a:lstStyle/>
          <a:p>
            <a:pPr marL="15875" lvl="0" algn="l" rtl="0">
              <a:lnSpc>
                <a:spcPct val="115000"/>
              </a:lnSpc>
              <a:spcBef>
                <a:spcPts val="0"/>
              </a:spcBef>
              <a:spcAft>
                <a:spcPts val="0"/>
              </a:spcAft>
              <a:buClr>
                <a:srgbClr val="0000FF"/>
              </a:buClr>
              <a:buSzPts val="400"/>
            </a:pPr>
            <a:r>
              <a:rPr lang="en-US" sz="3600" dirty="0">
                <a:solidFill>
                  <a:srgbClr val="0000FF"/>
                </a:solidFill>
              </a:rPr>
              <a:t>Why Learner </a:t>
            </a:r>
            <a:r>
              <a:rPr lang="en-US" sz="3600" dirty="0" err="1">
                <a:solidFill>
                  <a:srgbClr val="0000FF"/>
                </a:solidFill>
              </a:rPr>
              <a:t>Centres</a:t>
            </a:r>
            <a:r>
              <a:rPr lang="en-US" sz="3600" dirty="0">
                <a:solidFill>
                  <a:srgbClr val="0000FF"/>
                </a:solidFill>
              </a:rPr>
              <a:t> Pedagogies</a:t>
            </a:r>
            <a:endParaRPr sz="3600" dirty="0">
              <a:solidFill>
                <a:srgbClr val="0000FF"/>
              </a:solidFill>
            </a:endParaRPr>
          </a:p>
        </p:txBody>
      </p:sp>
      <p:sp>
        <p:nvSpPr>
          <p:cNvPr id="121" name="Google Shape;121;g2c9b5d7b3fa_2_193"/>
          <p:cNvSpPr txBox="1">
            <a:spLocks noGrp="1"/>
          </p:cNvSpPr>
          <p:nvPr>
            <p:ph type="body" idx="1"/>
          </p:nvPr>
        </p:nvSpPr>
        <p:spPr>
          <a:xfrm>
            <a:off x="108000" y="1597950"/>
            <a:ext cx="8928000" cy="5122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3200" b="0" i="0" u="none" dirty="0">
                <a:solidFill>
                  <a:srgbClr val="000000"/>
                </a:solidFill>
                <a:latin typeface="Times New Roman"/>
                <a:ea typeface="Times New Roman"/>
                <a:cs typeface="Times New Roman"/>
                <a:sym typeface="Times New Roman"/>
              </a:rPr>
              <a:t> </a:t>
            </a:r>
            <a:r>
              <a:rPr lang="en-US" sz="2800" b="0" i="0" u="none" dirty="0">
                <a:solidFill>
                  <a:srgbClr val="000000"/>
                </a:solidFill>
                <a:sym typeface="Times New Roman"/>
              </a:rPr>
              <a:t>Learner </a:t>
            </a:r>
            <a:r>
              <a:rPr lang="en-US" sz="2800" b="0" i="0" u="none" dirty="0" err="1">
                <a:solidFill>
                  <a:srgbClr val="000000"/>
                </a:solidFill>
                <a:sym typeface="Times New Roman"/>
              </a:rPr>
              <a:t>centred</a:t>
            </a:r>
            <a:r>
              <a:rPr lang="en-US" sz="2800" b="0" i="0" u="none" dirty="0">
                <a:solidFill>
                  <a:srgbClr val="000000"/>
                </a:solidFill>
                <a:sym typeface="Times New Roman"/>
              </a:rPr>
              <a:t> pedagogies :</a:t>
            </a:r>
            <a:endParaRPr sz="2800" dirty="0"/>
          </a:p>
          <a:p>
            <a:pPr marL="742950" lvl="1" indent="-374650">
              <a:lnSpc>
                <a:spcPct val="115000"/>
              </a:lnSpc>
              <a:spcBef>
                <a:spcPts val="0"/>
              </a:spcBef>
              <a:buClr>
                <a:srgbClr val="000000"/>
              </a:buClr>
              <a:buSzPts val="3200"/>
              <a:buFont typeface="Times New Roman"/>
              <a:buChar char="•"/>
            </a:pPr>
            <a:r>
              <a:rPr lang="en-GB" dirty="0">
                <a:solidFill>
                  <a:srgbClr val="000000"/>
                </a:solidFill>
              </a:rPr>
              <a:t>Learner centred pedagogies are widely promoted internationally as examples of ‘best practices’ in learning</a:t>
            </a:r>
          </a:p>
          <a:p>
            <a:pPr marL="742950" lvl="1" indent="-374650">
              <a:lnSpc>
                <a:spcPct val="115000"/>
              </a:lnSpc>
              <a:spcBef>
                <a:spcPts val="0"/>
              </a:spcBef>
              <a:buClr>
                <a:srgbClr val="000000"/>
              </a:buClr>
              <a:buSzPts val="3200"/>
              <a:buFont typeface="Times New Roman"/>
              <a:buChar char="•"/>
            </a:pPr>
            <a:r>
              <a:rPr lang="en-GB" dirty="0">
                <a:solidFill>
                  <a:srgbClr val="000000"/>
                </a:solidFill>
              </a:rPr>
              <a:t>Learner centred pedagogies: </a:t>
            </a:r>
            <a:endParaRPr lang="en-US" b="0" i="0" u="none" dirty="0">
              <a:solidFill>
                <a:srgbClr val="000000"/>
              </a:solidFill>
              <a:sym typeface="Times New Roman"/>
            </a:endParaRPr>
          </a:p>
          <a:p>
            <a:pPr marL="1200150" lvl="2" indent="-374650">
              <a:lnSpc>
                <a:spcPct val="115000"/>
              </a:lnSpc>
              <a:spcBef>
                <a:spcPts val="0"/>
              </a:spcBef>
              <a:buClr>
                <a:srgbClr val="000000"/>
              </a:buClr>
              <a:buSzPts val="3200"/>
              <a:buFont typeface="Wingdings" panose="05000000000000000000" pitchFamily="2" charset="2"/>
              <a:buChar char="ü"/>
            </a:pPr>
            <a:r>
              <a:rPr lang="en-US" b="0" i="0" u="none" dirty="0">
                <a:solidFill>
                  <a:srgbClr val="000000"/>
                </a:solidFill>
                <a:sym typeface="Times New Roman"/>
              </a:rPr>
              <a:t>Consider the learners’ needs, capacities and interests </a:t>
            </a:r>
            <a:endParaRPr dirty="0"/>
          </a:p>
          <a:p>
            <a:pPr marL="1200150" lvl="2" indent="-374650">
              <a:lnSpc>
                <a:spcPct val="115000"/>
              </a:lnSpc>
              <a:spcBef>
                <a:spcPts val="0"/>
              </a:spcBef>
              <a:buClr>
                <a:srgbClr val="000000"/>
              </a:buClr>
              <a:buSzPts val="3200"/>
              <a:buFont typeface="Wingdings" panose="05000000000000000000" pitchFamily="2" charset="2"/>
              <a:buChar char="ü"/>
            </a:pPr>
            <a:r>
              <a:rPr lang="en-US" dirty="0">
                <a:solidFill>
                  <a:srgbClr val="000000"/>
                </a:solidFill>
              </a:rPr>
              <a:t>G</a:t>
            </a:r>
            <a:r>
              <a:rPr lang="en-US" b="0" i="0" u="none" dirty="0">
                <a:solidFill>
                  <a:srgbClr val="000000"/>
                </a:solidFill>
                <a:sym typeface="Times New Roman"/>
              </a:rPr>
              <a:t>ive learner active control over the process of learning</a:t>
            </a:r>
            <a:endParaRPr dirty="0"/>
          </a:p>
          <a:p>
            <a:pPr marL="1200150" lvl="2" indent="-374650">
              <a:lnSpc>
                <a:spcPct val="115000"/>
              </a:lnSpc>
              <a:spcBef>
                <a:spcPts val="0"/>
              </a:spcBef>
              <a:buClr>
                <a:srgbClr val="000000"/>
              </a:buClr>
              <a:buSzPts val="3200"/>
              <a:buFont typeface="Wingdings" panose="05000000000000000000" pitchFamily="2" charset="2"/>
              <a:buChar char="ü"/>
            </a:pPr>
            <a:r>
              <a:rPr lang="en-US" b="0" i="0" u="none" dirty="0">
                <a:solidFill>
                  <a:srgbClr val="000000"/>
                </a:solidFill>
                <a:sym typeface="Times New Roman"/>
              </a:rPr>
              <a:t>Emphasizes on  performance based learning where  learners carry out tasks facilitated by the teacher</a:t>
            </a:r>
            <a:endParaRPr b="0" i="0" u="none" dirty="0">
              <a:solidFill>
                <a:srgbClr val="000000"/>
              </a:solidFill>
              <a:sym typeface="Times New Roman"/>
            </a:endParaRPr>
          </a:p>
          <a:p>
            <a:pPr marL="685800" lvl="0" indent="-457200" algn="l" rtl="0">
              <a:lnSpc>
                <a:spcPct val="100000"/>
              </a:lnSpc>
              <a:spcBef>
                <a:spcPts val="360"/>
              </a:spcBef>
              <a:spcAft>
                <a:spcPts val="0"/>
              </a:spcAft>
              <a:buClr>
                <a:schemeClr val="dk1"/>
              </a:buClr>
              <a:buSzPts val="1800"/>
              <a:buFont typeface="Wingdings" panose="05000000000000000000" pitchFamily="2" charset="2"/>
              <a:buChar char="ü"/>
            </a:pPr>
            <a:endParaRPr sz="3200" b="0" i="0" u="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989C-495D-753A-68FF-CB8D111EC38F}"/>
              </a:ext>
            </a:extLst>
          </p:cNvPr>
          <p:cNvSpPr>
            <a:spLocks noGrp="1"/>
          </p:cNvSpPr>
          <p:nvPr>
            <p:ph type="title"/>
          </p:nvPr>
        </p:nvSpPr>
        <p:spPr>
          <a:xfrm>
            <a:off x="152400" y="84137"/>
            <a:ext cx="8229600" cy="1143000"/>
          </a:xfrm>
        </p:spPr>
        <p:txBody>
          <a:bodyPr/>
          <a:lstStyle/>
          <a:p>
            <a:r>
              <a:rPr lang="en-GB" sz="1800" dirty="0">
                <a:effectLst/>
                <a:latin typeface="Times New Roman" panose="02020603050405020304" pitchFamily="18" charset="0"/>
                <a:ea typeface="Times New Roman" panose="02020603050405020304" pitchFamily="18" charset="0"/>
              </a:rPr>
              <a:t>Meaning of learner centred pedagogy </a:t>
            </a:r>
            <a:endParaRPr lang="en-KE" dirty="0"/>
          </a:p>
        </p:txBody>
      </p:sp>
      <p:sp>
        <p:nvSpPr>
          <p:cNvPr id="3" name="Content Placeholder 2">
            <a:extLst>
              <a:ext uri="{FF2B5EF4-FFF2-40B4-BE49-F238E27FC236}">
                <a16:creationId xmlns:a16="http://schemas.microsoft.com/office/drawing/2014/main" id="{CDE02CF4-DAED-3E77-C48E-39FE72369962}"/>
              </a:ext>
            </a:extLst>
          </p:cNvPr>
          <p:cNvSpPr>
            <a:spLocks noGrp="1"/>
          </p:cNvSpPr>
          <p:nvPr>
            <p:ph idx="1"/>
          </p:nvPr>
        </p:nvSpPr>
        <p:spPr>
          <a:xfrm>
            <a:off x="152400" y="1447800"/>
            <a:ext cx="8229600" cy="4525963"/>
          </a:xfrm>
        </p:spPr>
        <p:txBody>
          <a:bodyPr/>
          <a:lstStyle/>
          <a:p>
            <a:r>
              <a:rPr lang="en-GB" sz="2400" dirty="0">
                <a:effectLst/>
                <a:latin typeface="Times New Roman" panose="02020603050405020304" pitchFamily="18" charset="0"/>
                <a:ea typeface="Times New Roman" panose="02020603050405020304" pitchFamily="18" charset="0"/>
              </a:rPr>
              <a:t>Meaning of learner centred pedagogy </a:t>
            </a:r>
            <a:endParaRPr lang="en-KE" sz="4000" dirty="0"/>
          </a:p>
        </p:txBody>
      </p:sp>
      <p:sp>
        <p:nvSpPr>
          <p:cNvPr id="4" name="Speech Bubble: Oval 3">
            <a:extLst>
              <a:ext uri="{FF2B5EF4-FFF2-40B4-BE49-F238E27FC236}">
                <a16:creationId xmlns:a16="http://schemas.microsoft.com/office/drawing/2014/main" id="{A48A83A3-494C-7876-2E22-76E9A25391A1}"/>
              </a:ext>
            </a:extLst>
          </p:cNvPr>
          <p:cNvSpPr/>
          <p:nvPr/>
        </p:nvSpPr>
        <p:spPr>
          <a:xfrm>
            <a:off x="304800" y="2895600"/>
            <a:ext cx="2590799" cy="975360"/>
          </a:xfrm>
          <a:prstGeom prst="wedgeEllipseCallout">
            <a:avLst>
              <a:gd name="adj1" fmla="val 51991"/>
              <a:gd name="adj2" fmla="val -38986"/>
            </a:avLst>
          </a:prstGeom>
          <a:gradFill>
            <a:gsLst>
              <a:gs pos="0">
                <a:srgbClr val="FFFFFF"/>
              </a:gs>
              <a:gs pos="100000">
                <a:srgbClr val="FBD4B4"/>
              </a:gs>
            </a:gsLst>
            <a:lin ang="5400000" scaled="0"/>
          </a:gradFill>
          <a:ln w="12700" cap="flat" cmpd="sng">
            <a:solidFill>
              <a:srgbClr val="FABF8F"/>
            </a:solidFill>
            <a:prstDash val="solid"/>
            <a:miter lim="800000"/>
            <a:headEnd type="none" w="sm" len="sm"/>
            <a:tailEnd type="none" w="sm" len="sm"/>
          </a:ln>
        </p:spPr>
        <p:txBody>
          <a:bodyPr spcFirstLastPara="1" wrap="square" lIns="91425" tIns="45700" rIns="91425" bIns="45700" anchor="t" anchorCtr="0">
            <a:noAutofit/>
          </a:bodyPr>
          <a:lstStyle/>
          <a:p>
            <a:pPr indent="-1270" algn="ctr"/>
            <a:r>
              <a:rPr lang="en-GB" sz="2800" dirty="0">
                <a:solidFill>
                  <a:srgbClr val="000000"/>
                </a:solidFill>
                <a:effectLst/>
                <a:latin typeface="Times New Roman" panose="02020603050405020304" pitchFamily="18" charset="0"/>
                <a:ea typeface="Times New Roman" panose="02020603050405020304" pitchFamily="18" charset="0"/>
              </a:rPr>
              <a:t>Reflection</a:t>
            </a:r>
            <a:endParaRPr lang="en-KE" sz="2800" dirty="0">
              <a:effectLst/>
              <a:latin typeface="Times New Roman" panose="02020603050405020304" pitchFamily="18" charset="0"/>
              <a:ea typeface="Times New Roman" panose="02020603050405020304" pitchFamily="18" charset="0"/>
            </a:endParaRPr>
          </a:p>
          <a:p>
            <a:pPr indent="-1270"/>
            <a:r>
              <a:rPr lang="en-GB" sz="1200" dirty="0">
                <a:effectLst/>
                <a:latin typeface="Times New Roman" panose="02020603050405020304" pitchFamily="18" charset="0"/>
                <a:ea typeface="Times New Roman" panose="02020603050405020304" pitchFamily="18" charset="0"/>
              </a:rPr>
              <a:t> </a:t>
            </a:r>
            <a:endParaRPr lang="en-KE" sz="1200" dirty="0">
              <a:effectLst/>
              <a:latin typeface="Times New Roman" panose="02020603050405020304" pitchFamily="18" charset="0"/>
              <a:ea typeface="Times New Roman" panose="02020603050405020304" pitchFamily="18" charset="0"/>
            </a:endParaRPr>
          </a:p>
        </p:txBody>
      </p:sp>
      <p:sp>
        <p:nvSpPr>
          <p:cNvPr id="5" name="Freeform: Shape 4">
            <a:extLst>
              <a:ext uri="{FF2B5EF4-FFF2-40B4-BE49-F238E27FC236}">
                <a16:creationId xmlns:a16="http://schemas.microsoft.com/office/drawing/2014/main" id="{8C4FFE69-873D-1C1F-28D5-5FFF2CB026CB}"/>
              </a:ext>
            </a:extLst>
          </p:cNvPr>
          <p:cNvSpPr/>
          <p:nvPr/>
        </p:nvSpPr>
        <p:spPr>
          <a:xfrm>
            <a:off x="3048000" y="2137410"/>
            <a:ext cx="5105400" cy="312039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961" y="0"/>
                </a:moveTo>
                <a:close/>
              </a:path>
              <a:path w="120000" h="120000" fill="none" extrusionOk="0">
                <a:moveTo>
                  <a:pt x="-1961" y="8333"/>
                </a:moveTo>
                <a:lnTo>
                  <a:pt x="-21395" y="8888"/>
                </a:lnTo>
              </a:path>
            </a:pathLst>
          </a:cu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45700" rIns="91425" bIns="45700" anchor="t" anchorCtr="0">
            <a:noAutofit/>
          </a:bodyPr>
          <a:lstStyle/>
          <a:p>
            <a:pPr indent="-1270">
              <a:lnSpc>
                <a:spcPct val="150000"/>
              </a:lnSpc>
            </a:pPr>
            <a:r>
              <a:rPr lang="en-GB" dirty="0" err="1">
                <a:solidFill>
                  <a:srgbClr val="000000"/>
                </a:solidFill>
                <a:effectLst/>
                <a:latin typeface="Times New Roman" panose="02020603050405020304" pitchFamily="18" charset="0"/>
                <a:ea typeface="Times New Roman" panose="02020603050405020304" pitchFamily="18" charset="0"/>
              </a:rPr>
              <a:t>i</a:t>
            </a:r>
            <a:r>
              <a:rPr lang="en-GB" sz="3200" dirty="0">
                <a:solidFill>
                  <a:srgbClr val="000000"/>
                </a:solidFill>
                <a:effectLst/>
                <a:latin typeface="Times New Roman" panose="02020603050405020304" pitchFamily="18" charset="0"/>
                <a:ea typeface="Times New Roman" panose="02020603050405020304" pitchFamily="18" charset="0"/>
              </a:rPr>
              <a:t>) What do you understand by the term Learner centred pedagogy?</a:t>
            </a:r>
            <a:endParaRPr lang="en-KE" sz="3200" dirty="0">
              <a:effectLst/>
              <a:latin typeface="Times New Roman" panose="02020603050405020304" pitchFamily="18" charset="0"/>
              <a:ea typeface="Times New Roman" panose="02020603050405020304" pitchFamily="18" charset="0"/>
            </a:endParaRPr>
          </a:p>
          <a:p>
            <a:pPr indent="-1270">
              <a:lnSpc>
                <a:spcPct val="150000"/>
              </a:lnSpc>
            </a:pPr>
            <a:r>
              <a:rPr lang="en-GB" sz="3200" dirty="0">
                <a:solidFill>
                  <a:srgbClr val="000000"/>
                </a:solidFill>
                <a:effectLst/>
                <a:latin typeface="Times New Roman" panose="02020603050405020304" pitchFamily="18" charset="0"/>
                <a:ea typeface="Times New Roman" panose="02020603050405020304" pitchFamily="18" charset="0"/>
              </a:rPr>
              <a:t>Give examples….</a:t>
            </a:r>
            <a:endParaRPr lang="en-KE" sz="3200" dirty="0">
              <a:effectLst/>
              <a:latin typeface="Times New Roman" panose="02020603050405020304" pitchFamily="18" charset="0"/>
              <a:ea typeface="Times New Roman" panose="02020603050405020304" pitchFamily="18" charset="0"/>
            </a:endParaRPr>
          </a:p>
          <a:p>
            <a:pPr indent="-1270">
              <a:lnSpc>
                <a:spcPct val="150000"/>
              </a:lnSpc>
            </a:pPr>
            <a:r>
              <a:rPr lang="en-GB" sz="1200" dirty="0">
                <a:effectLst/>
                <a:latin typeface="Times New Roman" panose="02020603050405020304" pitchFamily="18" charset="0"/>
                <a:ea typeface="Times New Roman" panose="02020603050405020304" pitchFamily="18" charset="0"/>
              </a:rPr>
              <a:t> </a:t>
            </a:r>
            <a:endParaRPr lang="en-KE" sz="1200" dirty="0">
              <a:effectLst/>
              <a:latin typeface="Times New Roman" panose="02020603050405020304" pitchFamily="18" charset="0"/>
              <a:ea typeface="Times New Roman" panose="02020603050405020304" pitchFamily="18" charset="0"/>
            </a:endParaRPr>
          </a:p>
          <a:p>
            <a:pPr indent="-1270">
              <a:lnSpc>
                <a:spcPct val="150000"/>
              </a:lnSpc>
            </a:pPr>
            <a:r>
              <a:rPr lang="en-GB" sz="1200" dirty="0">
                <a:effectLst/>
                <a:latin typeface="Times New Roman" panose="02020603050405020304" pitchFamily="18" charset="0"/>
                <a:ea typeface="Times New Roman" panose="02020603050405020304" pitchFamily="18" charset="0"/>
              </a:rPr>
              <a:t> </a:t>
            </a:r>
            <a:endParaRPr lang="en-KE" sz="1200" dirty="0">
              <a:effectLst/>
              <a:latin typeface="Times New Roman" panose="02020603050405020304" pitchFamily="18" charset="0"/>
              <a:ea typeface="Times New Roman" panose="02020603050405020304" pitchFamily="18" charset="0"/>
            </a:endParaRPr>
          </a:p>
          <a:p>
            <a:pPr indent="-1270">
              <a:lnSpc>
                <a:spcPct val="150000"/>
              </a:lnSpc>
            </a:pPr>
            <a:r>
              <a:rPr lang="en-GB" sz="1200" dirty="0">
                <a:effectLst/>
                <a:latin typeface="Times New Roman" panose="02020603050405020304" pitchFamily="18" charset="0"/>
                <a:ea typeface="Times New Roman" panose="02020603050405020304" pitchFamily="18" charset="0"/>
              </a:rPr>
              <a:t> </a:t>
            </a:r>
            <a:endParaRPr lang="en-K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491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c9b5d7b3fa_2_333"/>
          <p:cNvSpPr txBox="1"/>
          <p:nvPr/>
        </p:nvSpPr>
        <p:spPr>
          <a:xfrm>
            <a:off x="0" y="20637"/>
            <a:ext cx="9144000" cy="284700"/>
          </a:xfrm>
          <a:prstGeom prst="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51" name="Google Shape;151;g2c9b5d7b3fa_2_333"/>
          <p:cNvSpPr txBox="1">
            <a:spLocks noGrp="1"/>
          </p:cNvSpPr>
          <p:nvPr>
            <p:ph type="title"/>
          </p:nvPr>
        </p:nvSpPr>
        <p:spPr>
          <a:xfrm>
            <a:off x="0" y="180752"/>
            <a:ext cx="7391400" cy="86715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2400" dirty="0">
                <a:effectLst/>
                <a:latin typeface="Times New Roman" panose="02020603050405020304" pitchFamily="18" charset="0"/>
                <a:ea typeface="Times New Roman" panose="02020603050405020304" pitchFamily="18" charset="0"/>
              </a:rPr>
              <a:t>You may have mentioned </a:t>
            </a:r>
            <a:br>
              <a:rPr lang="en-GB" sz="2400" dirty="0">
                <a:effectLst/>
                <a:latin typeface="Times New Roman" panose="02020603050405020304" pitchFamily="18" charset="0"/>
                <a:ea typeface="Times New Roman" panose="02020603050405020304" pitchFamily="18" charset="0"/>
              </a:rPr>
            </a:br>
            <a:r>
              <a:rPr lang="en-GB" sz="2400" dirty="0">
                <a:effectLst/>
                <a:latin typeface="Times New Roman" panose="02020603050405020304" pitchFamily="18" charset="0"/>
                <a:ea typeface="Times New Roman" panose="02020603050405020304" pitchFamily="18" charset="0"/>
              </a:rPr>
              <a:t>some of the following about </a:t>
            </a:r>
            <a:br>
              <a:rPr lang="en-GB" sz="2400" dirty="0">
                <a:effectLst/>
                <a:latin typeface="Times New Roman" panose="02020603050405020304" pitchFamily="18" charset="0"/>
                <a:ea typeface="Times New Roman" panose="02020603050405020304" pitchFamily="18" charset="0"/>
              </a:rPr>
            </a:br>
            <a:r>
              <a:rPr lang="en-US" sz="2400" dirty="0">
                <a:solidFill>
                  <a:srgbClr val="3333FF"/>
                </a:solidFill>
              </a:rPr>
              <a:t>Learner Centered pedagogies</a:t>
            </a:r>
            <a:endParaRPr sz="3200" dirty="0"/>
          </a:p>
        </p:txBody>
      </p:sp>
      <p:sp>
        <p:nvSpPr>
          <p:cNvPr id="152" name="Google Shape;152;g2c9b5d7b3fa_2_333"/>
          <p:cNvSpPr txBox="1">
            <a:spLocks noGrp="1"/>
          </p:cNvSpPr>
          <p:nvPr>
            <p:ph type="body" idx="1"/>
          </p:nvPr>
        </p:nvSpPr>
        <p:spPr>
          <a:xfrm>
            <a:off x="180752" y="1042987"/>
            <a:ext cx="8676169" cy="5715000"/>
          </a:xfrm>
          <a:prstGeom prst="rect">
            <a:avLst/>
          </a:prstGeom>
          <a:noFill/>
          <a:ln>
            <a:noFill/>
          </a:ln>
        </p:spPr>
        <p:txBody>
          <a:bodyPr spcFirstLastPara="1" wrap="square" lIns="91425" tIns="45700" rIns="91425" bIns="45700" anchor="t" anchorCtr="0">
            <a:noAutofit/>
          </a:bodyPr>
          <a:lstStyle/>
          <a:p>
            <a:pPr lvl="0" indent="-457200">
              <a:spcBef>
                <a:spcPts val="0"/>
              </a:spcBef>
              <a:buClr>
                <a:srgbClr val="000000"/>
              </a:buClr>
              <a:buSzPts val="3600"/>
            </a:pPr>
            <a:r>
              <a:rPr lang="en-US" sz="3600" b="0" i="0" u="none" dirty="0">
                <a:solidFill>
                  <a:srgbClr val="000000"/>
                </a:solidFill>
                <a:latin typeface="Times New Roman"/>
                <a:ea typeface="Times New Roman"/>
                <a:cs typeface="Times New Roman"/>
                <a:sym typeface="Times New Roman"/>
              </a:rPr>
              <a:t>LCP are </a:t>
            </a:r>
            <a:r>
              <a:rPr lang="en-US" sz="3600" dirty="0">
                <a:solidFill>
                  <a:srgbClr val="000000"/>
                </a:solidFill>
              </a:rPr>
              <a:t>i</a:t>
            </a:r>
            <a:r>
              <a:rPr lang="en-US" sz="3600" b="0" i="0" u="none" dirty="0">
                <a:solidFill>
                  <a:srgbClr val="000000"/>
                </a:solidFill>
                <a:latin typeface="Times New Roman"/>
                <a:ea typeface="Times New Roman"/>
                <a:cs typeface="Times New Roman"/>
                <a:sym typeface="Times New Roman"/>
              </a:rPr>
              <a:t>nstructional methods that </a:t>
            </a:r>
            <a:r>
              <a:rPr lang="en-US" sz="3600" dirty="0">
                <a:solidFill>
                  <a:srgbClr val="000000"/>
                </a:solidFill>
              </a:rPr>
              <a:t>promote active learning and  support  the development of </a:t>
            </a:r>
            <a:r>
              <a:rPr lang="en-US" sz="3600" b="0" i="0" u="none" dirty="0">
                <a:solidFill>
                  <a:srgbClr val="000000"/>
                </a:solidFill>
                <a:latin typeface="Times New Roman"/>
                <a:ea typeface="Times New Roman"/>
                <a:cs typeface="Times New Roman"/>
                <a:sym typeface="Times New Roman"/>
              </a:rPr>
              <a:t>competencies and values in learners.</a:t>
            </a:r>
            <a:endParaRPr sz="3600" dirty="0">
              <a:solidFill>
                <a:srgbClr val="000000"/>
              </a:solidFill>
            </a:endParaRPr>
          </a:p>
          <a:p>
            <a:pPr marL="457200" lvl="0" indent="-457200" algn="l" rtl="0">
              <a:lnSpc>
                <a:spcPct val="100000"/>
              </a:lnSpc>
              <a:spcBef>
                <a:spcPts val="0"/>
              </a:spcBef>
              <a:spcAft>
                <a:spcPts val="0"/>
              </a:spcAft>
              <a:buClr>
                <a:srgbClr val="000000"/>
              </a:buClr>
              <a:buSzPts val="3600"/>
              <a:buChar char="•"/>
            </a:pPr>
            <a:r>
              <a:rPr lang="en-US" sz="3600" b="0" i="0" u="none" dirty="0">
                <a:solidFill>
                  <a:srgbClr val="000000"/>
                </a:solidFill>
                <a:latin typeface="Times New Roman"/>
                <a:ea typeface="Times New Roman"/>
                <a:cs typeface="Times New Roman"/>
                <a:sym typeface="Times New Roman"/>
              </a:rPr>
              <a:t>Learners work collaboratively to acquire new learning.</a:t>
            </a:r>
            <a:endParaRPr dirty="0"/>
          </a:p>
          <a:p>
            <a:pPr marL="457200" lvl="0" indent="-457200" algn="l" rtl="0">
              <a:lnSpc>
                <a:spcPct val="100000"/>
              </a:lnSpc>
              <a:spcBef>
                <a:spcPts val="0"/>
              </a:spcBef>
              <a:spcAft>
                <a:spcPts val="0"/>
              </a:spcAft>
              <a:buClr>
                <a:srgbClr val="000000"/>
              </a:buClr>
              <a:buSzPts val="3600"/>
              <a:buChar char="•"/>
            </a:pPr>
            <a:r>
              <a:rPr lang="en-US" sz="3600" b="0" i="0" u="none" dirty="0">
                <a:solidFill>
                  <a:srgbClr val="000000"/>
                </a:solidFill>
                <a:latin typeface="Times New Roman"/>
                <a:ea typeface="Times New Roman"/>
                <a:cs typeface="Times New Roman"/>
                <a:sym typeface="Times New Roman"/>
              </a:rPr>
              <a:t>Opportunities are availed to learners to create and  share information with other learners.</a:t>
            </a:r>
            <a:endParaRPr sz="3600" b="0" i="0" u="none" dirty="0">
              <a:solidFill>
                <a:srgbClr val="000000"/>
              </a:solidFill>
              <a:latin typeface="Times New Roman"/>
              <a:ea typeface="Times New Roman"/>
              <a:cs typeface="Times New Roman"/>
              <a:sym typeface="Times New Roman"/>
            </a:endParaRPr>
          </a:p>
          <a:p>
            <a:pPr marL="571500" lvl="0" indent="-571500" algn="l" rtl="0">
              <a:lnSpc>
                <a:spcPct val="100000"/>
              </a:lnSpc>
              <a:spcBef>
                <a:spcPts val="0"/>
              </a:spcBef>
              <a:spcAft>
                <a:spcPts val="0"/>
              </a:spcAft>
              <a:buSzPts val="1800"/>
              <a:buNone/>
            </a:pPr>
            <a:endParaRPr sz="2400" b="0" i="0" u="none" dirty="0">
              <a:solidFill>
                <a:srgbClr val="000000"/>
              </a:solidFill>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sz="2400" b="0" i="0" u="none" dirty="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11732</TotalTime>
  <Words>3014</Words>
  <Application>Microsoft Office PowerPoint</Application>
  <PresentationFormat>On-screen Show (4:3)</PresentationFormat>
  <Paragraphs>290</Paragraphs>
  <Slides>47</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Adobe Garamond Pro Bold</vt:lpstr>
      <vt:lpstr>Arial</vt:lpstr>
      <vt:lpstr>Arial Rounded</vt:lpstr>
      <vt:lpstr>Calibri</vt:lpstr>
      <vt:lpstr>Cambria</vt:lpstr>
      <vt:lpstr>MS Mincho</vt:lpstr>
      <vt:lpstr>Symbol</vt:lpstr>
      <vt:lpstr>Tahoma</vt:lpstr>
      <vt:lpstr>Times</vt:lpstr>
      <vt:lpstr>Times New Roman</vt:lpstr>
      <vt:lpstr>Wingdings</vt:lpstr>
      <vt:lpstr>Office Theme</vt:lpstr>
      <vt:lpstr>UNIT 2:  Learner Centred Pedagogies and  ICT Management Tools. </vt:lpstr>
      <vt:lpstr>Introduction </vt:lpstr>
      <vt:lpstr>Rationale </vt:lpstr>
      <vt:lpstr>contd</vt:lpstr>
      <vt:lpstr>Learning Outcomes </vt:lpstr>
      <vt:lpstr>Section 1:  Deeper understanding of IBL, ICT integration in Learning</vt:lpstr>
      <vt:lpstr>Why Learner Centres Pedagogies</vt:lpstr>
      <vt:lpstr>Meaning of learner centred pedagogy </vt:lpstr>
      <vt:lpstr>You may have mentioned  some of the following about  Learner Centered pedagogies</vt:lpstr>
      <vt:lpstr> Inquiry Based Learning (IBL) </vt:lpstr>
      <vt:lpstr>You may have mentioned the following </vt:lpstr>
      <vt:lpstr>IBL – Learning Process</vt:lpstr>
      <vt:lpstr>Levels of Inquiry Based Learning </vt:lpstr>
      <vt:lpstr>PowerPoint Presentation</vt:lpstr>
      <vt:lpstr>PowerPoint Presentation</vt:lpstr>
      <vt:lpstr>Activity to demonstrate Inquiry Based Learning</vt:lpstr>
      <vt:lpstr>Cont…….</vt:lpstr>
      <vt:lpstr>Explanation</vt:lpstr>
      <vt:lpstr>Cont……….</vt:lpstr>
      <vt:lpstr> </vt:lpstr>
      <vt:lpstr>IBL Activity- Observation</vt:lpstr>
      <vt:lpstr>PowerPoint Presentation</vt:lpstr>
      <vt:lpstr>Key Inquiry Question</vt:lpstr>
      <vt:lpstr>Possible responses</vt:lpstr>
      <vt:lpstr>Activity 3:  </vt:lpstr>
      <vt:lpstr>ICT Integration in STEM </vt:lpstr>
      <vt:lpstr>The TPACK model </vt:lpstr>
      <vt:lpstr>TPACK Model</vt:lpstr>
      <vt:lpstr>A Guide to Planning TPACK Model Lesson </vt:lpstr>
      <vt:lpstr>PowerPoint Presentation</vt:lpstr>
      <vt:lpstr>ICT related Resources that you can guide teachers to use in a class  </vt:lpstr>
      <vt:lpstr>Section 2:  Use of ICT Tools for Management</vt:lpstr>
      <vt:lpstr>Virtual online platforms </vt:lpstr>
      <vt:lpstr>Google Meet </vt:lpstr>
      <vt:lpstr>PowerPoint Presentation</vt:lpstr>
      <vt:lpstr>PowerPoint Presentation</vt:lpstr>
      <vt:lpstr>Activity 1</vt:lpstr>
      <vt:lpstr>Activity 2</vt:lpstr>
      <vt:lpstr> Netiquettes  </vt:lpstr>
      <vt:lpstr>Contd’…</vt:lpstr>
      <vt:lpstr>Google Forms</vt:lpstr>
      <vt:lpstr>PowerPoint Presentation</vt:lpstr>
      <vt:lpstr>Google Docs</vt:lpstr>
      <vt:lpstr>Activity 3</vt:lpstr>
      <vt:lpstr>Polling Apps</vt:lpstr>
      <vt:lpstr>Conclusion</vt:lpstr>
      <vt:lpstr>The End</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CEMASTEA’s QUALITY MANAGEMENT SYSTEM (QMS)</dc:title>
  <dc:creator>User</dc:creator>
  <cp:lastModifiedBy>USER</cp:lastModifiedBy>
  <cp:revision>56</cp:revision>
  <dcterms:created xsi:type="dcterms:W3CDTF">2022-09-06T09:20:32Z</dcterms:created>
  <dcterms:modified xsi:type="dcterms:W3CDTF">2024-05-24T04:20:44Z</dcterms:modified>
</cp:coreProperties>
</file>