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70" r:id="rId2"/>
    <p:sldId id="510" r:id="rId3"/>
    <p:sldId id="511" r:id="rId4"/>
    <p:sldId id="509" r:id="rId5"/>
    <p:sldId id="512" r:id="rId6"/>
    <p:sldId id="502" r:id="rId7"/>
    <p:sldId id="503" r:id="rId8"/>
    <p:sldId id="504" r:id="rId9"/>
    <p:sldId id="513" r:id="rId10"/>
    <p:sldId id="514" r:id="rId11"/>
    <p:sldId id="515" r:id="rId12"/>
    <p:sldId id="516" r:id="rId13"/>
    <p:sldId id="517" r:id="rId14"/>
    <p:sldId id="506" r:id="rId15"/>
    <p:sldId id="507" r:id="rId16"/>
    <p:sldId id="508" r:id="rId17"/>
    <p:sldId id="518" r:id="rId18"/>
    <p:sldId id="491" r:id="rId19"/>
    <p:sldId id="490" r:id="rId20"/>
    <p:sldId id="492" r:id="rId21"/>
    <p:sldId id="493" r:id="rId22"/>
    <p:sldId id="494" r:id="rId23"/>
    <p:sldId id="496" r:id="rId24"/>
    <p:sldId id="495" r:id="rId25"/>
    <p:sldId id="497" r:id="rId26"/>
    <p:sldId id="498" r:id="rId27"/>
    <p:sldId id="499" r:id="rId28"/>
    <p:sldId id="500" r:id="rId29"/>
    <p:sldId id="50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39F7C1-1ECB-B075-C3EA-2D6390FDA4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C63C67-4072-0B85-FA2F-6381231221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C96817-6A25-40F3-90CB-B5565980F7FB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66BE4E7-28D2-D6FB-A03F-251E2382A8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FCF64DA-DA1C-A528-1DCC-69443FD34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E2065-5FFD-7BA9-47BD-22FA354371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39634-56A5-19A4-B10E-5C5FAA3081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ACC4B4-574B-4913-A78D-9C9033CAF7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700F1-C37F-4F1C-B1CE-535532AA7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1EECF-86A4-41F3-884A-73CFCFD3648D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CFD13-E6C0-5F0B-4692-66AFBEB9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4F718-33C2-29F3-4B28-78498AF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B2D68-911A-43B2-BBBF-DD5949C13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3137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E5B4E-C2B9-05B7-EEF5-98B5439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1BFFD-3691-46DF-B34E-BFD19874B4A9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E7DC-2A62-867C-E4F2-EE78BF00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F8F36-17FD-DFCF-13A4-9ECD0D8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80546-A9C9-4703-9216-00EA292DEF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1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C467-7B3A-12E5-77F8-04AD3EF4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D24FD-CFAD-4596-B506-AAF4ED7A29F1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770D-7538-640D-E719-98F174E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D51F-5F70-B7A2-7182-9DF369C9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C71E1-C6DE-4A46-8784-20B6DE354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34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701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791EA-AD9A-5F6F-A9F7-EDE88852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45E54-810C-41FD-BD9F-6B9AEBAC842D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9763E-B76D-63AC-71FC-75ECB783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98AF8-F498-DE8D-5A83-2C4D71E1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41798-556A-44AD-B691-32B3A54C68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372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9F40B-A773-1235-5BF1-A617F73F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8A915-4180-45EA-BF7D-1532BB6AE029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A20AF-C247-2701-7CB9-B6B93B16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E9AAD-4EE2-7882-C8FF-6C22AB8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EB70F-E67E-4ED3-8E8D-B713BEEE88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58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FF8A93-444D-2B1C-5201-2FB8F832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251F1-0023-4C44-8536-2B98E75487D9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BA4C8E-70D2-C28B-9AAE-F607A107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F45054-A9AE-7BE5-FEB2-99B5A33A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9A941-8DBA-4CD7-9031-1E644A8F6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2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D48927-67EA-A4D3-088A-5337E7E1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BD2F-09D0-498B-B658-2E549EABDDE8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2166E8-5641-E97F-9BE6-8374AC4E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D9E567-0951-2B79-4043-E1BFB54C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17B8-9D41-425A-AD07-0D026848B3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559E87A-1FD3-90E7-91AD-AB7C61C9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3D365-002B-4A4A-8E8A-B8919D3C6D4D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B2C3B83-57E9-0813-43DB-2DBFC439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88CD58-36A6-4000-8FCB-C115BD09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FDFC4-4CF6-428B-9069-D7606F1935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6733D1D-45C5-3F85-C7DF-2EA8822B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B5BA-F4E8-41AD-B536-182D0CAAB778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A9BB33-ECDC-D4A9-68F9-78CB7B25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15E378-4F12-FDE1-8D23-7DB86EBF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4047B-C2B4-416A-B9B2-90609B0B0C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00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D6A106-D110-483C-692C-D84F76D5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F245C-982C-47F3-A35C-A84AFADFC57D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ABE260-91BB-2EFC-6935-93E41E95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0487A2-4279-D46A-1B5C-76792D1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C2163-AFC6-40E5-AF55-4425563F6D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6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C34DDE-95D1-F03C-457E-42079A6B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9A0E-665E-4E47-8981-FDAA9048589E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52D91D-E602-CA42-6FDF-4241027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340589-36D3-03E7-D298-CC9E7CDF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E5B4-9657-4856-B449-60F14150FC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1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31D5F8-B69F-E8B4-EB5D-78C8A2281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19200" y="226238"/>
            <a:ext cx="774966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3524E3E-DEA9-D0B0-6247-AE3112145D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F05E6-115D-9945-9C75-76F3B758B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1E51E7-44D1-447B-B4A5-F6D247C04695}" type="datetimeFigureOut">
              <a:rPr lang="en-US"/>
              <a:pPr>
                <a:defRPr/>
              </a:pPr>
              <a:t>6/12/2023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BD27-926E-385B-C935-055FC07B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4E79FED-95C3-4A5E-8E4F-D1F2B8B8C40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" name="Google Shape;11;p32" descr="CEMASTEA-Logos-amended">
            <a:extLst>
              <a:ext uri="{FF2B5EF4-FFF2-40B4-BE49-F238E27FC236}">
                <a16:creationId xmlns:a16="http://schemas.microsoft.com/office/drawing/2014/main" id="{71C8CF89-3BE1-B747-7B0E-7A5989A30C73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7772401" y="5562208"/>
            <a:ext cx="1349373" cy="12957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AF00E1-02B1-3221-D191-12D8A81AC67E}"/>
              </a:ext>
            </a:extLst>
          </p:cNvPr>
          <p:cNvSpPr txBox="1"/>
          <p:nvPr userDrawn="1"/>
        </p:nvSpPr>
        <p:spPr>
          <a:xfrm>
            <a:off x="3048001" y="6308725"/>
            <a:ext cx="47466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873DDB-330B-8C81-8AA3-0FC9BAC9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-1006" t="-1007" r="-1"/>
          <a:stretch/>
        </p:blipFill>
        <p:spPr>
          <a:xfrm flipV="1">
            <a:off x="2195513" y="6260325"/>
            <a:ext cx="852487" cy="4657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D0C1DE-072F-F54E-66CC-34EC930A2D8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43678"/>
            <a:ext cx="1478536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CC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cratch.mit.ed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PcjfW3YkFPMcFrvJ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8F67-4B03-9790-2A6C-2E36D4C6D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412448"/>
            <a:ext cx="8077200" cy="1470025"/>
          </a:xfrm>
        </p:spPr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Adobe Garamond Pro Bold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ONLINE PRIMARY COUNTY TRAINERS’ TRAINING ON CODING  2023</a:t>
            </a:r>
            <a:endParaRPr lang="en-US" sz="8000" dirty="0">
              <a:solidFill>
                <a:srgbClr val="0070C0"/>
              </a:solidFill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15F7AA1E-C477-1007-610F-231DA6142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267200"/>
            <a:ext cx="6400800" cy="1752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3300" b="1" dirty="0">
              <a:solidFill>
                <a:prstClr val="black"/>
              </a:solidFill>
              <a:ea typeface="+mj-ea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Facilitator: </a:t>
            </a:r>
            <a:r>
              <a:rPr lang="en-GB" sz="3300" b="1" dirty="0" err="1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Makoba</a:t>
            </a:r>
            <a:r>
              <a:rPr lang="en-GB" sz="3300" b="1" dirty="0">
                <a:solidFill>
                  <a:prstClr val="black"/>
                </a:solidFill>
                <a:ea typeface="+mj-ea"/>
                <a:cs typeface="Tahoma" panose="020B0604030504040204" pitchFamily="34" charset="0"/>
              </a:rPr>
              <a:t> Kizito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3833BD-5FFF-D3A6-1396-C3CF7F8AD733}"/>
              </a:ext>
            </a:extLst>
          </p:cNvPr>
          <p:cNvSpPr txBox="1"/>
          <p:nvPr/>
        </p:nvSpPr>
        <p:spPr>
          <a:xfrm>
            <a:off x="1714500" y="2644170"/>
            <a:ext cx="571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dobe Garamond Pro Bold" pitchFamily="18" charset="0"/>
                <a:cs typeface="Times New Roman" panose="02020603050405020304" pitchFamily="18" charset="0"/>
              </a:rPr>
              <a:t>Training objectives, Guidelines, Netiquette and Safety</a:t>
            </a:r>
            <a:endParaRPr lang="en-US" sz="3200" b="1" dirty="0">
              <a:solidFill>
                <a:srgbClr val="FF0000"/>
              </a:solidFill>
              <a:latin typeface="Adobe Garamond Pro Bold" pitchFamily="18" charset="0"/>
            </a:endParaRPr>
          </a:p>
          <a:p>
            <a:pPr algn="ctr"/>
            <a:endParaRPr lang="en-KE" sz="3200" dirty="0"/>
          </a:p>
        </p:txBody>
      </p:sp>
    </p:spTree>
    <p:extLst>
      <p:ext uri="{BB962C8B-B14F-4D97-AF65-F5344CB8AC3E}">
        <p14:creationId xmlns:p14="http://schemas.microsoft.com/office/powerpoint/2010/main" val="2297596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45E7-D115-99CF-65B9-86ADB53D1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Requirements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7CF67-D904-FB1B-8E11-3F013496D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participant will be required to have any one of the following devices</a:t>
            </a:r>
          </a:p>
          <a:p>
            <a:pPr lvl="1"/>
            <a:r>
              <a:rPr lang="en-US" dirty="0"/>
              <a:t>Laptop</a:t>
            </a:r>
          </a:p>
          <a:p>
            <a:pPr lvl="1"/>
            <a:r>
              <a:rPr lang="en-US" dirty="0"/>
              <a:t>Desktop</a:t>
            </a:r>
          </a:p>
          <a:p>
            <a:pPr lvl="1"/>
            <a:r>
              <a:rPr lang="en-US" dirty="0"/>
              <a:t>Tablet</a:t>
            </a:r>
          </a:p>
          <a:p>
            <a:r>
              <a:rPr lang="en-US" dirty="0"/>
              <a:t>Mobile phones can be used to join the training but are not compatible with the software which is going to be used i.e. Scratch</a:t>
            </a:r>
            <a:endParaRPr lang="en-US" dirty="0">
              <a:latin typeface="Adobe Garamond Pro Bold" pitchFamily="18" charset="0"/>
              <a:ea typeface="Tahoma" pitchFamily="34" charset="0"/>
              <a:cs typeface="Tahoma" pitchFamily="34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88080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17DBF-DCCE-ED86-E822-45D27887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Scratch application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DED3C-8AFC-22D1-9276-51E902DB6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Scratch software can be accessed freely from the internet at </a:t>
            </a:r>
            <a:r>
              <a:rPr lang="en-US" u="sng" dirty="0">
                <a:hlinkClick r:id="rId2"/>
              </a:rPr>
              <a:t>http://scratch.mit.edu</a:t>
            </a:r>
            <a:r>
              <a:rPr lang="en-US" dirty="0"/>
              <a:t>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211166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7E012-28F3-8E19-6F60-0FDCC7BD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822" y="17585"/>
            <a:ext cx="7749668" cy="1143000"/>
          </a:xfrm>
        </p:spPr>
        <p:txBody>
          <a:bodyPr/>
          <a:lstStyle/>
          <a:p>
            <a:r>
              <a:rPr lang="en-US" dirty="0"/>
              <a:t>Workshop </a:t>
            </a:r>
            <a:r>
              <a:rPr lang="en-US" dirty="0" err="1"/>
              <a:t>Programme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C4F5-B2B4-C606-7A62-12AE459CB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038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dirty="0">
                <a:solidFill>
                  <a:srgbClr val="FF0000"/>
                </a:solidFill>
                <a:latin typeface="Adobe Garamond Pro Bold" pitchFamily="18" charset="0"/>
                <a:ea typeface="Tahoma" pitchFamily="34" charset="0"/>
                <a:cs typeface="Tahoma" pitchFamily="34" charset="0"/>
              </a:rPr>
              <a:t>This course runs for  2 weeks</a:t>
            </a:r>
          </a:p>
          <a:p>
            <a:pPr marL="114300" indent="0">
              <a:buNone/>
            </a:pPr>
            <a:r>
              <a:rPr lang="en-US" dirty="0">
                <a:solidFill>
                  <a:srgbClr val="FF0000"/>
                </a:solidFill>
                <a:latin typeface="Adobe Garamond Pro Bold" pitchFamily="18" charset="0"/>
                <a:ea typeface="Tahoma" pitchFamily="34" charset="0"/>
                <a:cs typeface="Tahoma" pitchFamily="34" charset="0"/>
              </a:rPr>
              <a:t>Week 1 </a:t>
            </a:r>
            <a:r>
              <a:rPr lang="en-GB" spc="15" dirty="0">
                <a:solidFill>
                  <a:srgbClr val="FF0000"/>
                </a:solidFill>
                <a:latin typeface="Times New Roman"/>
              </a:rPr>
              <a:t>(12</a:t>
            </a:r>
            <a:r>
              <a:rPr lang="en-GB" spc="15" baseline="30000" dirty="0">
                <a:solidFill>
                  <a:srgbClr val="FF0000"/>
                </a:solidFill>
                <a:latin typeface="Times New Roman"/>
              </a:rPr>
              <a:t>nd</a:t>
            </a:r>
            <a:r>
              <a:rPr lang="en-GB" spc="15" dirty="0">
                <a:solidFill>
                  <a:srgbClr val="FF0000"/>
                </a:solidFill>
                <a:latin typeface="Times New Roman"/>
              </a:rPr>
              <a:t> to 16</a:t>
            </a:r>
            <a:r>
              <a:rPr lang="en-GB" spc="15" baseline="30000" dirty="0">
                <a:solidFill>
                  <a:srgbClr val="FF0000"/>
                </a:solidFill>
                <a:latin typeface="Times New Roman"/>
              </a:rPr>
              <a:t>th</a:t>
            </a:r>
            <a:r>
              <a:rPr lang="en-GB" spc="15" dirty="0">
                <a:solidFill>
                  <a:srgbClr val="FF0000"/>
                </a:solidFill>
                <a:latin typeface="Times New Roman"/>
              </a:rPr>
              <a:t> June 2023</a:t>
            </a:r>
            <a:r>
              <a:rPr lang="en-GB" b="1" spc="15" dirty="0">
                <a:solidFill>
                  <a:srgbClr val="FF0000"/>
                </a:solidFill>
                <a:latin typeface="Times New Roman"/>
              </a:rPr>
              <a:t>)</a:t>
            </a:r>
            <a:r>
              <a:rPr lang="en-GB" spc="15" dirty="0">
                <a:latin typeface="Times New Roman"/>
              </a:rPr>
              <a:t> </a:t>
            </a:r>
            <a:r>
              <a:rPr lang="en-US" dirty="0">
                <a:latin typeface="Adobe Garamond Pro Bold" pitchFamily="18" charset="0"/>
                <a:ea typeface="Tahoma" pitchFamily="34" charset="0"/>
                <a:cs typeface="Tahoma" pitchFamily="34" charset="0"/>
              </a:rPr>
              <a:t>content includes</a:t>
            </a:r>
          </a:p>
          <a:p>
            <a:r>
              <a:rPr lang="en-US" dirty="0"/>
              <a:t>Pre-training Evaluation</a:t>
            </a:r>
          </a:p>
          <a:p>
            <a:r>
              <a:rPr lang="en-US" dirty="0"/>
              <a:t>Training objectives and guidelines</a:t>
            </a:r>
          </a:p>
          <a:p>
            <a:r>
              <a:rPr lang="en-US" dirty="0"/>
              <a:t>Introduction to Scratch</a:t>
            </a:r>
          </a:p>
          <a:p>
            <a:r>
              <a:rPr lang="en-US" dirty="0"/>
              <a:t>Overview of scratch</a:t>
            </a:r>
          </a:p>
          <a:p>
            <a:r>
              <a:rPr lang="en-US" dirty="0"/>
              <a:t>Opening Ceremony</a:t>
            </a:r>
          </a:p>
          <a:p>
            <a:endParaRPr lang="en-K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2E6AEF-2BEF-FF32-4B8F-F18041BBD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02145" y="1090247"/>
            <a:ext cx="4038600" cy="4525963"/>
          </a:xfrm>
        </p:spPr>
        <p:txBody>
          <a:bodyPr/>
          <a:lstStyle/>
          <a:p>
            <a:r>
              <a:rPr lang="en-US" dirty="0"/>
              <a:t>Animation using Scratch</a:t>
            </a:r>
          </a:p>
          <a:p>
            <a:r>
              <a:rPr lang="en-US" dirty="0"/>
              <a:t>Games and Graphics using Scratch</a:t>
            </a:r>
          </a:p>
          <a:p>
            <a:r>
              <a:rPr lang="en-US" dirty="0"/>
              <a:t>Scratch Project</a:t>
            </a:r>
          </a:p>
          <a:p>
            <a:r>
              <a:rPr lang="en-US" dirty="0"/>
              <a:t>Closing Ceremony</a:t>
            </a:r>
          </a:p>
          <a:p>
            <a:r>
              <a:rPr lang="en-US" dirty="0"/>
              <a:t>Post Training Evaluation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90391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36DB-1A6A-2BD5-70B1-E551AA70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104" y="0"/>
            <a:ext cx="6446496" cy="1143000"/>
          </a:xfrm>
        </p:spPr>
        <p:txBody>
          <a:bodyPr/>
          <a:lstStyle/>
          <a:p>
            <a:r>
              <a:rPr lang="en-US" dirty="0"/>
              <a:t>Workshop </a:t>
            </a:r>
            <a:r>
              <a:rPr lang="en-US" dirty="0" err="1"/>
              <a:t>Programme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A937B-F4DA-4E60-5949-0A79A727D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106156"/>
            <a:ext cx="4038600" cy="4525963"/>
          </a:xfrm>
        </p:spPr>
        <p:txBody>
          <a:bodyPr/>
          <a:lstStyle/>
          <a:p>
            <a:pPr marL="114300" lvl="1" indent="0">
              <a:buNone/>
            </a:pPr>
            <a:r>
              <a:rPr lang="en-US" sz="3200" dirty="0">
                <a:solidFill>
                  <a:srgbClr val="FF0000"/>
                </a:solidFill>
                <a:latin typeface="Adobe Garamond Pro Bold" pitchFamily="18" charset="0"/>
                <a:ea typeface="Tahoma" pitchFamily="34" charset="0"/>
                <a:cs typeface="Tahoma" pitchFamily="34" charset="0"/>
              </a:rPr>
              <a:t>Week 2 </a:t>
            </a:r>
            <a:r>
              <a:rPr lang="en-GB" sz="3200" spc="15" dirty="0">
                <a:solidFill>
                  <a:srgbClr val="FF0000"/>
                </a:solidFill>
                <a:latin typeface="Times New Roman"/>
              </a:rPr>
              <a:t>(19</a:t>
            </a:r>
            <a:r>
              <a:rPr lang="en-GB" sz="3200" spc="15" baseline="30000" dirty="0">
                <a:solidFill>
                  <a:srgbClr val="FF0000"/>
                </a:solidFill>
                <a:latin typeface="Times New Roman"/>
              </a:rPr>
              <a:t>th</a:t>
            </a:r>
            <a:r>
              <a:rPr lang="en-GB" sz="3200" spc="15" dirty="0">
                <a:solidFill>
                  <a:srgbClr val="FF0000"/>
                </a:solidFill>
                <a:latin typeface="Times New Roman"/>
              </a:rPr>
              <a:t>  to 23</a:t>
            </a:r>
            <a:r>
              <a:rPr lang="en-GB" sz="3200" spc="15" baseline="30000" dirty="0">
                <a:solidFill>
                  <a:srgbClr val="FF0000"/>
                </a:solidFill>
                <a:latin typeface="Times New Roman"/>
              </a:rPr>
              <a:t>rd</a:t>
            </a:r>
            <a:r>
              <a:rPr lang="en-GB" sz="3200" spc="15" dirty="0">
                <a:solidFill>
                  <a:srgbClr val="FF0000"/>
                </a:solidFill>
                <a:latin typeface="Times New Roman"/>
              </a:rPr>
              <a:t> June 2023 between 4.00 to 6.00 pm)</a:t>
            </a:r>
            <a:endParaRPr lang="en-US" sz="3600" dirty="0">
              <a:latin typeface="Adobe Garamond Pro Bold" pitchFamily="18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en-US" sz="3600" dirty="0"/>
              <a:t>Completion of assignments by participants</a:t>
            </a:r>
          </a:p>
          <a:p>
            <a:r>
              <a:rPr lang="en-US" sz="3600" dirty="0"/>
              <a:t>Submission of assignments for grading by</a:t>
            </a:r>
          </a:p>
          <a:p>
            <a:pPr lvl="0"/>
            <a:endParaRPr lang="en-US" sz="3600" dirty="0"/>
          </a:p>
          <a:p>
            <a:pPr lvl="0"/>
            <a:endParaRPr lang="en-US" sz="3600" dirty="0"/>
          </a:p>
          <a:p>
            <a:endParaRPr lang="en-K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6EDAC-769B-5395-988A-39EF42B14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8774" y="1166018"/>
            <a:ext cx="4038600" cy="4525963"/>
          </a:xfrm>
        </p:spPr>
        <p:txBody>
          <a:bodyPr/>
          <a:lstStyle/>
          <a:p>
            <a:pPr lvl="0"/>
            <a:r>
              <a:rPr lang="en-US" sz="3200" dirty="0"/>
              <a:t>Grading and submission of mark sheets by facilitators</a:t>
            </a:r>
          </a:p>
          <a:p>
            <a:pPr lvl="0"/>
            <a:r>
              <a:rPr lang="en-US" sz="3200" dirty="0"/>
              <a:t>Compilation of training report by facilitators</a:t>
            </a:r>
          </a:p>
          <a:p>
            <a:pPr lvl="0"/>
            <a:r>
              <a:rPr lang="en-US" sz="3200" dirty="0"/>
              <a:t>Preparation to certify course qualifiers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019960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9287E-D125-BD55-ECB8-D28C235AC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keeping rules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FFDEB-53E8-8C3F-ECAB-577C9034C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Keep microphone </a:t>
            </a:r>
            <a:r>
              <a:rPr lang="en-US" sz="3200" dirty="0">
                <a:solidFill>
                  <a:srgbClr val="FF0000"/>
                </a:solidFill>
              </a:rPr>
              <a:t>muted/off</a:t>
            </a:r>
            <a:r>
              <a:rPr lang="en-US" sz="3200" dirty="0"/>
              <a:t> unless speaking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Keep time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Active participation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Observe online netiquette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Completion and Submission of tasks in the portal</a:t>
            </a:r>
            <a:endParaRPr lang="en-US" sz="3200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  <a:p>
            <a:pPr>
              <a:buFont typeface="Wingdings" panose="05000000000000000000" pitchFamily="2" charset="2"/>
              <a:buChar char="q"/>
            </a:pPr>
            <a:endParaRPr lang="en-US" sz="3200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13465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914ED-187C-6328-13CC-36ED01286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Training Outputs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88C10-F3F7-D9BE-D4BF-8E818F6E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scratch project on problem-solving</a:t>
            </a:r>
          </a:p>
          <a:p>
            <a:r>
              <a:rPr lang="en-US" dirty="0"/>
              <a:t>A lesson on coding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515251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0D2D-F264-6432-658E-F1247960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Criteria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AE30B-4AB5-22A6-A05C-A7B229F9F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Attendance of all sessions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Completion and submission of the outputs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scratch project on problem-solving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 lesson to teach coding in grade 4 or 5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694055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CA3EB19-E01F-2957-4E9E-11DB86ACE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4" y="1062613"/>
            <a:ext cx="7461801" cy="5029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563F2D-FB8E-B44E-F428-13EEAAE244AF}"/>
              </a:ext>
            </a:extLst>
          </p:cNvPr>
          <p:cNvSpPr txBox="1"/>
          <p:nvPr/>
        </p:nvSpPr>
        <p:spPr>
          <a:xfrm>
            <a:off x="2895600" y="1096945"/>
            <a:ext cx="3880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Baskerville Old Face" panose="02020602080505020303" pitchFamily="18" charset="0"/>
              </a:rPr>
              <a:t>Enjoy the training</a:t>
            </a:r>
            <a:endParaRPr lang="en-KE" sz="4000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25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/>
          <a:lstStyle/>
          <a:p>
            <a:r>
              <a:rPr lang="en-US" b="1" dirty="0"/>
              <a:t>Session One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Introduction</a:t>
            </a:r>
            <a:r>
              <a:rPr lang="en-US" b="0" i="0" u="none" strike="noStrike" dirty="0">
                <a:effectLst/>
                <a:latin typeface="Times New Roman" panose="02020603050405020304" pitchFamily="18" charset="0"/>
              </a:rPr>
              <a:t> 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to Coding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981698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28600"/>
            <a:ext cx="7848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3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60749-FAE8-3C16-177F-2BE28FC8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Leveling of expectations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A0777-29DD-8807-F32B-93A608A61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Pre-Training evaluation</a:t>
            </a:r>
          </a:p>
          <a:p>
            <a:r>
              <a:rPr lang="en-US" dirty="0"/>
              <a:t>Link: </a:t>
            </a:r>
            <a:r>
              <a:rPr lang="en-US" dirty="0">
                <a:hlinkClick r:id="rId2"/>
              </a:rPr>
              <a:t>https://forms.gle/PcjfW3YkFPMcFrvJ7</a:t>
            </a:r>
            <a:endParaRPr lang="en-US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283416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019301"/>
            <a:ext cx="8229600" cy="1143000"/>
          </a:xfrm>
        </p:spPr>
        <p:txBody>
          <a:bodyPr/>
          <a:lstStyle/>
          <a:p>
            <a:r>
              <a:rPr lang="en-US" b="1" dirty="0"/>
              <a:t>Session Two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Patterns and Games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649000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329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b="1" dirty="0"/>
              <a:t>Session Three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dirty="0"/>
              <a:t>An o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verview of scratch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471877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882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/>
          <a:lstStyle/>
          <a:p>
            <a:r>
              <a:rPr lang="en-US" b="1" dirty="0"/>
              <a:t>Session Four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762000" y="316230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Animation Using Scratch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281084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48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1143000"/>
          </a:xfrm>
        </p:spPr>
        <p:txBody>
          <a:bodyPr/>
          <a:lstStyle/>
          <a:p>
            <a:br>
              <a:rPr lang="en-US" b="1" dirty="0"/>
            </a:br>
            <a:r>
              <a:rPr lang="en-US" b="1" dirty="0"/>
              <a:t>Session Five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569407" y="4572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Games and Graphics </a:t>
            </a:r>
            <a:r>
              <a:rPr lang="en-US" b="1" dirty="0"/>
              <a:t>U</a:t>
            </a:r>
            <a:r>
              <a:rPr lang="en-US" b="1" i="0" u="none" strike="noStrike" dirty="0">
                <a:effectLst/>
                <a:latin typeface="Times New Roman" panose="02020603050405020304" pitchFamily="18" charset="0"/>
              </a:rPr>
              <a:t>sing Scratch</a:t>
            </a:r>
            <a:br>
              <a:rPr lang="en-US" sz="8800" dirty="0"/>
            </a:br>
            <a:br>
              <a:rPr lang="en-US" sz="8800" dirty="0"/>
            </a:br>
            <a:endParaRPr lang="en-KE" sz="8800" dirty="0"/>
          </a:p>
        </p:txBody>
      </p:sp>
    </p:spTree>
    <p:extLst>
      <p:ext uri="{BB962C8B-B14F-4D97-AF65-F5344CB8AC3E}">
        <p14:creationId xmlns:p14="http://schemas.microsoft.com/office/powerpoint/2010/main" val="3111021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89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ACCE5-C0E2-CA66-71D1-E7D25969D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985" y="1676400"/>
            <a:ext cx="8229600" cy="1143000"/>
          </a:xfrm>
        </p:spPr>
        <p:txBody>
          <a:bodyPr/>
          <a:lstStyle/>
          <a:p>
            <a:br>
              <a:rPr lang="en-US" b="1" dirty="0"/>
            </a:br>
            <a:r>
              <a:rPr lang="en-US" b="1" dirty="0"/>
              <a:t>Session Six</a:t>
            </a:r>
            <a:br>
              <a:rPr lang="en-US" dirty="0"/>
            </a:br>
            <a:br>
              <a:rPr lang="en-US" dirty="0"/>
            </a:br>
            <a:endParaRPr lang="en-K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516974-3217-5414-FE2C-8335BA6BE0AF}"/>
              </a:ext>
            </a:extLst>
          </p:cNvPr>
          <p:cNvSpPr txBox="1">
            <a:spLocks/>
          </p:cNvSpPr>
          <p:nvPr/>
        </p:nvSpPr>
        <p:spPr bwMode="auto">
          <a:xfrm>
            <a:off x="550985" y="434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0000CC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sz="4800" b="1" i="0" u="none" strike="noStrike" dirty="0">
                <a:effectLst/>
                <a:latin typeface="Times New Roman" panose="02020603050405020304" pitchFamily="18" charset="0"/>
              </a:rPr>
              <a:t>Scratch Project</a:t>
            </a:r>
            <a:br>
              <a:rPr lang="en-US" sz="8800" dirty="0"/>
            </a:br>
            <a:br>
              <a:rPr lang="en-US" sz="8800" dirty="0"/>
            </a:br>
            <a:endParaRPr lang="en-KE" sz="8800" dirty="0"/>
          </a:p>
        </p:txBody>
      </p:sp>
    </p:spTree>
    <p:extLst>
      <p:ext uri="{BB962C8B-B14F-4D97-AF65-F5344CB8AC3E}">
        <p14:creationId xmlns:p14="http://schemas.microsoft.com/office/powerpoint/2010/main" val="1137492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3DD881-67D5-334A-9F05-1D1A0039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A6B13-D7C3-1BF4-038B-1A3898B7A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26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F9656-4F2B-4E36-27AF-CB916B8B2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Netiquette and Safety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7295C-87B5-9CB6-C035-17F330DB2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" y="1600202"/>
            <a:ext cx="4038600" cy="4525963"/>
          </a:xfrm>
        </p:spPr>
        <p:txBody>
          <a:bodyPr/>
          <a:lstStyle/>
          <a:p>
            <a:r>
              <a:rPr lang="en-US" sz="2800" dirty="0">
                <a:latin typeface="Californian FB" panose="0207040306080B030204" pitchFamily="18" charset="0"/>
              </a:rPr>
              <a:t>‘</a:t>
            </a:r>
            <a:r>
              <a:rPr lang="en-US" sz="2800" b="1" dirty="0">
                <a:latin typeface="Californian FB" panose="0207040306080B030204" pitchFamily="18" charset="0"/>
              </a:rPr>
              <a:t>DOs</a:t>
            </a:r>
            <a:r>
              <a:rPr lang="en-US" sz="2800" dirty="0">
                <a:latin typeface="Californian FB" panose="0207040306080B030204" pitchFamily="18" charset="0"/>
              </a:rPr>
              <a:t>” and “</a:t>
            </a:r>
            <a:r>
              <a:rPr lang="en-US" sz="2800" b="1" dirty="0">
                <a:latin typeface="Californian FB" panose="0207040306080B030204" pitchFamily="18" charset="0"/>
              </a:rPr>
              <a:t>DON’Ts</a:t>
            </a:r>
            <a:r>
              <a:rPr lang="en-US" sz="2800" dirty="0">
                <a:latin typeface="Californian FB" panose="0207040306080B030204" pitchFamily="18" charset="0"/>
              </a:rPr>
              <a:t>”</a:t>
            </a:r>
          </a:p>
          <a:p>
            <a:pPr lvl="1"/>
            <a:r>
              <a:rPr lang="en-US" sz="2400" dirty="0">
                <a:latin typeface="Californian FB" panose="0207040306080B030204" pitchFamily="18" charset="0"/>
              </a:rPr>
              <a:t>Always </a:t>
            </a:r>
            <a:r>
              <a:rPr lang="en-US" sz="2400" b="1" dirty="0">
                <a:latin typeface="Californian FB" panose="0207040306080B030204" pitchFamily="18" charset="0"/>
              </a:rPr>
              <a:t>MUTE</a:t>
            </a:r>
            <a:r>
              <a:rPr lang="en-US" sz="2400" dirty="0">
                <a:latin typeface="Californian FB" panose="0207040306080B030204" pitchFamily="18" charset="0"/>
              </a:rPr>
              <a:t> your Microphone unless invited to speak </a:t>
            </a:r>
          </a:p>
          <a:p>
            <a:pPr lvl="1"/>
            <a:r>
              <a:rPr lang="en-US" sz="2400" dirty="0">
                <a:latin typeface="Californian FB" panose="0207040306080B030204" pitchFamily="18" charset="0"/>
              </a:rPr>
              <a:t>Raise your virtual hand if you want to speak </a:t>
            </a:r>
          </a:p>
          <a:p>
            <a:pPr lvl="1"/>
            <a:endParaRPr lang="en-K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12C73-B4BC-8B4A-AA1D-8B025AD2B9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>
                <a:latin typeface="Californian FB" panose="0207040306080B030204" pitchFamily="18" charset="0"/>
              </a:rPr>
              <a:t>Use the ‘</a:t>
            </a:r>
            <a:r>
              <a:rPr lang="en-US" sz="2800" i="1" dirty="0">
                <a:latin typeface="Californian FB" panose="0207040306080B030204" pitchFamily="18" charset="0"/>
              </a:rPr>
              <a:t>chat</a:t>
            </a:r>
            <a:r>
              <a:rPr lang="en-US" sz="2800" dirty="0">
                <a:latin typeface="Californian FB" panose="0207040306080B030204" pitchFamily="18" charset="0"/>
              </a:rPr>
              <a:t>’ to make a comment, a suggestion or bring a notification</a:t>
            </a:r>
          </a:p>
          <a:p>
            <a:r>
              <a:rPr lang="en-US" sz="2800" dirty="0">
                <a:latin typeface="Californian FB" panose="0207040306080B030204" pitchFamily="18" charset="0"/>
              </a:rPr>
              <a:t>You </a:t>
            </a:r>
            <a:r>
              <a:rPr lang="en-US" dirty="0">
                <a:latin typeface="Californian FB" panose="0207040306080B030204" pitchFamily="18" charset="0"/>
              </a:rPr>
              <a:t>may p</a:t>
            </a:r>
            <a:r>
              <a:rPr lang="en-US" sz="2800" dirty="0">
                <a:latin typeface="Californian FB" panose="0207040306080B030204" pitchFamily="18" charset="0"/>
              </a:rPr>
              <a:t>ut on the “</a:t>
            </a:r>
            <a:r>
              <a:rPr lang="en-US" sz="2800" b="1" dirty="0">
                <a:latin typeface="Californian FB" panose="0207040306080B030204" pitchFamily="18" charset="0"/>
              </a:rPr>
              <a:t>VIDEO</a:t>
            </a:r>
            <a:r>
              <a:rPr lang="en-US" sz="2800" dirty="0">
                <a:latin typeface="Californian FB" panose="0207040306080B030204" pitchFamily="18" charset="0"/>
              </a:rPr>
              <a:t>” when given a chance to Speak </a:t>
            </a:r>
          </a:p>
          <a:p>
            <a:endParaRPr lang="x-none" sz="2800" dirty="0">
              <a:latin typeface="Californian FB" panose="0207040306080B030204" pitchFamily="18" charset="0"/>
            </a:endParaRPr>
          </a:p>
          <a:p>
            <a:endParaRPr lang="en-KE" dirty="0"/>
          </a:p>
        </p:txBody>
      </p:sp>
      <p:pic>
        <p:nvPicPr>
          <p:cNvPr id="1026" name="Picture 2" descr="64,707 Mute Button Images, Stock Photos &amp; Vectors | Shutterstock">
            <a:extLst>
              <a:ext uri="{FF2B5EF4-FFF2-40B4-BE49-F238E27FC236}">
                <a16:creationId xmlns:a16="http://schemas.microsoft.com/office/drawing/2014/main" id="{89C28620-65AF-7778-0079-C53CA8230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743200"/>
            <a:ext cx="1371600" cy="830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ee the source image">
            <a:extLst>
              <a:ext uri="{FF2B5EF4-FFF2-40B4-BE49-F238E27FC236}">
                <a16:creationId xmlns:a16="http://schemas.microsoft.com/office/drawing/2014/main" id="{8A76C541-5454-7821-2F53-E92937FD9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094" y="3598094"/>
            <a:ext cx="371813" cy="588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F7BA0B-87A1-75BE-76BB-41062D4F6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1837" y="3863183"/>
            <a:ext cx="586791" cy="54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585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2F65-3311-4B87-C0F2-A9C69EC07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training?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AF811-DD0B-23E7-4F77-152CC5A6A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Equip teachers with skills to teach coding at grade 4&amp;5</a:t>
            </a:r>
            <a:endParaRPr lang="en-K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A688A7-C663-427B-C5D8-7C230D96A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479" y="2293953"/>
            <a:ext cx="5238750" cy="2933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7878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FED3D-4BE3-43AE-B0EE-E7182F79E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 of training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F4337-1075-FFBB-B001-11E8116A0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Zoom for synchronous sessions </a:t>
            </a:r>
          </a:p>
          <a:p>
            <a:r>
              <a:rPr lang="en-US" dirty="0"/>
              <a:t>The CEMASTEA portal for the self-paced (Asynchronous) activities, submission of assignments and e-certification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059690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C5D4C-09A1-CB9B-FD9B-09B94A71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 of training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B09B8-3467-39B1-2948-C6CE5911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Enhancing teachers’ capacity to teach coding in grades 4 and 5</a:t>
            </a: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53109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642E-0B34-0079-443D-F214030DF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Outcomes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7080A-192E-CE6B-9730-D985EA69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the training you should be able to: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the features of learning applications which imitate simple programming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Interact with patterns and games using available learning applications which mimic simple programming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Identify a learning platform for creating stories, games, and animations</a:t>
            </a:r>
          </a:p>
          <a:p>
            <a:pPr marL="457200" lvl="1" indent="0">
              <a:buNone/>
            </a:pPr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40166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D32F0-01F5-DD7B-4592-E4E4F86C1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Outcomes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1F028-284C-89F2-26C9-C4AEEA9CB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Create simple animations using applications that mimic simple programming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Create simple games and graphics for enjoyment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Use available learning applications to find solutions to problems in the local environment</a:t>
            </a:r>
            <a:endParaRPr lang="en-KE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139120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D985-2116-76FD-ABD1-26AFCB94F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C9BBE-D6C4-E67D-FCD2-D08EC8C50F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800" dirty="0"/>
              <a:t>You are expected to </a:t>
            </a:r>
            <a:r>
              <a:rPr lang="en-US" sz="2800" b="1" dirty="0"/>
              <a:t>register</a:t>
            </a:r>
            <a:r>
              <a:rPr lang="en-US" sz="2800" dirty="0"/>
              <a:t> yourself into the CEMASTEA portal </a:t>
            </a:r>
            <a:r>
              <a:rPr lang="en-US" sz="2800" b="1" dirty="0"/>
              <a:t>first before</a:t>
            </a:r>
            <a:r>
              <a:rPr lang="en-US" sz="2800" dirty="0"/>
              <a:t> the training begins.</a:t>
            </a:r>
          </a:p>
          <a:p>
            <a:r>
              <a:rPr lang="en-US" sz="2800" dirty="0"/>
              <a:t>Registering into the CEMASTEA portal will enable you to be </a:t>
            </a:r>
            <a:r>
              <a:rPr lang="en-US" sz="2800" b="1" dirty="0"/>
              <a:t>enrolled into the Coding course </a:t>
            </a:r>
            <a:r>
              <a:rPr lang="en-US" sz="2800" dirty="0"/>
              <a:t>in the portal</a:t>
            </a:r>
            <a:r>
              <a:rPr lang="en-US" sz="2800" b="1" dirty="0"/>
              <a:t> </a:t>
            </a:r>
            <a:endParaRPr lang="en-US" sz="2800" dirty="0"/>
          </a:p>
          <a:p>
            <a:endParaRPr lang="en-K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2D1C6-0A9D-8208-CC2D-B331512069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2800" dirty="0"/>
              <a:t>Submit assignments for grading</a:t>
            </a:r>
          </a:p>
          <a:p>
            <a:r>
              <a:rPr lang="en-US" sz="2800" dirty="0"/>
              <a:t>Receive an automated E-certificate upon submission of all mandatory assignments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2424287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3600</TotalTime>
  <Words>559</Words>
  <Application>Microsoft Office PowerPoint</Application>
  <PresentationFormat>On-screen Show (4:3)</PresentationFormat>
  <Paragraphs>104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Adobe Garamond Pro Bold</vt:lpstr>
      <vt:lpstr>Arial</vt:lpstr>
      <vt:lpstr>Baskerville Old Face</vt:lpstr>
      <vt:lpstr>Calibri</vt:lpstr>
      <vt:lpstr>Californian FB</vt:lpstr>
      <vt:lpstr>Times New Roman</vt:lpstr>
      <vt:lpstr>Wingdings</vt:lpstr>
      <vt:lpstr>Office Theme</vt:lpstr>
      <vt:lpstr>ONLINE PRIMARY COUNTY TRAINERS’ TRAINING ON CODING  2023</vt:lpstr>
      <vt:lpstr>Leveling of expectations</vt:lpstr>
      <vt:lpstr>Netiquette and Safety</vt:lpstr>
      <vt:lpstr>Why this training?</vt:lpstr>
      <vt:lpstr>Mode of training</vt:lpstr>
      <vt:lpstr>Theme of training</vt:lpstr>
      <vt:lpstr>Training Outcomes</vt:lpstr>
      <vt:lpstr>Training Outcomes</vt:lpstr>
      <vt:lpstr>Guidelines</vt:lpstr>
      <vt:lpstr>Training Requirements</vt:lpstr>
      <vt:lpstr>Installing Scratch application</vt:lpstr>
      <vt:lpstr>Workshop Programme</vt:lpstr>
      <vt:lpstr>Workshop Programme</vt:lpstr>
      <vt:lpstr>House keeping rules</vt:lpstr>
      <vt:lpstr>Expected Training Outputs</vt:lpstr>
      <vt:lpstr>Certification Criteria</vt:lpstr>
      <vt:lpstr>PowerPoint Presentation</vt:lpstr>
      <vt:lpstr>Session One  </vt:lpstr>
      <vt:lpstr>PowerPoint Presentation</vt:lpstr>
      <vt:lpstr>Session Two  </vt:lpstr>
      <vt:lpstr>PowerPoint Presentation</vt:lpstr>
      <vt:lpstr>Session Three  </vt:lpstr>
      <vt:lpstr>PowerPoint Presentation</vt:lpstr>
      <vt:lpstr>Session Four  </vt:lpstr>
      <vt:lpstr>PowerPoint Presentation</vt:lpstr>
      <vt:lpstr> Session Five  </vt:lpstr>
      <vt:lpstr>PowerPoint Presentation</vt:lpstr>
      <vt:lpstr> Session Six  </vt:lpstr>
      <vt:lpstr>PowerPoint Presentation</vt:lpstr>
    </vt:vector>
  </TitlesOfParts>
  <Company>Ministry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CEMASTEA’s QUALITY MANAGEMENT SYSTEM (QMS)</dc:title>
  <dc:creator>User</dc:creator>
  <cp:lastModifiedBy>mkizito</cp:lastModifiedBy>
  <cp:revision>59</cp:revision>
  <dcterms:created xsi:type="dcterms:W3CDTF">2022-09-06T09:20:32Z</dcterms:created>
  <dcterms:modified xsi:type="dcterms:W3CDTF">2023-06-12T12:36:00Z</dcterms:modified>
</cp:coreProperties>
</file>