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embeddedFontLst>
    <p:embeddedFont>
      <p:font typeface="EB Garamond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HTiI0IMnfcgaqRxy5MemS4kq+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0292A-2772-4381-B49D-3B21D963C07C}">
  <a:tblStyle styleId="{6900292A-2772-4381-B49D-3B21D963C07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910AE-9F70-482F-B2EF-3E4626A0E1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837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1f59302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d1f59302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d1f5930262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72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1f593026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d1f593026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d1f5930262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52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1f593026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d1f593026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d1f5930262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1f5930262_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1f5930262_4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d1f5930262_4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940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1f593026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1f593026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d1f5930262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555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1f593026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1f593026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d1f5930262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751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1f593026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d1f593026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d1f5930262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333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1f593026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1f593026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d1f5930262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921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1f593026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d1f593026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d1f5930262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53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1f593026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d1f593026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d1f593026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39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366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1f593026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d1f593026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d1f5930262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732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1f593026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d1f593026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d1f5930262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53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1f593026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d1f593026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d1f5930262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107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1f593026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1f593026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d1f5930262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219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1f593026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1f593026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d1f5930262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904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1f593026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d1f593026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d1f5930262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510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1f5930262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d1f5930262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d1f5930262_3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486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1f5930262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1f5930262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d1f5930262_3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9329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1f5930262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d1f5930262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d1f5930262_3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436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1f5930262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d1f5930262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d1f5930262_3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37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b2f30e8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2cb2f30e8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g2cb2f30e8a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739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d1f5930262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d1f5930262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2d1f5930262_3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574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d1f593026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d1f593026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d1f5930262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428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d1f593026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d1f5930262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d1f5930262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660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d1f593026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d1f593026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d1f5930262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957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d1f593026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d1f593026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2d1f5930262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691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1f593026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d1f593026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1f5930262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11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080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1f593026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1f593026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d1f5930262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580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1f5930262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1f5930262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d1f5930262_3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91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1f5930262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1f5930262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d1f5930262_3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24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1f59302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1f59302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2d1f59302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5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20"/>
          <p:cNvSpPr txBox="1"/>
          <p:nvPr/>
        </p:nvSpPr>
        <p:spPr>
          <a:xfrm>
            <a:off x="1188388" y="6388172"/>
            <a:ext cx="47466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000CC"/>
                </a:solidFill>
                <a:latin typeface="EB Garamond"/>
                <a:ea typeface="EB Garamond"/>
                <a:cs typeface="EB Garamond"/>
                <a:sym typeface="EB Garamond"/>
              </a:rPr>
              <a:t>ISO 9001:2015 Certified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10">
            <a:alphaModFix/>
          </a:blip>
          <a:srcRect l="-1006" t="-1007"/>
          <a:stretch/>
        </p:blipFill>
        <p:spPr>
          <a:xfrm rot="10800000" flipH="1">
            <a:off x="401673" y="6282650"/>
            <a:ext cx="700086" cy="38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56506" y="58612"/>
            <a:ext cx="2687493" cy="131140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body" idx="1"/>
          </p:nvPr>
        </p:nvSpPr>
        <p:spPr>
          <a:xfrm>
            <a:off x="457200" y="191070"/>
            <a:ext cx="8229600" cy="593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11430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GB" sz="4800" b="1">
                <a:solidFill>
                  <a:srgbClr val="0000FF"/>
                </a:solidFill>
              </a:rPr>
              <a:t>UNIT 5</a:t>
            </a:r>
            <a:endParaRPr/>
          </a:p>
          <a:p>
            <a:pPr marL="11430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GB" sz="4800" b="1">
                <a:solidFill>
                  <a:srgbClr val="0000FF"/>
                </a:solidFill>
              </a:rPr>
              <a:t>WASTE MANAGEMENT</a:t>
            </a:r>
            <a:endParaRPr sz="4800" b="1">
              <a:solidFill>
                <a:srgbClr val="0000FF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2800" b="1"/>
          </a:p>
          <a:p>
            <a:pPr marL="1143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GB" sz="2400" b="1">
                <a:solidFill>
                  <a:srgbClr val="FF0000"/>
                </a:solidFill>
              </a:rPr>
              <a:t>Facilitators: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1f5930262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FF"/>
                </a:solidFill>
              </a:rPr>
              <a:t>The 3Rs of waste </a:t>
            </a:r>
            <a:r>
              <a:rPr lang="en-GB" dirty="0" smtClean="0">
                <a:solidFill>
                  <a:srgbClr val="0000FF"/>
                </a:solidFill>
              </a:rPr>
              <a:t>management 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33" name="Google Shape;133;g2d1f5930262_0_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a) Reduce</a:t>
            </a:r>
            <a:endParaRPr b="1">
              <a:solidFill>
                <a:srgbClr val="0000FF"/>
              </a:solidFill>
            </a:endParaRPr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•"/>
            </a:pPr>
            <a:r>
              <a:rPr lang="en-GB" sz="3000">
                <a:solidFill>
                  <a:srgbClr val="1F1F1F"/>
                </a:solidFill>
                <a:highlight>
                  <a:srgbClr val="FFFFFF"/>
                </a:highlight>
              </a:rPr>
              <a:t>Waste reduction is</a:t>
            </a:r>
            <a:r>
              <a:rPr lang="en-GB" sz="3000">
                <a:solidFill>
                  <a:srgbClr val="1F1F1F"/>
                </a:solidFill>
              </a:rPr>
              <a:t> </a:t>
            </a:r>
            <a:r>
              <a:rPr lang="en-GB" sz="3000">
                <a:solidFill>
                  <a:srgbClr val="040C28"/>
                </a:solidFill>
              </a:rPr>
              <a:t>anything that minimizes waste by using less material in the first place</a:t>
            </a:r>
            <a:endParaRPr sz="3000">
              <a:solidFill>
                <a:srgbClr val="040C28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F1F1F"/>
                </a:solidFill>
                <a:highlight>
                  <a:srgbClr val="FFFFFF"/>
                </a:highlight>
              </a:rPr>
              <a:t>Some of the ways in which this can be done include:</a:t>
            </a:r>
            <a:endParaRPr sz="3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4191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imes New Roman"/>
              <a:buChar char="•"/>
            </a:pPr>
            <a:r>
              <a:rPr lang="en-GB" sz="3000">
                <a:solidFill>
                  <a:srgbClr val="1F1F1F"/>
                </a:solidFill>
                <a:highlight>
                  <a:srgbClr val="FFFFFF"/>
                </a:highlight>
              </a:rPr>
              <a:t>Purchase durable heat resistant glassware in the science laboratories</a:t>
            </a:r>
            <a:endParaRPr sz="3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imes New Roman"/>
              <a:buChar char="•"/>
            </a:pPr>
            <a:r>
              <a:rPr lang="en-GB" sz="3000">
                <a:solidFill>
                  <a:srgbClr val="1F1F1F"/>
                </a:solidFill>
                <a:highlight>
                  <a:srgbClr val="FFFFFF"/>
                </a:highlight>
              </a:rPr>
              <a:t>Going paperless</a:t>
            </a:r>
            <a:endParaRPr sz="3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imes New Roman"/>
              <a:buChar char="•"/>
            </a:pPr>
            <a:r>
              <a:rPr lang="en-GB" sz="3000">
                <a:solidFill>
                  <a:srgbClr val="1F1F1F"/>
                </a:solidFill>
                <a:highlight>
                  <a:srgbClr val="FFFFFF"/>
                </a:highlight>
              </a:rPr>
              <a:t>Buying reusable bags</a:t>
            </a:r>
            <a:endParaRPr sz="3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000">
              <a:solidFill>
                <a:srgbClr val="040C2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1f5930262_0_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Reduce ….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0" name="Google Shape;140;g2d1f5930262_0_1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imes New Roman"/>
              <a:buChar char="●"/>
            </a:pPr>
            <a:r>
              <a:rPr lang="en-GB" sz="3000">
                <a:solidFill>
                  <a:srgbClr val="1F1F1F"/>
                </a:solidFill>
                <a:highlight>
                  <a:srgbClr val="FFFFFF"/>
                </a:highlight>
              </a:rPr>
              <a:t>Using both sides of a sheet of paper, </a:t>
            </a:r>
            <a:endParaRPr sz="3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imes New Roman"/>
              <a:buChar char="●"/>
            </a:pPr>
            <a:r>
              <a:rPr lang="en-GB" sz="3000">
                <a:solidFill>
                  <a:srgbClr val="1F1F1F"/>
                </a:solidFill>
                <a:highlight>
                  <a:srgbClr val="FFFFFF"/>
                </a:highlight>
              </a:rPr>
              <a:t>Buying items in bulk rather than individually packaged items</a:t>
            </a:r>
            <a:endParaRPr sz="3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imes New Roman"/>
              <a:buChar char="●"/>
            </a:pPr>
            <a:r>
              <a:rPr lang="en-GB" sz="3000">
                <a:solidFill>
                  <a:srgbClr val="1F1F1F"/>
                </a:solidFill>
                <a:highlight>
                  <a:srgbClr val="FFFFFF"/>
                </a:highlight>
              </a:rPr>
              <a:t>  Use a reusable water bottle instead of buying bottled water</a:t>
            </a:r>
            <a:endParaRPr sz="3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imes New Roman"/>
              <a:buChar char="●"/>
            </a:pPr>
            <a:r>
              <a:rPr lang="en-GB"/>
              <a:t>Hygiene education</a:t>
            </a:r>
            <a:endParaRPr/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imes New Roman"/>
              <a:buChar char="●"/>
            </a:pPr>
            <a:r>
              <a:rPr lang="en-GB"/>
              <a:t>Community involvement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1f5930262_0_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b) Re-use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7" name="Google Shape;147;g2d1f5930262_0_3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Reuse is the practice of using a material over and over again in its current form.</a:t>
            </a:r>
            <a:endParaRPr sz="3000"/>
          </a:p>
          <a:p>
            <a:pPr marL="457200" lvl="0" indent="-4191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Reuse focuses on finding new ways to use a material that would otherwise be thrown out</a:t>
            </a:r>
            <a:endParaRPr sz="3000"/>
          </a:p>
          <a:p>
            <a:pPr marL="457200" lvl="0" indent="-4191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Re-use of products entails using  components again or the product for the same purpose they were conceived and includes cleaning and repair of discarded items to facilitate re-use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1f5930262_4_30"/>
          <p:cNvSpPr txBox="1">
            <a:spLocks noGrp="1"/>
          </p:cNvSpPr>
          <p:nvPr>
            <p:ph type="title"/>
          </p:nvPr>
        </p:nvSpPr>
        <p:spPr>
          <a:xfrm>
            <a:off x="457200" y="14311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Re-Use</a:t>
            </a:r>
            <a:endParaRPr>
              <a:solidFill>
                <a:srgbClr val="0000FF"/>
              </a:solidFill>
            </a:endParaRPr>
          </a:p>
        </p:txBody>
      </p:sp>
      <p:graphicFrame>
        <p:nvGraphicFramePr>
          <p:cNvPr id="154" name="Google Shape;154;g2d1f5930262_4_30"/>
          <p:cNvGraphicFramePr/>
          <p:nvPr/>
        </p:nvGraphicFramePr>
        <p:xfrm>
          <a:off x="415625" y="1099325"/>
          <a:ext cx="8312750" cy="5199810"/>
        </p:xfrm>
        <a:graphic>
          <a:graphicData uri="http://schemas.openxmlformats.org/drawingml/2006/table">
            <a:tbl>
              <a:tblPr>
                <a:noFill/>
                <a:tableStyleId>{912910AE-9F70-482F-B2EF-3E4626A0E1DA}</a:tableStyleId>
              </a:tblPr>
              <a:tblGrid>
                <a:gridCol w="2286875"/>
                <a:gridCol w="6025875"/>
              </a:tblGrid>
              <a:tr h="909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 b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Waste</a:t>
                      </a:r>
                      <a:endParaRPr sz="2900" b="1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 b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Re-USe</a:t>
                      </a:r>
                      <a:endParaRPr sz="2900" b="1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163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Organic waste from kitchen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GB" sz="3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eed for animals and poultry</a:t>
                      </a:r>
                      <a:endParaRPr sz="3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163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Obsolete electronics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Learning resources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163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Plastic bottles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Containers for watering plants; fencing for aesthetics; flower vases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05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waste water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 watering flowers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1f5930262_0_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c) Recycle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1" name="Google Shape;161;g2d1f5930262_0_48"/>
          <p:cNvSpPr txBox="1">
            <a:spLocks noGrp="1"/>
          </p:cNvSpPr>
          <p:nvPr>
            <p:ph type="body" idx="1"/>
          </p:nvPr>
        </p:nvSpPr>
        <p:spPr>
          <a:xfrm>
            <a:off x="457200" y="18288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Recycling is the process of collecting and processing materials that would otherwise be thrown away as trash and turning them into new products.</a:t>
            </a:r>
            <a:endParaRPr sz="30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1f5930262_0_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Recycling e-Waste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8" name="Google Shape;168;g2d1f5930262_0_6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080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GB" sz="2500" b="1"/>
              <a:t>Collection- </a:t>
            </a:r>
            <a:r>
              <a:rPr lang="en-GB" sz="2100"/>
              <a:t>Set up designated collection points where old electronics like phones, computers, and chargers can be dropped off.</a:t>
            </a:r>
            <a:endParaRPr sz="2100"/>
          </a:p>
          <a:p>
            <a:pPr marL="457200" lvl="0" indent="-4826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</a:pPr>
            <a:r>
              <a:rPr lang="en-GB" sz="2500" b="1"/>
              <a:t>E-Waste Awareness</a:t>
            </a:r>
            <a:r>
              <a:rPr lang="en-GB" sz="1800" b="1"/>
              <a:t> -</a:t>
            </a:r>
            <a:r>
              <a:rPr lang="en-GB" sz="1800"/>
              <a:t> </a:t>
            </a:r>
            <a:r>
              <a:rPr lang="en-GB" sz="2100"/>
              <a:t>Sensitize the school community about the hazards of improper disposal of e-waste and the importance of recycling in the aim of raising awareness.</a:t>
            </a:r>
            <a:endParaRPr sz="2100"/>
          </a:p>
          <a:p>
            <a:pPr marL="457200" lvl="0" indent="-4826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</a:pPr>
            <a:r>
              <a:rPr lang="en-GB" sz="2500" b="1"/>
              <a:t>Partnerships -</a:t>
            </a:r>
            <a:r>
              <a:rPr lang="en-GB" sz="2100"/>
              <a:t> Collaborate with local recycling companies or organizations that specialize in e-waste management to ensure proper recycling practices. </a:t>
            </a:r>
            <a:endParaRPr sz="2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1f5930262_0_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FF"/>
                </a:solidFill>
              </a:rPr>
              <a:t>Recycling </a:t>
            </a:r>
            <a:r>
              <a:rPr lang="en-GB" dirty="0">
                <a:solidFill>
                  <a:srgbClr val="0000FF"/>
                </a:solidFill>
              </a:rPr>
              <a:t>k</a:t>
            </a:r>
            <a:r>
              <a:rPr lang="en-GB" dirty="0" smtClean="0">
                <a:solidFill>
                  <a:srgbClr val="0000FF"/>
                </a:solidFill>
              </a:rPr>
              <a:t>itchen </a:t>
            </a:r>
            <a:r>
              <a:rPr lang="en-GB" dirty="0">
                <a:solidFill>
                  <a:srgbClr val="0000FF"/>
                </a:solidFill>
              </a:rPr>
              <a:t>w</a:t>
            </a:r>
            <a:r>
              <a:rPr lang="en-GB" dirty="0" smtClean="0">
                <a:solidFill>
                  <a:srgbClr val="0000FF"/>
                </a:solidFill>
              </a:rPr>
              <a:t>aste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75" name="Google Shape;175;g2d1f5930262_0_69"/>
          <p:cNvSpPr txBox="1">
            <a:spLocks noGrp="1"/>
          </p:cNvSpPr>
          <p:nvPr>
            <p:ph type="body" idx="1"/>
          </p:nvPr>
        </p:nvSpPr>
        <p:spPr>
          <a:xfrm>
            <a:off x="457200" y="13716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100" b="1"/>
              <a:t>Composting - </a:t>
            </a:r>
            <a:r>
              <a:rPr lang="en-GB" sz="3000"/>
              <a:t>Establish composting pits on school grounds to compost organic kitchen waste and use it to enrich school gardens or agricultural projects, promoting sustainability and self-sufficiency.</a:t>
            </a:r>
            <a:endParaRPr sz="3000"/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3000"/>
              <a:buChar char="•"/>
            </a:pPr>
            <a:r>
              <a:rPr lang="en-GB" sz="3100" b="1"/>
              <a:t>Biogas Production - </a:t>
            </a:r>
            <a:r>
              <a:rPr lang="en-GB" sz="3000"/>
              <a:t>Install biogas digesters to convert organic kitchen waste into biogas, which can be used for cooking or lighting in the school kitchen or canteen.</a:t>
            </a:r>
            <a:endParaRPr sz="31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1f5930262_0_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0000FF"/>
                </a:solidFill>
              </a:rPr>
              <a:t>Solid </a:t>
            </a:r>
            <a:r>
              <a:rPr lang="en-GB" dirty="0" smtClean="0">
                <a:solidFill>
                  <a:srgbClr val="0000FF"/>
                </a:solidFill>
              </a:rPr>
              <a:t>human </a:t>
            </a:r>
            <a:r>
              <a:rPr lang="en-GB" dirty="0">
                <a:solidFill>
                  <a:srgbClr val="0000FF"/>
                </a:solidFill>
              </a:rPr>
              <a:t>waste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82" name="Google Shape;182;g2d1f5930262_0_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GB" sz="3100" b="1"/>
              <a:t>Biogas and Composting Toilets - </a:t>
            </a:r>
            <a:r>
              <a:rPr lang="en-GB" sz="3000"/>
              <a:t>Install eco-friendly toilets equipped with biogas digesters or composting systems to manage solid human waste while producing biogas or compost</a:t>
            </a:r>
            <a:endParaRPr sz="3000"/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consider the local context, including available technologies, infrastructure, community engagement and collaboration with stakeholders to implement effective waste recycling initiatives in schools</a:t>
            </a:r>
            <a:endParaRPr sz="3000"/>
          </a:p>
          <a:p>
            <a:pPr marL="45720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1f5930262_0_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500" dirty="0">
                <a:solidFill>
                  <a:srgbClr val="0000FF"/>
                </a:solidFill>
              </a:rPr>
              <a:t>Activity 3: </a:t>
            </a:r>
            <a:endParaRPr sz="3500" dirty="0">
              <a:solidFill>
                <a:srgbClr val="0000FF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500" dirty="0">
                <a:solidFill>
                  <a:srgbClr val="0000FF"/>
                </a:solidFill>
              </a:rPr>
              <a:t>Project on </a:t>
            </a:r>
            <a:r>
              <a:rPr lang="en-GB" sz="3500" dirty="0" smtClean="0">
                <a:solidFill>
                  <a:srgbClr val="0000FF"/>
                </a:solidFill>
              </a:rPr>
              <a:t>recycling </a:t>
            </a:r>
            <a:r>
              <a:rPr lang="en-GB" sz="3500" dirty="0">
                <a:solidFill>
                  <a:srgbClr val="0000FF"/>
                </a:solidFill>
              </a:rPr>
              <a:t>waste papers</a:t>
            </a:r>
            <a:endParaRPr sz="3500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g2d1f5930262_0_1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/>
              <a:t>Procedure</a:t>
            </a:r>
            <a:endParaRPr sz="2500" b="1"/>
          </a:p>
          <a:p>
            <a:pPr marL="457200" lvl="0" indent="-38735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n-GB" sz="2500"/>
              <a:t>Cut the waste papers into small pieces and soak them in water</a:t>
            </a:r>
            <a:endParaRPr sz="2500"/>
          </a:p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n-GB" sz="2500"/>
              <a:t>Rub and mash the soaked pieces of paper with your hands</a:t>
            </a:r>
            <a:endParaRPr sz="2500"/>
          </a:p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n-GB" sz="2500"/>
              <a:t>Rub and mash the papers continuously until your paper pulp becomes smooth for about 30 minutes</a:t>
            </a:r>
            <a:endParaRPr sz="2500"/>
          </a:p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n-GB" sz="2500"/>
              <a:t>In a bowl, put 1 cup of flour, 1 cup of water and one 1 teaspoonful salt (salt is added to reduce solubility of mixtures).</a:t>
            </a:r>
            <a:endParaRPr sz="2500"/>
          </a:p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en-GB" sz="2500"/>
              <a:t>Mix well and make a smooth flour mixture.</a:t>
            </a:r>
            <a:endParaRPr sz="4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1f5930262_0_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FF"/>
                </a:solidFill>
              </a:rPr>
              <a:t>Procedure </a:t>
            </a:r>
            <a:r>
              <a:rPr lang="en-GB" dirty="0" err="1">
                <a:solidFill>
                  <a:srgbClr val="0000FF"/>
                </a:solidFill>
              </a:rPr>
              <a:t>cont</a:t>
            </a:r>
            <a:r>
              <a:rPr lang="en-GB" dirty="0">
                <a:solidFill>
                  <a:srgbClr val="0000FF"/>
                </a:solidFill>
              </a:rPr>
              <a:t>’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96" name="Google Shape;196;g2d1f5930262_0_2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GB"/>
              <a:t>Add paper pulp into the flour mixture.</a:t>
            </a:r>
            <a:endParaRPr/>
          </a:p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GB"/>
              <a:t>Mix well and make a dough</a:t>
            </a:r>
            <a:endParaRPr/>
          </a:p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GB"/>
              <a:t>Take a bowl and cover the underside with a plastic cling film</a:t>
            </a:r>
            <a:endParaRPr/>
          </a:p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GB"/>
              <a:t>Cover it with a thick layer of paper and flour mixture</a:t>
            </a:r>
            <a:endParaRPr/>
          </a:p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GB"/>
              <a:t>Leave it to dry for two days</a:t>
            </a:r>
            <a:endParaRPr/>
          </a:p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GB"/>
              <a:t>After two days, it is completely dry and hard. </a:t>
            </a:r>
            <a:endParaRPr sz="5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152400" y="163774"/>
            <a:ext cx="8915400" cy="64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800" b="1"/>
          </a:p>
          <a:p>
            <a:pPr marL="0" lvl="0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800" b="1" i="1">
              <a:solidFill>
                <a:srgbClr val="C00000"/>
              </a:solidFill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800" b="1" i="1">
              <a:solidFill>
                <a:srgbClr val="C00000"/>
              </a:solidFill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800" b="1" i="1">
              <a:solidFill>
                <a:srgbClr val="C00000"/>
              </a:solidFill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800" b="1" i="1">
              <a:solidFill>
                <a:srgbClr val="C00000"/>
              </a:solidFill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800" b="1" i="1">
              <a:solidFill>
                <a:srgbClr val="C00000"/>
              </a:solidFill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800" b="1" i="1">
              <a:solidFill>
                <a:srgbClr val="C00000"/>
              </a:solidFill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800" b="1" i="1">
              <a:solidFill>
                <a:srgbClr val="C00000"/>
              </a:solidFill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1800" b="1">
              <a:solidFill>
                <a:srgbClr val="C00000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graphicFrame>
        <p:nvGraphicFramePr>
          <p:cNvPr id="77" name="Google Shape;77;p2"/>
          <p:cNvGraphicFramePr/>
          <p:nvPr/>
        </p:nvGraphicFramePr>
        <p:xfrm>
          <a:off x="139149" y="849725"/>
          <a:ext cx="8303100" cy="4986475"/>
        </p:xfrm>
        <a:graphic>
          <a:graphicData uri="http://schemas.openxmlformats.org/drawingml/2006/table">
            <a:tbl>
              <a:tblPr firstRow="1" bandRow="1">
                <a:noFill/>
                <a:tableStyleId>{6900292A-2772-4381-B49D-3B21D963C07C}</a:tableStyleId>
              </a:tblPr>
              <a:tblGrid>
                <a:gridCol w="430825"/>
                <a:gridCol w="5125150"/>
                <a:gridCol w="2747125"/>
              </a:tblGrid>
              <a:tr h="40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Section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Time 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639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Introduction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5 minutes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12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Session outcomes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10 minutes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70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3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Reflection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30 minutes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70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Activity 1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60  minutes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49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5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Activity 2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45 minutes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40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6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/>
                        <a:t>Activity 3 (Project)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60 minutes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  <a:tr h="38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strike="noStrike" cap="none"/>
                        <a:t>7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Link to STEM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30 minutes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565913" cy="23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00FF"/>
                </a:solidFill>
              </a:rPr>
              <a:t>Session plan  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1f5930262_0_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00FF"/>
                </a:solidFill>
              </a:rPr>
              <a:t>Extended Project Activity</a:t>
            </a:r>
            <a:r>
              <a:rPr lang="en-GB" dirty="0">
                <a:solidFill>
                  <a:srgbClr val="0000FF"/>
                </a:solidFill>
              </a:rPr>
              <a:t>:</a:t>
            </a:r>
            <a:endParaRPr dirty="0">
              <a:solidFill>
                <a:srgbClr val="0000FF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700" dirty="0">
                <a:solidFill>
                  <a:srgbClr val="FF0000"/>
                </a:solidFill>
              </a:rPr>
              <a:t>Waste  management in schools</a:t>
            </a:r>
            <a:endParaRPr sz="6900" dirty="0">
              <a:solidFill>
                <a:srgbClr val="FF0000"/>
              </a:solidFill>
            </a:endParaRPr>
          </a:p>
        </p:txBody>
      </p:sp>
      <p:sp>
        <p:nvSpPr>
          <p:cNvPr id="203" name="Google Shape;203;g2d1f5930262_0_5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/>
              <a:t>Expected Outcomes of the waste management project:</a:t>
            </a:r>
            <a:endParaRPr sz="2700" b="1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1. Increased awareness about waste management practices and environmental stewardship.</a:t>
            </a:r>
            <a:endParaRPr sz="24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2. Reduction in the volume of waste sent to landfill through recycling and composting initiatives.</a:t>
            </a:r>
            <a:endParaRPr sz="24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400"/>
              <a:t>3. Improved waste segregation and recycling rates within the school community.</a:t>
            </a:r>
            <a:endParaRPr sz="24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4. Empowerment of students as agents of change in promoting sustainable waste management practices.</a:t>
            </a:r>
            <a:endParaRPr sz="39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1f5930262_0_8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</a:rPr>
              <a:t>The overall goal of the project</a:t>
            </a:r>
            <a:endParaRPr sz="3600">
              <a:solidFill>
                <a:srgbClr val="0000FF"/>
              </a:solidFill>
            </a:endParaRPr>
          </a:p>
        </p:txBody>
      </p:sp>
      <p:sp>
        <p:nvSpPr>
          <p:cNvPr id="210" name="Google Shape;210;g2d1f5930262_0_8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700"/>
              <a:t>By engaging in this waste management project, learners can actively contribute to reducing the school's environmental footprint, fostering a culture of sustainability, and promoting responsible waste management practices within their school and beyond.</a:t>
            </a:r>
            <a:endParaRPr sz="5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1f5930262_0_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0000FF"/>
                </a:solidFill>
              </a:rPr>
              <a:t>Steps involved</a:t>
            </a:r>
            <a:endParaRPr sz="6800">
              <a:solidFill>
                <a:srgbClr val="0000FF"/>
              </a:solidFill>
            </a:endParaRPr>
          </a:p>
        </p:txBody>
      </p:sp>
      <p:sp>
        <p:nvSpPr>
          <p:cNvPr id="217" name="Google Shape;217;g2d1f5930262_0_87"/>
          <p:cNvSpPr txBox="1">
            <a:spLocks noGrp="1"/>
          </p:cNvSpPr>
          <p:nvPr>
            <p:ph type="body" idx="1"/>
          </p:nvPr>
        </p:nvSpPr>
        <p:spPr>
          <a:xfrm>
            <a:off x="457200" y="1299949"/>
            <a:ext cx="8229600" cy="52509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In carrying out this project, the following five steps will be applied:</a:t>
            </a:r>
            <a:endParaRPr dirty="0"/>
          </a:p>
          <a:p>
            <a:pPr marL="0" lvl="0" indent="0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err="1"/>
              <a:t>i</a:t>
            </a:r>
            <a:r>
              <a:rPr lang="en-GB" sz="3000" dirty="0"/>
              <a:t>) Waste audit</a:t>
            </a:r>
            <a:endParaRPr sz="3000" dirty="0"/>
          </a:p>
          <a:p>
            <a:pPr marL="0" lvl="0" indent="0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dirty="0"/>
              <a:t>ii) </a:t>
            </a:r>
            <a:r>
              <a:rPr lang="en-GB" sz="3000" dirty="0" smtClean="0"/>
              <a:t>Identification of </a:t>
            </a:r>
            <a:r>
              <a:rPr lang="en-GB" sz="3000" dirty="0"/>
              <a:t>Waste management Opportunities</a:t>
            </a:r>
            <a:endParaRPr sz="3000" dirty="0"/>
          </a:p>
          <a:p>
            <a:pPr marL="0" lvl="0" indent="0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dirty="0"/>
              <a:t>iii) Implementation of Waste Management Measures</a:t>
            </a:r>
            <a:endParaRPr sz="3000" dirty="0"/>
          </a:p>
          <a:p>
            <a:pPr marL="0" lvl="0" indent="0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dirty="0"/>
              <a:t>iv) Monitoring and Data Collection</a:t>
            </a:r>
            <a:endParaRPr sz="3000" dirty="0"/>
          </a:p>
          <a:p>
            <a:pPr marL="0" lvl="0" indent="0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dirty="0"/>
              <a:t>v) Reporting and Communication</a:t>
            </a:r>
            <a:endParaRPr sz="3000" dirty="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1f5930262_0_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Step 1: Waste Audit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4" name="Google Shape;224;g2d1f5930262_0_9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/>
              <a:t>Divide students into audit teams and assign them specific areas to assess, such as classrooms, canteen, administrative offices, and outdoor spaces.</a:t>
            </a:r>
            <a:endParaRPr sz="34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/>
              <a:t>Provide students with waste audit checklists or worksheets to record observations on waste composition, volume, and disposal methods.</a:t>
            </a:r>
            <a:endParaRPr sz="5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1f5930262_0_10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</a:rPr>
              <a:t>Step 2: Identification of waste management opportunities</a:t>
            </a:r>
            <a:endParaRPr sz="3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/>
          </a:p>
        </p:txBody>
      </p:sp>
      <p:sp>
        <p:nvSpPr>
          <p:cNvPr id="231" name="Google Shape;231;g2d1f5930262_0_105"/>
          <p:cNvSpPr txBox="1">
            <a:spLocks noGrp="1"/>
          </p:cNvSpPr>
          <p:nvPr>
            <p:ph type="body" idx="1"/>
          </p:nvPr>
        </p:nvSpPr>
        <p:spPr>
          <a:xfrm>
            <a:off x="457200" y="1579377"/>
            <a:ext cx="8229600" cy="4526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GB" sz="2900"/>
              <a:t>Analyze the data collected from the waste audit to identify opportunities for waste reduction, recycling, and composting.</a:t>
            </a:r>
            <a:endParaRPr sz="2900"/>
          </a:p>
          <a:p>
            <a:pPr marL="457200" lvl="0" indent="-3810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highlight>
                  <a:schemeClr val="lt1"/>
                </a:highlight>
              </a:rPr>
              <a:t>Brainstorm with</a:t>
            </a:r>
            <a:r>
              <a:rPr lang="en-GB" sz="2400"/>
              <a:t> students to generate ideas for waste reduction measures, such as reducing single-use plastics, promoting reusable containers, and implementing paper recycling programs.</a:t>
            </a:r>
            <a:endParaRPr sz="2400"/>
          </a:p>
          <a:p>
            <a:pPr marL="457200" lvl="0" indent="-3937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/>
              <a:t>Explore opportunities for composting organic waste to produce nutrient-rich compost for school gardens or landscaping.</a:t>
            </a:r>
            <a:endParaRPr sz="4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1f5930262_0_1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FF"/>
                </a:solidFill>
              </a:rPr>
              <a:t>Step 3: Implementation of waste management measures</a:t>
            </a:r>
            <a:r>
              <a:rPr lang="en-GB" sz="4100">
                <a:solidFill>
                  <a:srgbClr val="0000FF"/>
                </a:solidFill>
              </a:rPr>
              <a:t> </a:t>
            </a:r>
            <a:endParaRPr sz="4100">
              <a:solidFill>
                <a:srgbClr val="0000FF"/>
              </a:solidFill>
            </a:endParaRPr>
          </a:p>
        </p:txBody>
      </p:sp>
      <p:sp>
        <p:nvSpPr>
          <p:cNvPr id="238" name="Google Shape;238;g2d1f5930262_0_11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GB" sz="3100"/>
              <a:t>Develop an action plan outlining specific waste management measures to be implemented based on the findings of the waste audit.</a:t>
            </a:r>
            <a:endParaRPr sz="3100"/>
          </a:p>
          <a:p>
            <a:pPr marL="457200" lvl="0" indent="-4254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GB" sz="3100"/>
              <a:t>Assign tasks to student teams responsible for implementing different measures, such as setting up recycling bins, organizing waste segregation stations, and conducting awareness campaigns.</a:t>
            </a:r>
            <a:endParaRPr sz="31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d1f5930262_3_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Step 3 cont’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45" name="Google Shape;245;g2d1f5930262_3_1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Set measurable targets and timelines for each waste management measure to track progress and ensure accountability.</a:t>
            </a:r>
            <a:endParaRPr sz="3600"/>
          </a:p>
          <a:p>
            <a:pPr marL="457200" lvl="0" indent="-4572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Engage students in hands-on activities such as composting workshops, waste sorting demonstrations, and recycling drives.</a:t>
            </a:r>
            <a:endParaRPr sz="4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1f5930262_3_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00FF"/>
                </a:solidFill>
              </a:rPr>
              <a:t>Step 4: Monitoring </a:t>
            </a:r>
            <a:r>
              <a:rPr lang="en-GB" sz="3600" dirty="0" smtClean="0">
                <a:solidFill>
                  <a:srgbClr val="0000FF"/>
                </a:solidFill>
              </a:rPr>
              <a:t>and </a:t>
            </a:r>
            <a:endParaRPr sz="36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000FF"/>
                </a:solidFill>
              </a:rPr>
              <a:t>data collection</a:t>
            </a:r>
            <a:endParaRPr sz="3600" dirty="0">
              <a:solidFill>
                <a:srgbClr val="0000FF"/>
              </a:solidFill>
            </a:endParaRPr>
          </a:p>
        </p:txBody>
      </p:sp>
      <p:sp>
        <p:nvSpPr>
          <p:cNvPr id="252" name="Google Shape;252;g2d1f5930262_3_2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Establish monitoring mechanisms to track waste generation, segregation, and disposal practices before and after the implementation of waste management measures.</a:t>
            </a:r>
            <a:endParaRPr/>
          </a:p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Use waste audit data, waste logbooks, or waste collection records to collect data on waste composition, volume, and diversion rates.</a:t>
            </a:r>
            <a:endParaRPr/>
          </a:p>
          <a:p>
            <a:pPr marL="457200" lvl="0" indent="-3429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d1f5930262_3_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Step 4 cont’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59" name="Google Shape;259;g2d1f5930262_3_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33800" cy="470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Assign students to monitor and record waste management data on a regular basis, either manually or through digital platforms.</a:t>
            </a:r>
            <a:endParaRPr sz="3600"/>
          </a:p>
          <a:p>
            <a:pPr marL="457200" lvl="0" indent="-4572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Analyze the data to assess the effectiveness of waste management measures and identify areas for improvement.</a:t>
            </a:r>
            <a:endParaRPr sz="5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1f5930262_3_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Step 5: Reporting and communication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66" name="Google Shape;266;g2d1f5930262_3_3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Develop reports or presentations summarizing the findings of the waste audit, progress of waste management measures, and impact on waste diversion and recycling rates.</a:t>
            </a:r>
            <a:endParaRPr/>
          </a:p>
          <a:p>
            <a:pPr marL="457200" lvl="0" indent="-431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Organize student-led presentations or exhibitions to share findings and recommendations with school administration, teachers, students, and the wider community.</a:t>
            </a:r>
            <a:endParaRPr sz="5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b2f30e8a9_0_0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</a:rPr>
              <a:t>Introduction</a:t>
            </a:r>
            <a:r>
              <a:rPr lang="en-GB"/>
              <a:t> </a:t>
            </a:r>
            <a:endParaRPr/>
          </a:p>
        </p:txBody>
      </p:sp>
      <p:sp>
        <p:nvSpPr>
          <p:cNvPr id="85" name="Google Shape;85;g2cb2f30e8a9_0_0"/>
          <p:cNvSpPr txBox="1">
            <a:spLocks noGrp="1"/>
          </p:cNvSpPr>
          <p:nvPr>
            <p:ph type="body" idx="1"/>
          </p:nvPr>
        </p:nvSpPr>
        <p:spPr>
          <a:xfrm>
            <a:off x="104775" y="1047750"/>
            <a:ext cx="8229600" cy="4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Human beings have negatively interfered with the natural environment through waste generation that is not properly managed</a:t>
            </a:r>
            <a:endParaRPr sz="3000"/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The SDG 12 is on Responsible Consumption and Production. </a:t>
            </a:r>
            <a:endParaRPr sz="3000"/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Overconsumption of natural resources in the 21st centuries has already caused widespread global environmental degradation. </a:t>
            </a:r>
            <a:endParaRPr sz="3000"/>
          </a:p>
          <a:p>
            <a:pPr marL="457200" lvl="0" indent="-254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d1f5930262_3_42"/>
          <p:cNvSpPr txBox="1">
            <a:spLocks noGrp="1"/>
          </p:cNvSpPr>
          <p:nvPr>
            <p:ph type="title"/>
          </p:nvPr>
        </p:nvSpPr>
        <p:spPr>
          <a:xfrm>
            <a:off x="277500" y="2147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Step 5 cont’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73" name="Google Shape;273;g2d1f5930262_3_4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Utilize visual aids such as charts, graphs, and infographics to illustrate key findings and trends in waste management.</a:t>
            </a:r>
            <a:endParaRPr sz="3600"/>
          </a:p>
          <a:p>
            <a:pPr marL="457200" lvl="0" indent="-4572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Celebrate achievements and recognize student contributions through awards, certificates, or acknowledgme</a:t>
            </a:r>
            <a:r>
              <a:rPr lang="en-GB" sz="3000"/>
              <a:t>nts</a:t>
            </a:r>
            <a:endParaRPr sz="5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1f5930262_0_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0000FF"/>
                </a:solidFill>
              </a:rPr>
              <a:t>Linkage of the project to STEM</a:t>
            </a:r>
            <a:endParaRPr sz="3600">
              <a:solidFill>
                <a:srgbClr val="0000FF"/>
              </a:solidFill>
            </a:endParaRPr>
          </a:p>
        </p:txBody>
      </p:sp>
      <p:sp>
        <p:nvSpPr>
          <p:cNvPr id="280" name="Google Shape;280;g2d1f5930262_0_11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How would you  link the project on waste management  to STEM?</a:t>
            </a: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1f5930262_0_123"/>
          <p:cNvSpPr txBox="1">
            <a:spLocks noGrp="1"/>
          </p:cNvSpPr>
          <p:nvPr>
            <p:ph type="title"/>
          </p:nvPr>
        </p:nvSpPr>
        <p:spPr>
          <a:xfrm>
            <a:off x="457200" y="274654"/>
            <a:ext cx="8229600" cy="105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Possible responses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287" name="Google Shape;287;g2d1f5930262_0_123"/>
          <p:cNvSpPr txBox="1">
            <a:spLocks noGrp="1"/>
          </p:cNvSpPr>
          <p:nvPr>
            <p:ph type="body" idx="1"/>
          </p:nvPr>
        </p:nvSpPr>
        <p:spPr>
          <a:xfrm>
            <a:off x="457200" y="1329750"/>
            <a:ext cx="8229600" cy="473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>
                <a:solidFill>
                  <a:srgbClr val="0000FF"/>
                </a:solidFill>
              </a:rPr>
              <a:t>a) Science concepts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The science concepts in the project include:</a:t>
            </a: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Properties of materials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Data collection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b) Technological concepts</a:t>
            </a:r>
            <a:endParaRPr b="1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In biogas digester- technology used to digest the waste and producing methane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1f5930262_0_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FF"/>
                </a:solidFill>
              </a:rPr>
              <a:t>Possible responses…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94" name="Google Shape;294;g2d1f5930262_0_13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00FF"/>
                </a:solidFill>
              </a:rPr>
              <a:t>c)Engineering concepts</a:t>
            </a:r>
            <a:endParaRPr sz="3600" b="1">
              <a:solidFill>
                <a:srgbClr val="0000FF"/>
              </a:solidFill>
            </a:endParaRPr>
          </a:p>
          <a:p>
            <a:pPr marL="457200" lvl="0" indent="-508000" algn="l" rtl="0">
              <a:spcBef>
                <a:spcPts val="360"/>
              </a:spcBef>
              <a:spcAft>
                <a:spcPts val="0"/>
              </a:spcAft>
              <a:buSzPts val="4400"/>
              <a:buChar char="•"/>
            </a:pPr>
            <a:r>
              <a:rPr lang="en-GB" sz="3600"/>
              <a:t>Designing/building a compost, biogas digester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Improving or redesigning </a:t>
            </a:r>
            <a:endParaRPr sz="3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00FF"/>
                </a:solidFill>
              </a:rPr>
              <a:t>d) Mathematical concepts</a:t>
            </a:r>
            <a:r>
              <a:rPr lang="en-GB" sz="4400"/>
              <a:t> </a:t>
            </a:r>
            <a:endParaRPr sz="4400"/>
          </a:p>
          <a:p>
            <a:pPr marL="457200" lvl="0" indent="-457200" algn="l" rtl="0">
              <a:spcBef>
                <a:spcPts val="360"/>
              </a:spcBef>
              <a:spcAft>
                <a:spcPts val="0"/>
              </a:spcAft>
              <a:buSzPts val="3600"/>
              <a:buChar char="•"/>
            </a:pPr>
            <a:r>
              <a:rPr lang="en-GB" sz="3600"/>
              <a:t>Measurement, problem solving, budget/cost, </a:t>
            </a:r>
            <a:endParaRPr sz="36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4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4400"/>
              <a:t> </a:t>
            </a:r>
            <a:endParaRPr sz="4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1f5930262_0_12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FF"/>
                </a:solidFill>
              </a:rPr>
              <a:t>Conclusion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01" name="Google Shape;301;g2d1f5930262_0_12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4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In this Unit, you have been  guided on:</a:t>
            </a:r>
            <a:endParaRPr sz="3000"/>
          </a:p>
          <a:p>
            <a:pPr marL="457200" lvl="0" indent="-4191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how to do a waste audit and assessment in a school set up.</a:t>
            </a:r>
            <a:endParaRPr sz="3000"/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waste management using the 3R’s approach.</a:t>
            </a:r>
            <a:endParaRPr sz="3000"/>
          </a:p>
          <a:p>
            <a:pPr marL="457200" lvl="0" indent="-4191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conducting a project on recycling waste papers to paper mache’ which can be used to make sculptures in arts and craft</a:t>
            </a:r>
            <a:endParaRPr sz="30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GB" sz="3000"/>
              <a:t>You are therefore encouraged to adopt a responsible waste management culture with your learners in your school.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1f5930262_0_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Introduction…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2" name="Google Shape;92;g2d1f5930262_0_9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Waste generated in human activities pose serious threats to aquatic, coastal and terrestrial ecosystems, as well as human health</a:t>
            </a:r>
            <a:endParaRPr sz="3000"/>
          </a:p>
          <a:p>
            <a:pPr marL="457200" lvl="0" indent="-4191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 This session aims at raising awareness about waste management practices that can be practiced in schools and communities to influence positive climate change</a:t>
            </a:r>
            <a:endParaRPr sz="3000"/>
          </a:p>
          <a:p>
            <a:pPr marL="45720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31913" y="341243"/>
            <a:ext cx="549302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>
                <a:solidFill>
                  <a:srgbClr val="0000FF"/>
                </a:solidFill>
              </a:rPr>
              <a:t>Session Outcomes</a:t>
            </a:r>
            <a:endParaRPr sz="4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327890" y="1684377"/>
            <a:ext cx="8816100" cy="47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rgbClr val="474747"/>
                </a:solidFill>
                <a:highlight>
                  <a:srgbClr val="FFFFFF"/>
                </a:highlight>
              </a:rPr>
              <a:t>By the end of the session, the participant should be able to</a:t>
            </a:r>
            <a:endParaRPr sz="3300">
              <a:solidFill>
                <a:srgbClr val="474747"/>
              </a:solidFill>
              <a:highlight>
                <a:srgbClr val="FFFFFF"/>
              </a:highlight>
            </a:endParaRPr>
          </a:p>
          <a:p>
            <a:pPr marL="457200" lvl="0" indent="-43815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3300"/>
              <a:buFont typeface="Times New Roman"/>
              <a:buAutoNum type="arabicPeriod"/>
            </a:pPr>
            <a:r>
              <a:rPr lang="en-GB" sz="3300"/>
              <a:t>Carry out waste audit in school</a:t>
            </a:r>
            <a:endParaRPr sz="3300"/>
          </a:p>
          <a:p>
            <a:pPr marL="457200" lvl="0" indent="-438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300"/>
              <a:buFont typeface="Times New Roman"/>
              <a:buAutoNum type="arabicPeriod"/>
            </a:pPr>
            <a:r>
              <a:rPr lang="en-GB" sz="3300"/>
              <a:t>Raise awareness about waste management practices in school and communities </a:t>
            </a:r>
            <a:endParaRPr sz="3300"/>
          </a:p>
          <a:p>
            <a:pPr marL="457200" lvl="0" indent="-438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300"/>
              <a:buFont typeface="Times New Roman"/>
              <a:buAutoNum type="arabicPeriod"/>
            </a:pPr>
            <a:r>
              <a:rPr lang="en-GB" sz="3300"/>
              <a:t>Promote waste reduction and recycling</a:t>
            </a:r>
            <a:endParaRPr sz="3300"/>
          </a:p>
          <a:p>
            <a:pPr marL="457200" lvl="0" indent="-4381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300"/>
              <a:buFont typeface="Times New Roman"/>
              <a:buAutoNum type="arabicPeriod"/>
            </a:pPr>
            <a:r>
              <a:rPr lang="en-GB" sz="3300"/>
              <a:t>Implement sustainable waste management </a:t>
            </a:r>
            <a:r>
              <a:rPr lang="en-GB" sz="3100"/>
              <a:t>solutions within the school community.</a:t>
            </a:r>
            <a:endParaRPr sz="7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1f5930262_3_0"/>
          <p:cNvSpPr txBox="1">
            <a:spLocks noGrp="1"/>
          </p:cNvSpPr>
          <p:nvPr>
            <p:ph type="title"/>
          </p:nvPr>
        </p:nvSpPr>
        <p:spPr>
          <a:xfrm>
            <a:off x="457200" y="274649"/>
            <a:ext cx="8229600" cy="155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Reflection: 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d1f5930262_3_0"/>
          <p:cNvSpPr txBox="1">
            <a:spLocks noGrp="1"/>
          </p:cNvSpPr>
          <p:nvPr>
            <p:ph type="body" idx="1"/>
          </p:nvPr>
        </p:nvSpPr>
        <p:spPr>
          <a:xfrm>
            <a:off x="457200" y="2327700"/>
            <a:ext cx="8229600" cy="379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What are your experiences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in waste management in your schools?</a:t>
            </a:r>
            <a:endParaRPr sz="6000"/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1f5930262_3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0000FF"/>
                </a:solidFill>
              </a:rPr>
              <a:t>Group activity 1</a:t>
            </a:r>
            <a:endParaRPr sz="6800">
              <a:solidFill>
                <a:srgbClr val="0000FF"/>
              </a:solidFill>
            </a:endParaRPr>
          </a:p>
        </p:txBody>
      </p:sp>
      <p:sp>
        <p:nvSpPr>
          <p:cNvPr id="112" name="Google Shape;112;g2d1f5930262_3_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Go round the school compound and identify the types of waste in the various sections, e.g. science laboratories, computer laboratories, kitchen, school farm, office and boarding sections</a:t>
            </a:r>
            <a:endParaRPr sz="3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1f5930262_3_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Possible Responses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9" name="Google Shape;119;g2d1f5930262_3_1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arenR"/>
            </a:pPr>
            <a:r>
              <a:rPr lang="en-GB" sz="2500"/>
              <a:t>Kitchen- organic waste (food leftovers, vegetable peels, expired foodstuffs)</a:t>
            </a:r>
            <a:endParaRPr sz="2500"/>
          </a:p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arenR"/>
            </a:pPr>
            <a:r>
              <a:rPr lang="en-GB" sz="2500"/>
              <a:t>Science laboratories- expired chemicals, used chemicals, broken glassware</a:t>
            </a:r>
            <a:endParaRPr sz="2500"/>
          </a:p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arenR"/>
            </a:pPr>
            <a:r>
              <a:rPr lang="en-GB" sz="2500"/>
              <a:t>Computer laboratories- e-waste(obsolete  electronics, )</a:t>
            </a:r>
            <a:endParaRPr sz="2500"/>
          </a:p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arenR"/>
            </a:pPr>
            <a:r>
              <a:rPr lang="en-GB" sz="2500"/>
              <a:t>School farm- animal waste, leftover fodder, broken down farm equipments</a:t>
            </a:r>
            <a:endParaRPr sz="2500"/>
          </a:p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arenR"/>
            </a:pPr>
            <a:r>
              <a:rPr lang="en-GB" sz="2500"/>
              <a:t>Boarding section- plastics, old clothes, sanitary waste, human waste, leftover bar soaps and detergents</a:t>
            </a:r>
            <a:endParaRPr sz="2500"/>
          </a:p>
          <a:p>
            <a:pPr marL="457200" lvl="0" indent="-38735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arenR"/>
            </a:pPr>
            <a:r>
              <a:rPr lang="en-GB" sz="2500"/>
              <a:t>Offices - papers, cartridges, </a:t>
            </a:r>
            <a:endParaRPr sz="4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1f5930262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0000FF"/>
                </a:solidFill>
              </a:rPr>
              <a:t>Activity 2: Group discussion</a:t>
            </a:r>
            <a:endParaRPr sz="36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d1f5930262_0_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a) Sort and categorize the  waste identified within the school </a:t>
            </a:r>
            <a:endParaRPr sz="30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b) Suggest  ways in which these types of waste can be managed in the school</a:t>
            </a:r>
            <a:endParaRPr sz="3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Microsoft Office PowerPoint</Application>
  <PresentationFormat>On-screen Show (4:3)</PresentationFormat>
  <Paragraphs>227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EB Garamond</vt:lpstr>
      <vt:lpstr>Times New Roman</vt:lpstr>
      <vt:lpstr>Arial</vt:lpstr>
      <vt:lpstr>Calibri</vt:lpstr>
      <vt:lpstr>Office Theme</vt:lpstr>
      <vt:lpstr>PowerPoint Presentation</vt:lpstr>
      <vt:lpstr>Session plan  </vt:lpstr>
      <vt:lpstr>Introduction </vt:lpstr>
      <vt:lpstr>Introduction…</vt:lpstr>
      <vt:lpstr>Session Outcomes</vt:lpstr>
      <vt:lpstr> Reflection:  </vt:lpstr>
      <vt:lpstr>Group activity 1</vt:lpstr>
      <vt:lpstr>Possible Responses</vt:lpstr>
      <vt:lpstr>Activity 2: Group discussion </vt:lpstr>
      <vt:lpstr>The 3Rs of waste management </vt:lpstr>
      <vt:lpstr>Reduce ….</vt:lpstr>
      <vt:lpstr>b) Re-use</vt:lpstr>
      <vt:lpstr>Re-Use</vt:lpstr>
      <vt:lpstr>c) Recycle</vt:lpstr>
      <vt:lpstr>Recycling e-Waste</vt:lpstr>
      <vt:lpstr>Recycling kitchen waste</vt:lpstr>
      <vt:lpstr>Solid human waste</vt:lpstr>
      <vt:lpstr> Activity 3:  Project on recycling waste papers </vt:lpstr>
      <vt:lpstr>Procedure cont’</vt:lpstr>
      <vt:lpstr>Extended Project Activity: Waste  management in schools</vt:lpstr>
      <vt:lpstr>The overall goal of the project</vt:lpstr>
      <vt:lpstr>Steps involved</vt:lpstr>
      <vt:lpstr>Step 1: Waste Audit</vt:lpstr>
      <vt:lpstr>  Step 2: Identification of waste management opportunities  </vt:lpstr>
      <vt:lpstr>Step 3: Implementation of waste management measures </vt:lpstr>
      <vt:lpstr>Step 3 cont’</vt:lpstr>
      <vt:lpstr>Step 4: Monitoring and  data collection</vt:lpstr>
      <vt:lpstr>Step 4 cont’</vt:lpstr>
      <vt:lpstr>Step 5: Reporting and communication</vt:lpstr>
      <vt:lpstr>Step 5 cont’</vt:lpstr>
      <vt:lpstr>Linkage of the project to STEM</vt:lpstr>
      <vt:lpstr>Possible responses </vt:lpstr>
      <vt:lpstr>Possible responses…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Agnes</cp:lastModifiedBy>
  <cp:revision>3</cp:revision>
  <dcterms:created xsi:type="dcterms:W3CDTF">2022-09-06T09:20:32Z</dcterms:created>
  <dcterms:modified xsi:type="dcterms:W3CDTF">2024-05-03T09:43:44Z</dcterms:modified>
</cp:coreProperties>
</file>