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8" r:id="rId3"/>
    <p:sldId id="257" r:id="rId4"/>
    <p:sldId id="260" r:id="rId5"/>
    <p:sldId id="262" r:id="rId6"/>
    <p:sldId id="263" r:id="rId7"/>
    <p:sldId id="306" r:id="rId8"/>
    <p:sldId id="265" r:id="rId9"/>
    <p:sldId id="264" r:id="rId10"/>
    <p:sldId id="266" r:id="rId11"/>
    <p:sldId id="267" r:id="rId12"/>
    <p:sldId id="268" r:id="rId13"/>
    <p:sldId id="269" r:id="rId14"/>
    <p:sldId id="270" r:id="rId15"/>
    <p:sldId id="271" r:id="rId16"/>
    <p:sldId id="309" r:id="rId17"/>
    <p:sldId id="272" r:id="rId18"/>
    <p:sldId id="273" r:id="rId19"/>
    <p:sldId id="274" r:id="rId20"/>
    <p:sldId id="307" r:id="rId21"/>
    <p:sldId id="305" r:id="rId22"/>
    <p:sldId id="308" r:id="rId23"/>
    <p:sldId id="302" r:id="rId24"/>
    <p:sldId id="280" r:id="rId25"/>
    <p:sldId id="281" r:id="rId26"/>
    <p:sldId id="299"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Lst>
  <p:sldSz cx="9144000" cy="6858000" type="screen4x3"/>
  <p:notesSz cx="6858000" cy="9144000"/>
  <p:embeddedFontLst>
    <p:embeddedFont>
      <p:font typeface="EB Garamond"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VKMomxmm6bwaE9EjoNBtaQ230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B860DE-E7C3-4767-8440-4C3D5E657BC6}">
  <a:tblStyle styleId="{B2B860DE-E7C3-4767-8440-4C3D5E657BC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388" y="52"/>
      </p:cViewPr>
      <p:guideLst>
        <p:guide orient="horz" pos="2160"/>
        <p:guide pos="2880"/>
      </p:guideLst>
    </p:cSldViewPr>
  </p:slideViewPr>
  <p:notesTextViewPr>
    <p:cViewPr>
      <p:scale>
        <a:sx n="3" d="2"/>
        <a:sy n="3" d="2"/>
      </p:scale>
      <p:origin x="0" y="0"/>
    </p:cViewPr>
  </p:notesTextViewPr>
  <p:sorterViewPr>
    <p:cViewPr>
      <p:scale>
        <a:sx n="100" d="100"/>
        <a:sy n="100" d="100"/>
      </p:scale>
      <p:origin x="0" y="-82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60996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c9b5d7b3fa_2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2c9b5d7b3fa_2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387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c9b5d7b3fa_2_3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g2c9b5d7b3fa_2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489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c9b5d7b3fa_2_4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2c9b5d7b3fa_2_4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08263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9b5d7b3fa_2_4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6" name="Google Shape;176;g2c9b5d7b3fa_2_4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74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9b5d7b3fa_2_4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g2c9b5d7b3fa_2_4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77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9b5d7b3fa_2_7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c9b5d7b3fa_2_7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g2c9b5d7b3fa_2_7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880623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9bb1af609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c9bb1af609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7" name="Google Shape;197;g2c9bb1af609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86318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9bb1af609_1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9bb1af609_1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g2c9bb1af609_1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337160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9b5d7b3fa_2_4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g2c9b5d7b3fa_2_4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7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0" name="Google Shape;2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30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9b5d7b3fa_2_8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c9b5d7b3fa_2_8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7" name="Google Shape;257;g2c9b5d7b3fa_2_8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180888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9b5d7b3fa_2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2c9b5d7b3fa_2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1971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9b5d7b3fa_2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c9b5d7b3fa_2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5" name="Google Shape;395;g2c9b5d7b3fa_2_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1925161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4" name="Google Shape;2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406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9b5d7b3fa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c9b5d7b3fa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g2c9b5d7b3fa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1509932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9b5d7b3fa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c9b5d7b3fa_3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g2c9b5d7b3fa_3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105096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9bb1af60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c9bb1af609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g2c9bb1af609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2512047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9b5d7b3fa_2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c9b5d7b3fa_2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g2c9b5d7b3fa_2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211831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9b5d7b3fa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c9b5d7b3fa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9" name="Google Shape;299;g2c9b5d7b3fa_2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3993358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9b5d7b3fa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c9b5d7b3fa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6" name="Google Shape;306;g2c9b5d7b3fa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3097328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c9bb1af609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c9bb1af609_1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3" name="Google Shape;313;g2c9bb1af609_1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660545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9b5d7b3fa_3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c9b5d7b3fa_3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0" name="Google Shape;320;g2c9b5d7b3fa_3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96323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9b5d7b3fa_2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 name="Google Shape;100;g2c9b5d7b3fa_2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710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c9b5d7b3fa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c9b5d7b3fa_2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7" name="Google Shape;327;g2c9b5d7b3fa_2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2341828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c9b5d7b3fa_2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c9b5d7b3fa_2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4" name="Google Shape;334;g2c9b5d7b3fa_2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514831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c9b5d7b3fa_2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c9b5d7b3fa_2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2" name="Google Shape;342;g2c9b5d7b3fa_2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76908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9b5d7b3fa_2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c9b5d7b3fa_2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9" name="Google Shape;349;g2c9b5d7b3fa_2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1338145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9b5d7b3fa_2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c9b5d7b3fa_2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8" name="Google Shape;358;g2c9b5d7b3fa_2_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1529065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9b5d7b3fa_2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c9b5d7b3fa_2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8" name="Google Shape;368;g2c9b5d7b3fa_2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extLst>
      <p:ext uri="{BB962C8B-B14F-4D97-AF65-F5344CB8AC3E}">
        <p14:creationId xmlns:p14="http://schemas.microsoft.com/office/powerpoint/2010/main" val="443808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c9b5d7b3fa_2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c9b5d7b3fa_2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7" name="Google Shape;377;g2c9b5d7b3fa_2_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721896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c9b5d7b3fa_3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c9b5d7b3fa_3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5" name="Google Shape;385;g2c9b5d7b3fa_3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2843292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c9b5d7b3fa_2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c9b5d7b3fa_2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2" name="Google Shape;402;g2c9b5d7b3fa_2_1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3685861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8" name="Google Shape;4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88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9b5d7b3fa_2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2c9b5d7b3fa_2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1576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c9b5d7b3fa_2_2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c9b5d7b3fa_2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6140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c9b5d7b3fa_2_2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g2c9b5d7b3fa_2_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15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9b5d7b3fa_2_3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c9b5d7b3fa_2_3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414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9b5d7b3fa_2_3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2" name="Google Shape;142;g2c9b5d7b3fa_2_3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98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9b5d7b3fa_2_3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g2c9b5d7b3fa_2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90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4"/>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rot="5400000">
            <a:off x="4732338" y="2171703"/>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16"/>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12"/>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3"/>
          <p:cNvSpPr>
            <a:spLocks noGrp="1"/>
          </p:cNvSpPr>
          <p:nvPr>
            <p:ph type="pic" idx="2"/>
          </p:nvPr>
        </p:nvSpPr>
        <p:spPr>
          <a:xfrm>
            <a:off x="1792288" y="612775"/>
            <a:ext cx="5486400" cy="4114800"/>
          </a:xfrm>
          <a:prstGeom prst="rect">
            <a:avLst/>
          </a:prstGeom>
          <a:noFill/>
          <a:ln>
            <a:noFill/>
          </a:ln>
        </p:spPr>
      </p:sp>
      <p:sp>
        <p:nvSpPr>
          <p:cNvPr id="69" name="Google Shape;69;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rgbClr val="00B0F0"/>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1" i="0" u="none" strike="noStrike" cap="none">
                <a:solidFill>
                  <a:schemeClr val="dk1"/>
                </a:solidFill>
                <a:latin typeface="EB Garamond"/>
                <a:ea typeface="EB Garamond"/>
                <a:cs typeface="EB Garamond"/>
                <a:sym typeface="EB Garamond"/>
              </a:defRPr>
            </a:lvl3pPr>
            <a:lvl4pPr marL="1828800" marR="0" lvl="3" indent="-355600" algn="l" rtl="0">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4pPr>
            <a:lvl5pPr marL="2286000" marR="0" lvl="4" indent="-355600" algn="l" rtl="0">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4"/>
          <p:cNvSpPr txBox="1"/>
          <p:nvPr/>
        </p:nvSpPr>
        <p:spPr>
          <a:xfrm>
            <a:off x="1188388" y="6388172"/>
            <a:ext cx="474662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rgbClr val="0000CC"/>
                </a:solidFill>
                <a:latin typeface="EB Garamond"/>
                <a:ea typeface="EB Garamond"/>
                <a:cs typeface="EB Garamond"/>
                <a:sym typeface="EB Garamond"/>
              </a:rPr>
              <a:t>ISO 9001:2015 Certified</a:t>
            </a:r>
            <a:endParaRPr sz="1200" b="1" i="0" u="none" strike="noStrike" cap="none">
              <a:solidFill>
                <a:srgbClr val="0000CC"/>
              </a:solidFill>
              <a:latin typeface="EB Garamond"/>
              <a:ea typeface="EB Garamond"/>
              <a:cs typeface="EB Garamond"/>
              <a:sym typeface="EB Garamond"/>
            </a:endParaRPr>
          </a:p>
        </p:txBody>
      </p:sp>
      <p:pic>
        <p:nvPicPr>
          <p:cNvPr id="15" name="Google Shape;15;p4"/>
          <p:cNvPicPr preferRelativeResize="0"/>
          <p:nvPr/>
        </p:nvPicPr>
        <p:blipFill rotWithShape="1">
          <a:blip r:embed="rId14">
            <a:alphaModFix/>
          </a:blip>
          <a:srcRect l="-1006" t="-1007"/>
          <a:stretch/>
        </p:blipFill>
        <p:spPr>
          <a:xfrm rot="10800000" flipH="1">
            <a:off x="401673" y="6282650"/>
            <a:ext cx="700086" cy="382521"/>
          </a:xfrm>
          <a:prstGeom prst="rect">
            <a:avLst/>
          </a:prstGeom>
          <a:noFill/>
          <a:ln>
            <a:noFill/>
          </a:ln>
        </p:spPr>
      </p:pic>
      <p:pic>
        <p:nvPicPr>
          <p:cNvPr id="16" name="Google Shape;16;p4"/>
          <p:cNvPicPr preferRelativeResize="0"/>
          <p:nvPr/>
        </p:nvPicPr>
        <p:blipFill rotWithShape="1">
          <a:blip r:embed="rId15">
            <a:alphaModFix/>
          </a:blip>
          <a:srcRect/>
          <a:stretch/>
        </p:blipFill>
        <p:spPr>
          <a:xfrm>
            <a:off x="6456506" y="58612"/>
            <a:ext cx="2687493" cy="13114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c9b5d7b3fa_2_111"/>
          <p:cNvSpPr txBox="1">
            <a:spLocks noGrp="1"/>
          </p:cNvSpPr>
          <p:nvPr>
            <p:ph type="body" idx="1"/>
          </p:nvPr>
        </p:nvSpPr>
        <p:spPr>
          <a:xfrm>
            <a:off x="0" y="1982787"/>
            <a:ext cx="9144000" cy="22098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3200"/>
              <a:buNone/>
            </a:pPr>
            <a:r>
              <a:rPr lang="en-US" sz="4700" b="1" i="0" u="none">
                <a:solidFill>
                  <a:srgbClr val="0000FF"/>
                </a:solidFill>
                <a:latin typeface="Times New Roman"/>
                <a:ea typeface="Times New Roman"/>
                <a:cs typeface="Times New Roman"/>
                <a:sym typeface="Times New Roman"/>
              </a:rPr>
              <a:t>UNIT 1: LEARNER CENTRED PEDAGOGIES </a:t>
            </a:r>
            <a:endParaRPr sz="4700" b="1" i="0" u="none">
              <a:solidFill>
                <a:srgbClr val="0000FF"/>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3200"/>
              <a:buNone/>
            </a:pPr>
            <a:r>
              <a:rPr lang="en-US" sz="4700" b="1">
                <a:solidFill>
                  <a:srgbClr val="0000FF"/>
                </a:solidFill>
              </a:rPr>
              <a:t>SECTION 1</a:t>
            </a:r>
            <a:endParaRPr sz="4700" b="1">
              <a:solidFill>
                <a:srgbClr val="0000FF"/>
              </a:solidFill>
            </a:endParaRPr>
          </a:p>
        </p:txBody>
      </p:sp>
      <p:sp>
        <p:nvSpPr>
          <p:cNvPr id="96" name="Google Shape;96;g2c9b5d7b3fa_2_111"/>
          <p:cNvSpPr txBox="1"/>
          <p:nvPr/>
        </p:nvSpPr>
        <p:spPr>
          <a:xfrm>
            <a:off x="1090612" y="4327525"/>
            <a:ext cx="62484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EB Garamond"/>
              <a:buNone/>
            </a:pPr>
            <a:r>
              <a:rPr lang="en-US" sz="3600" b="1">
                <a:solidFill>
                  <a:srgbClr val="FF0000"/>
                </a:solidFill>
                <a:latin typeface="EB Garamond"/>
                <a:ea typeface="EB Garamond"/>
                <a:cs typeface="EB Garamond"/>
                <a:sym typeface="EB Garamond"/>
              </a:rPr>
              <a:t>Facilitators</a:t>
            </a:r>
            <a:r>
              <a:rPr lang="en-US" sz="3600" b="1" i="0" u="none" strike="noStrike" cap="none">
                <a:solidFill>
                  <a:srgbClr val="FF0000"/>
                </a:solidFill>
                <a:latin typeface="EB Garamond"/>
                <a:ea typeface="EB Garamond"/>
                <a:cs typeface="EB Garamond"/>
                <a:sym typeface="EB Garamond"/>
              </a:rPr>
              <a:t>:</a:t>
            </a:r>
            <a:endParaRPr>
              <a:solidFill>
                <a:srgbClr val="FF0000"/>
              </a:solidFill>
            </a:endParaRPr>
          </a:p>
          <a:p>
            <a:pPr marL="0" marR="0" lvl="0" indent="0" algn="ctr" rtl="0">
              <a:lnSpc>
                <a:spcPct val="100000"/>
              </a:lnSpc>
              <a:spcBef>
                <a:spcPts val="0"/>
              </a:spcBef>
              <a:spcAft>
                <a:spcPts val="0"/>
              </a:spcAft>
              <a:buClr>
                <a:schemeClr val="dk1"/>
              </a:buClr>
              <a:buSzPts val="3600"/>
              <a:buFont typeface="EB Garamond"/>
              <a:buNone/>
            </a:pPr>
            <a:endParaRPr>
              <a:solidFill>
                <a:srgbClr val="FF0000"/>
              </a:solidFill>
            </a:endParaRPr>
          </a:p>
        </p:txBody>
      </p:sp>
      <p:sp>
        <p:nvSpPr>
          <p:cNvPr id="97" name="Google Shape;97;g2c9b5d7b3fa_2_111"/>
          <p:cNvSpPr txBox="1"/>
          <p:nvPr/>
        </p:nvSpPr>
        <p:spPr>
          <a:xfrm>
            <a:off x="-82550" y="139700"/>
            <a:ext cx="9309000" cy="16002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c9b5d7b3fa_2_354"/>
          <p:cNvSpPr txBox="1">
            <a:spLocks noGrp="1"/>
          </p:cNvSpPr>
          <p:nvPr>
            <p:ph type="title"/>
          </p:nvPr>
        </p:nvSpPr>
        <p:spPr>
          <a:xfrm>
            <a:off x="457200" y="274637"/>
            <a:ext cx="8229600" cy="63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b="1" i="0" u="none">
                <a:solidFill>
                  <a:srgbClr val="0000FF"/>
                </a:solidFill>
                <a:latin typeface="Times New Roman"/>
                <a:ea typeface="Times New Roman"/>
                <a:cs typeface="Times New Roman"/>
                <a:sym typeface="Times New Roman"/>
              </a:rPr>
              <a:t>Inquiry Based Learning (IBL)</a:t>
            </a:r>
            <a:r>
              <a:rPr lang="en-US" sz="1400" b="0" i="0" u="none">
                <a:solidFill>
                  <a:srgbClr val="000000"/>
                </a:solidFill>
                <a:latin typeface="Calibri"/>
                <a:ea typeface="Calibri"/>
                <a:cs typeface="Calibri"/>
                <a:sym typeface="Calibri"/>
              </a:rPr>
              <a:t/>
            </a:r>
            <a:br>
              <a:rPr lang="en-US" sz="1400" b="0" i="0" u="none">
                <a:solidFill>
                  <a:srgbClr val="000000"/>
                </a:solidFill>
                <a:latin typeface="Calibri"/>
                <a:ea typeface="Calibri"/>
                <a:cs typeface="Calibri"/>
                <a:sym typeface="Calibri"/>
              </a:rPr>
            </a:br>
            <a:endParaRPr/>
          </a:p>
        </p:txBody>
      </p:sp>
      <p:sp>
        <p:nvSpPr>
          <p:cNvPr id="158" name="Google Shape;158;g2c9b5d7b3fa_2_354"/>
          <p:cNvSpPr txBox="1">
            <a:spLocks noGrp="1"/>
          </p:cNvSpPr>
          <p:nvPr>
            <p:ph type="body" idx="1"/>
          </p:nvPr>
        </p:nvSpPr>
        <p:spPr>
          <a:xfrm>
            <a:off x="100012" y="904875"/>
            <a:ext cx="8745600" cy="5221200"/>
          </a:xfrm>
          <a:prstGeom prst="rect">
            <a:avLst/>
          </a:prstGeom>
          <a:noFill/>
          <a:ln>
            <a:noFill/>
          </a:ln>
        </p:spPr>
        <p:txBody>
          <a:bodyPr spcFirstLastPara="1" wrap="square" lIns="91425" tIns="45700" rIns="91425" bIns="45700" anchor="t" anchorCtr="0">
            <a:noAutofit/>
          </a:bodyPr>
          <a:lstStyle/>
          <a:p>
            <a:pPr marL="225425" lvl="0" indent="0" algn="l" rtl="0">
              <a:lnSpc>
                <a:spcPct val="114000"/>
              </a:lnSpc>
              <a:spcBef>
                <a:spcPts val="1100"/>
              </a:spcBef>
              <a:spcAft>
                <a:spcPts val="0"/>
              </a:spcAft>
              <a:buSzPts val="1800"/>
              <a:buNone/>
            </a:pPr>
            <a:r>
              <a:rPr lang="en-US" sz="3200" b="1" i="0" u="none" dirty="0" smtClean="0">
                <a:solidFill>
                  <a:srgbClr val="C00000"/>
                </a:solidFill>
                <a:latin typeface="Times New Roman"/>
                <a:ea typeface="Times New Roman"/>
                <a:cs typeface="Times New Roman"/>
                <a:sym typeface="Times New Roman"/>
              </a:rPr>
              <a:t>               </a:t>
            </a:r>
            <a:r>
              <a:rPr lang="en-US" sz="3200" b="1" i="0" u="none" dirty="0">
                <a:solidFill>
                  <a:schemeClr val="dk1"/>
                </a:solidFill>
                <a:latin typeface="Times New Roman"/>
                <a:ea typeface="Times New Roman"/>
                <a:cs typeface="Times New Roman"/>
                <a:sym typeface="Times New Roman"/>
              </a:rPr>
              <a:t/>
            </a:r>
            <a:br>
              <a:rPr lang="en-US" sz="3200" b="1" i="0" u="none" dirty="0">
                <a:solidFill>
                  <a:schemeClr val="dk1"/>
                </a:solidFill>
                <a:latin typeface="Times New Roman"/>
                <a:ea typeface="Times New Roman"/>
                <a:cs typeface="Times New Roman"/>
                <a:sym typeface="Times New Roman"/>
              </a:rPr>
            </a:br>
            <a:r>
              <a:rPr lang="en-US" sz="3200" b="1" i="0" u="none" dirty="0">
                <a:solidFill>
                  <a:schemeClr val="dk1"/>
                </a:solidFill>
                <a:latin typeface="Times New Roman"/>
                <a:ea typeface="Times New Roman"/>
                <a:cs typeface="Times New Roman"/>
                <a:sym typeface="Times New Roman"/>
              </a:rPr>
              <a:t>                (Think, Pair &amp; Share)</a:t>
            </a:r>
            <a:endParaRPr sz="3200" b="1" i="0" u="none" dirty="0">
              <a:solidFill>
                <a:schemeClr val="dk1"/>
              </a:solidFill>
              <a:latin typeface="Times New Roman"/>
              <a:ea typeface="Times New Roman"/>
              <a:cs typeface="Times New Roman"/>
              <a:sym typeface="Times New Roman"/>
            </a:endParaRPr>
          </a:p>
          <a:p>
            <a:pPr marL="225425" lvl="0" indent="0" algn="l" rtl="0">
              <a:lnSpc>
                <a:spcPct val="114000"/>
              </a:lnSpc>
              <a:spcBef>
                <a:spcPts val="1100"/>
              </a:spcBef>
              <a:spcAft>
                <a:spcPts val="0"/>
              </a:spcAft>
              <a:buSzPts val="1800"/>
              <a:buNone/>
            </a:pPr>
            <a:r>
              <a:rPr lang="en-US" sz="3200" b="1" i="0" u="none" dirty="0">
                <a:solidFill>
                  <a:schemeClr val="dk1"/>
                </a:solidFill>
                <a:latin typeface="Times New Roman"/>
                <a:ea typeface="Times New Roman"/>
                <a:cs typeface="Times New Roman"/>
                <a:sym typeface="Times New Roman"/>
              </a:rPr>
              <a:t>Activity 1 </a:t>
            </a:r>
            <a:r>
              <a:rPr lang="en-US" sz="3200" b="0" i="0" u="none" dirty="0">
                <a:solidFill>
                  <a:schemeClr val="dk1"/>
                </a:solidFill>
                <a:latin typeface="Times New Roman"/>
                <a:ea typeface="Times New Roman"/>
                <a:cs typeface="Times New Roman"/>
                <a:sym typeface="Times New Roman"/>
              </a:rPr>
              <a:t>(5 minutes)</a:t>
            </a:r>
            <a:endParaRPr sz="3200" b="0" i="0" u="none" dirty="0">
              <a:solidFill>
                <a:schemeClr val="dk1"/>
              </a:solidFill>
              <a:latin typeface="Times New Roman"/>
              <a:ea typeface="Times New Roman"/>
              <a:cs typeface="Times New Roman"/>
              <a:sym typeface="Times New Roman"/>
            </a:endParaRPr>
          </a:p>
          <a:p>
            <a:pPr marL="625475" lvl="0" indent="-514350" algn="l" rtl="0">
              <a:lnSpc>
                <a:spcPct val="114000"/>
              </a:lnSpc>
              <a:spcBef>
                <a:spcPts val="1100"/>
              </a:spcBef>
              <a:spcAft>
                <a:spcPts val="0"/>
              </a:spcAft>
              <a:buClr>
                <a:srgbClr val="000000"/>
              </a:buClr>
              <a:buSzPts val="1800"/>
              <a:buFont typeface="+mj-lt"/>
              <a:buAutoNum type="arabicPeriod"/>
            </a:pPr>
            <a:r>
              <a:rPr lang="en-US" sz="3200" b="0" i="0" u="none" dirty="0">
                <a:solidFill>
                  <a:srgbClr val="000000"/>
                </a:solidFill>
                <a:latin typeface="Times New Roman"/>
                <a:ea typeface="Times New Roman"/>
                <a:cs typeface="Times New Roman"/>
                <a:sym typeface="Times New Roman"/>
              </a:rPr>
              <a:t>What do you understand by the term </a:t>
            </a:r>
            <a:r>
              <a:rPr lang="en-US" sz="3200" b="1" i="0" u="none" dirty="0">
                <a:solidFill>
                  <a:srgbClr val="000000"/>
                </a:solidFill>
                <a:latin typeface="Times New Roman"/>
                <a:ea typeface="Times New Roman"/>
                <a:cs typeface="Times New Roman"/>
                <a:sym typeface="Times New Roman"/>
              </a:rPr>
              <a:t>inquiry</a:t>
            </a:r>
            <a:r>
              <a:rPr lang="en-US" sz="3200" b="0" i="0" u="none" dirty="0">
                <a:solidFill>
                  <a:srgbClr val="000000"/>
                </a:solidFill>
                <a:latin typeface="Times New Roman"/>
                <a:ea typeface="Times New Roman"/>
                <a:cs typeface="Times New Roman"/>
                <a:sym typeface="Times New Roman"/>
              </a:rPr>
              <a:t>?</a:t>
            </a:r>
            <a:endParaRPr dirty="0"/>
          </a:p>
          <a:p>
            <a:pPr marL="625475" lvl="0" indent="-514350" algn="l" rtl="0">
              <a:lnSpc>
                <a:spcPct val="114000"/>
              </a:lnSpc>
              <a:spcBef>
                <a:spcPts val="300"/>
              </a:spcBef>
              <a:spcAft>
                <a:spcPts val="0"/>
              </a:spcAft>
              <a:buClr>
                <a:srgbClr val="000000"/>
              </a:buClr>
              <a:buSzPts val="1800"/>
              <a:buFont typeface="+mj-lt"/>
              <a:buAutoNum type="arabicPeriod"/>
            </a:pPr>
            <a:r>
              <a:rPr lang="en-US" sz="3200" b="0" i="0" u="none" dirty="0">
                <a:solidFill>
                  <a:srgbClr val="000000"/>
                </a:solidFill>
                <a:latin typeface="Times New Roman"/>
                <a:ea typeface="Times New Roman"/>
                <a:cs typeface="Times New Roman"/>
                <a:sym typeface="Times New Roman"/>
              </a:rPr>
              <a:t>What is </a:t>
            </a:r>
            <a:r>
              <a:rPr lang="en-US" sz="3200" b="1" i="0" u="none" dirty="0">
                <a:solidFill>
                  <a:srgbClr val="000000"/>
                </a:solidFill>
                <a:latin typeface="Times New Roman"/>
                <a:ea typeface="Times New Roman"/>
                <a:cs typeface="Times New Roman"/>
                <a:sym typeface="Times New Roman"/>
              </a:rPr>
              <a:t>Inquiry Based Learning?</a:t>
            </a:r>
            <a:endParaRPr dirty="0"/>
          </a:p>
          <a:p>
            <a:pPr marL="457200" lvl="0" indent="-228600" algn="l" rtl="0">
              <a:lnSpc>
                <a:spcPct val="100000"/>
              </a:lnSpc>
              <a:spcBef>
                <a:spcPts val="360"/>
              </a:spcBef>
              <a:spcAft>
                <a:spcPts val="0"/>
              </a:spcAft>
              <a:buClr>
                <a:schemeClr val="dk1"/>
              </a:buClr>
              <a:buSzPts val="1800"/>
              <a:buNone/>
            </a:pPr>
            <a:endParaRPr sz="3200" b="1" i="0" u="none" dirty="0">
              <a:solidFill>
                <a:srgbClr val="000000"/>
              </a:solidFill>
              <a:latin typeface="Times New Roman"/>
              <a:ea typeface="Times New Roman"/>
              <a:cs typeface="Times New Roman"/>
              <a:sym typeface="Times New Roman"/>
            </a:endParaRPr>
          </a:p>
        </p:txBody>
      </p:sp>
      <p:sp>
        <p:nvSpPr>
          <p:cNvPr id="159" name="Google Shape;159;g2c9b5d7b3fa_2_354"/>
          <p:cNvSpPr/>
          <p:nvPr/>
        </p:nvSpPr>
        <p:spPr>
          <a:xfrm>
            <a:off x="844762" y="1355568"/>
            <a:ext cx="685800" cy="676200"/>
          </a:xfrm>
          <a:prstGeom prst="smileyFace">
            <a:avLst>
              <a:gd name="adj" fmla="val 4653"/>
            </a:avLst>
          </a:prstGeom>
          <a:gradFill>
            <a:gsLst>
              <a:gs pos="0">
                <a:srgbClr val="FFBE86"/>
              </a:gs>
              <a:gs pos="35000">
                <a:srgbClr val="FFD0AA"/>
              </a:gs>
              <a:gs pos="100000">
                <a:srgbClr val="FFEBDB"/>
              </a:gs>
            </a:gsLst>
            <a:lin ang="16200038" scaled="0"/>
          </a:gradFill>
          <a:ln w="9525" cap="flat" cmpd="sng">
            <a:solidFill>
              <a:srgbClr val="F69240"/>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0" name="Google Shape;160;g2c9b5d7b3fa_2_354"/>
          <p:cNvSpPr/>
          <p:nvPr/>
        </p:nvSpPr>
        <p:spPr>
          <a:xfrm>
            <a:off x="129487" y="1361719"/>
            <a:ext cx="685800" cy="676200"/>
          </a:xfrm>
          <a:prstGeom prst="smileyFace">
            <a:avLst>
              <a:gd name="adj" fmla="val 4653"/>
            </a:avLst>
          </a:prstGeom>
          <a:gradFill>
            <a:gsLst>
              <a:gs pos="0">
                <a:srgbClr val="FFBE86"/>
              </a:gs>
              <a:gs pos="35000">
                <a:srgbClr val="FFD0AA"/>
              </a:gs>
              <a:gs pos="100000">
                <a:srgbClr val="FFEBDB"/>
              </a:gs>
            </a:gsLst>
            <a:lin ang="16200038" scaled="0"/>
          </a:gradFill>
          <a:ln w="9525" cap="flat" cmpd="sng">
            <a:solidFill>
              <a:srgbClr val="F69240"/>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c9b5d7b3fa_2_376"/>
          <p:cNvSpPr txBox="1">
            <a:spLocks noGrp="1"/>
          </p:cNvSpPr>
          <p:nvPr>
            <p:ph type="title"/>
          </p:nvPr>
        </p:nvSpPr>
        <p:spPr>
          <a:xfrm>
            <a:off x="625475" y="14287"/>
            <a:ext cx="8229600" cy="5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b="1" i="0" u="none">
                <a:solidFill>
                  <a:srgbClr val="0000FF"/>
                </a:solidFill>
                <a:latin typeface="Times New Roman"/>
                <a:ea typeface="Times New Roman"/>
                <a:cs typeface="Times New Roman"/>
                <a:sym typeface="Times New Roman"/>
              </a:rPr>
              <a:t>Inquiry Based Learning (IBL)</a:t>
            </a:r>
            <a:endParaRPr/>
          </a:p>
        </p:txBody>
      </p:sp>
      <p:sp>
        <p:nvSpPr>
          <p:cNvPr id="166" name="Google Shape;166;g2c9b5d7b3fa_2_376"/>
          <p:cNvSpPr txBox="1">
            <a:spLocks noGrp="1"/>
          </p:cNvSpPr>
          <p:nvPr>
            <p:ph type="body" idx="1"/>
          </p:nvPr>
        </p:nvSpPr>
        <p:spPr>
          <a:xfrm>
            <a:off x="47625" y="1364425"/>
            <a:ext cx="8909100" cy="5709000"/>
          </a:xfrm>
          <a:prstGeom prst="rect">
            <a:avLst/>
          </a:prstGeom>
          <a:noFill/>
          <a:ln>
            <a:noFill/>
          </a:ln>
        </p:spPr>
        <p:txBody>
          <a:bodyPr spcFirstLastPara="1" wrap="square" lIns="91425" tIns="45700" rIns="91425" bIns="45700" anchor="t" anchorCtr="0">
            <a:noAutofit/>
          </a:bodyPr>
          <a:lstStyle/>
          <a:p>
            <a:pPr marL="741362" lvl="0" indent="-342900" algn="just" rtl="0">
              <a:lnSpc>
                <a:spcPct val="115000"/>
              </a:lnSpc>
              <a:spcBef>
                <a:spcPts val="300"/>
              </a:spcBef>
              <a:spcAft>
                <a:spcPts val="0"/>
              </a:spcAft>
              <a:buClr>
                <a:srgbClr val="000000"/>
              </a:buClr>
              <a:buSzPts val="2700"/>
              <a:buFont typeface="Arial"/>
              <a:buChar char="•"/>
            </a:pPr>
            <a:r>
              <a:rPr lang="en-US" sz="2700" b="1" i="0" u="none" dirty="0">
                <a:solidFill>
                  <a:srgbClr val="C00000"/>
                </a:solidFill>
                <a:latin typeface="Times New Roman"/>
                <a:ea typeface="Times New Roman"/>
                <a:cs typeface="Times New Roman"/>
                <a:sym typeface="Times New Roman"/>
              </a:rPr>
              <a:t>Inquiry</a:t>
            </a:r>
            <a:r>
              <a:rPr lang="en-US" sz="2700" b="0" i="0" u="none" dirty="0">
                <a:solidFill>
                  <a:srgbClr val="000000"/>
                </a:solidFill>
                <a:latin typeface="Times New Roman"/>
                <a:ea typeface="Times New Roman"/>
                <a:cs typeface="Times New Roman"/>
                <a:sym typeface="Times New Roman"/>
              </a:rPr>
              <a:t> is the process of seeking answers to questions </a:t>
            </a:r>
            <a:endParaRPr sz="2700" dirty="0"/>
          </a:p>
          <a:p>
            <a:pPr marL="741362" lvl="0" indent="-342900" algn="just" rtl="0">
              <a:lnSpc>
                <a:spcPct val="100000"/>
              </a:lnSpc>
              <a:spcBef>
                <a:spcPts val="1100"/>
              </a:spcBef>
              <a:spcAft>
                <a:spcPts val="0"/>
              </a:spcAft>
              <a:buClr>
                <a:srgbClr val="000000"/>
              </a:buClr>
              <a:buSzPts val="2700"/>
              <a:buFont typeface="Arial"/>
              <a:buChar char="•"/>
            </a:pPr>
            <a:r>
              <a:rPr lang="en-US" sz="2700" b="1" i="0" u="none" dirty="0">
                <a:solidFill>
                  <a:srgbClr val="000000"/>
                </a:solidFill>
                <a:latin typeface="Times New Roman"/>
                <a:ea typeface="Times New Roman"/>
                <a:cs typeface="Times New Roman"/>
                <a:sym typeface="Times New Roman"/>
              </a:rPr>
              <a:t>Inquiry-Based Learning </a:t>
            </a:r>
            <a:r>
              <a:rPr lang="en-US" sz="2700" b="0" i="0" u="none" dirty="0">
                <a:solidFill>
                  <a:srgbClr val="000000"/>
                </a:solidFill>
                <a:latin typeface="Times New Roman"/>
                <a:ea typeface="Times New Roman"/>
                <a:cs typeface="Times New Roman"/>
                <a:sym typeface="Times New Roman"/>
              </a:rPr>
              <a:t>is a way of learning by discovery </a:t>
            </a:r>
            <a:endParaRPr sz="2700" dirty="0"/>
          </a:p>
          <a:p>
            <a:pPr marL="1827212" lvl="2" indent="-514350" algn="just" rtl="0">
              <a:lnSpc>
                <a:spcPct val="100000"/>
              </a:lnSpc>
              <a:spcBef>
                <a:spcPts val="1100"/>
              </a:spcBef>
              <a:spcAft>
                <a:spcPts val="0"/>
              </a:spcAft>
              <a:buClr>
                <a:srgbClr val="000000"/>
              </a:buClr>
              <a:buSzPts val="2700"/>
              <a:buFont typeface="Noto Sans Symbols"/>
              <a:buChar char="✔"/>
            </a:pPr>
            <a:r>
              <a:rPr lang="en-US" sz="2700" b="0" i="0" u="none" dirty="0">
                <a:solidFill>
                  <a:srgbClr val="000000"/>
                </a:solidFill>
                <a:latin typeface="Times New Roman"/>
                <a:ea typeface="Times New Roman"/>
                <a:cs typeface="Times New Roman"/>
                <a:sym typeface="Times New Roman"/>
              </a:rPr>
              <a:t>Learners carry out activities to answer questions or discover </a:t>
            </a:r>
            <a:endParaRPr sz="2700" dirty="0"/>
          </a:p>
          <a:p>
            <a:pPr marL="1827212" lvl="2" indent="-514350" algn="just" rtl="0">
              <a:lnSpc>
                <a:spcPct val="100000"/>
              </a:lnSpc>
              <a:spcBef>
                <a:spcPts val="1100"/>
              </a:spcBef>
              <a:spcAft>
                <a:spcPts val="0"/>
              </a:spcAft>
              <a:buClr>
                <a:srgbClr val="000000"/>
              </a:buClr>
              <a:buSzPts val="2700"/>
              <a:buFont typeface="Noto Sans Symbols"/>
              <a:buChar char="✔"/>
            </a:pPr>
            <a:r>
              <a:rPr lang="en-US" sz="2700" b="0" i="0" u="none" dirty="0">
                <a:solidFill>
                  <a:srgbClr val="000000"/>
                </a:solidFill>
                <a:latin typeface="Times New Roman"/>
                <a:ea typeface="Times New Roman"/>
                <a:cs typeface="Times New Roman"/>
                <a:sym typeface="Times New Roman"/>
              </a:rPr>
              <a:t>IBL is usually guided by key inquiry </a:t>
            </a:r>
            <a:r>
              <a:rPr lang="en-US" sz="2700" b="0" i="0" u="none" dirty="0" smtClean="0">
                <a:solidFill>
                  <a:srgbClr val="000000"/>
                </a:solidFill>
                <a:latin typeface="Times New Roman"/>
                <a:ea typeface="Times New Roman"/>
                <a:cs typeface="Times New Roman"/>
                <a:sym typeface="Times New Roman"/>
              </a:rPr>
              <a:t>question(s)</a:t>
            </a:r>
            <a:endParaRPr sz="2700" dirty="0"/>
          </a:p>
          <a:p>
            <a:pPr marL="741362" lvl="0" indent="-342900" algn="just" rtl="0">
              <a:lnSpc>
                <a:spcPct val="100000"/>
              </a:lnSpc>
              <a:spcBef>
                <a:spcPts val="1100"/>
              </a:spcBef>
              <a:spcAft>
                <a:spcPts val="0"/>
              </a:spcAft>
              <a:buClr>
                <a:srgbClr val="000000"/>
              </a:buClr>
              <a:buSzPts val="2700"/>
              <a:buFont typeface="Arial"/>
              <a:buChar char="•"/>
            </a:pPr>
            <a:r>
              <a:rPr lang="en-US" sz="2700" b="0" i="0" u="none" dirty="0" smtClean="0">
                <a:solidFill>
                  <a:srgbClr val="000000"/>
                </a:solidFill>
                <a:latin typeface="Times New Roman"/>
                <a:ea typeface="Times New Roman"/>
                <a:cs typeface="Times New Roman"/>
                <a:sym typeface="Times New Roman"/>
              </a:rPr>
              <a:t>The curriculum designs provide suggested </a:t>
            </a:r>
            <a:r>
              <a:rPr lang="en-US" sz="2700" b="0" i="0" u="none" dirty="0">
                <a:solidFill>
                  <a:srgbClr val="000000"/>
                </a:solidFill>
                <a:latin typeface="Times New Roman"/>
                <a:ea typeface="Times New Roman"/>
                <a:cs typeface="Times New Roman"/>
                <a:sym typeface="Times New Roman"/>
              </a:rPr>
              <a:t>key inquiry questions </a:t>
            </a:r>
            <a:r>
              <a:rPr lang="en-US" sz="2700" dirty="0" smtClean="0">
                <a:solidFill>
                  <a:srgbClr val="000000"/>
                </a:solidFill>
              </a:rPr>
              <a:t>for the sub-strands</a:t>
            </a:r>
            <a:endParaRPr sz="2700" dirty="0"/>
          </a:p>
          <a:p>
            <a:pPr marL="457200" lvl="0" indent="-228600" algn="l" rtl="0">
              <a:lnSpc>
                <a:spcPct val="100000"/>
              </a:lnSpc>
              <a:spcBef>
                <a:spcPts val="1160"/>
              </a:spcBef>
              <a:spcAft>
                <a:spcPts val="0"/>
              </a:spcAft>
              <a:buClr>
                <a:schemeClr val="dk1"/>
              </a:buClr>
              <a:buSzPts val="1800"/>
              <a:buNone/>
            </a:pPr>
            <a:endParaRPr sz="3200" b="0" i="0" u="none"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c9b5d7b3fa_2_416"/>
          <p:cNvSpPr txBox="1">
            <a:spLocks noGrp="1"/>
          </p:cNvSpPr>
          <p:nvPr>
            <p:ph type="body" idx="1"/>
          </p:nvPr>
        </p:nvSpPr>
        <p:spPr>
          <a:xfrm>
            <a:off x="0" y="685800"/>
            <a:ext cx="9144000" cy="61722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360"/>
              </a:spcBef>
              <a:spcAft>
                <a:spcPts val="0"/>
              </a:spcAft>
              <a:buClr>
                <a:schemeClr val="dk1"/>
              </a:buClr>
              <a:buSzPts val="1800"/>
              <a:buNone/>
            </a:pPr>
            <a:endParaRPr/>
          </a:p>
        </p:txBody>
      </p:sp>
      <p:sp>
        <p:nvSpPr>
          <p:cNvPr id="172" name="Google Shape;172;g2c9b5d7b3fa_2_416"/>
          <p:cNvSpPr txBox="1">
            <a:spLocks noGrp="1"/>
          </p:cNvSpPr>
          <p:nvPr>
            <p:ph type="title"/>
          </p:nvPr>
        </p:nvSpPr>
        <p:spPr>
          <a:xfrm>
            <a:off x="187325" y="103187"/>
            <a:ext cx="8340600" cy="520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400"/>
              <a:buNone/>
            </a:pPr>
            <a:r>
              <a:rPr lang="en-US" sz="3000">
                <a:solidFill>
                  <a:srgbClr val="3333FF"/>
                </a:solidFill>
              </a:rPr>
              <a:t>T</a:t>
            </a:r>
            <a:r>
              <a:rPr lang="en-US" sz="3000" b="1" i="0" u="none">
                <a:solidFill>
                  <a:srgbClr val="3333FF"/>
                </a:solidFill>
                <a:latin typeface="Times New Roman"/>
                <a:ea typeface="Times New Roman"/>
                <a:cs typeface="Times New Roman"/>
                <a:sym typeface="Times New Roman"/>
              </a:rPr>
              <a:t>he process of Inquiry-Based Learning</a:t>
            </a:r>
            <a:endParaRPr sz="3000"/>
          </a:p>
        </p:txBody>
      </p:sp>
      <p:pic>
        <p:nvPicPr>
          <p:cNvPr id="173" name="Google Shape;173;g2c9b5d7b3fa_2_416"/>
          <p:cNvPicPr preferRelativeResize="0"/>
          <p:nvPr/>
        </p:nvPicPr>
        <p:blipFill rotWithShape="1">
          <a:blip r:embed="rId3">
            <a:alphaModFix/>
          </a:blip>
          <a:srcRect b="5846"/>
          <a:stretch/>
        </p:blipFill>
        <p:spPr>
          <a:xfrm>
            <a:off x="187325" y="746125"/>
            <a:ext cx="8810626" cy="54673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c9b5d7b3fa_2_4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b="1" i="0" u="none">
                <a:solidFill>
                  <a:srgbClr val="3333FF"/>
                </a:solidFill>
                <a:latin typeface="EB Garamond"/>
                <a:ea typeface="EB Garamond"/>
                <a:cs typeface="EB Garamond"/>
                <a:sym typeface="EB Garamond"/>
              </a:rPr>
              <a:t>Strategies</a:t>
            </a:r>
            <a:endParaRPr/>
          </a:p>
        </p:txBody>
      </p:sp>
      <p:sp>
        <p:nvSpPr>
          <p:cNvPr id="179" name="Google Shape;179;g2c9b5d7b3fa_2_437"/>
          <p:cNvSpPr txBox="1">
            <a:spLocks noGrp="1"/>
          </p:cNvSpPr>
          <p:nvPr>
            <p:ph type="body" idx="1"/>
          </p:nvPr>
        </p:nvSpPr>
        <p:spPr>
          <a:xfrm>
            <a:off x="342900" y="1268412"/>
            <a:ext cx="8343900" cy="48579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00"/>
              </a:spcBef>
              <a:spcAft>
                <a:spcPts val="0"/>
              </a:spcAft>
              <a:buSzPts val="1800"/>
              <a:buNone/>
            </a:pPr>
            <a:endParaRPr sz="4400" b="0" i="0" u="none" dirty="0">
              <a:solidFill>
                <a:srgbClr val="000000"/>
              </a:solidFill>
              <a:latin typeface="EB Garamond"/>
              <a:ea typeface="EB Garamond"/>
              <a:cs typeface="EB Garamond"/>
              <a:sym typeface="EB Garamond"/>
            </a:endParaRPr>
          </a:p>
          <a:p>
            <a:pPr marL="114300" indent="0">
              <a:spcBef>
                <a:spcPts val="300"/>
              </a:spcBef>
              <a:buNone/>
            </a:pPr>
            <a:endParaRPr lang="en-US" sz="4400" dirty="0">
              <a:solidFill>
                <a:srgbClr val="000000"/>
              </a:solidFill>
              <a:latin typeface="EB Garamond"/>
              <a:ea typeface="EB Garamond"/>
              <a:cs typeface="EB Garamond"/>
              <a:sym typeface="EB Garamond"/>
            </a:endParaRPr>
          </a:p>
          <a:p>
            <a:pPr marL="114300" indent="0">
              <a:spcBef>
                <a:spcPts val="300"/>
              </a:spcBef>
              <a:buNone/>
            </a:pPr>
            <a:r>
              <a:rPr lang="en-US" sz="4400" b="0" i="0" u="none" dirty="0" smtClean="0">
                <a:solidFill>
                  <a:srgbClr val="000000"/>
                </a:solidFill>
                <a:latin typeface="EB Garamond"/>
                <a:ea typeface="EB Garamond"/>
                <a:cs typeface="EB Garamond"/>
                <a:sym typeface="EB Garamond"/>
              </a:rPr>
              <a:t> </a:t>
            </a:r>
            <a:r>
              <a:rPr lang="en-GB" sz="4400" dirty="0">
                <a:solidFill>
                  <a:srgbClr val="000000"/>
                </a:solidFill>
                <a:latin typeface="EB Garamond"/>
                <a:ea typeface="EB Garamond"/>
                <a:cs typeface="EB Garamond"/>
                <a:sym typeface="EB Garamond"/>
              </a:rPr>
              <a:t>How can you implement Inquiry Based learning in the classroom?</a:t>
            </a:r>
            <a:endParaRPr lang="en-GB" sz="4400" dirty="0"/>
          </a:p>
          <a:p>
            <a:pPr marL="114300" lvl="0" indent="0" algn="l" rtl="0">
              <a:lnSpc>
                <a:spcPct val="100000"/>
              </a:lnSpc>
              <a:spcBef>
                <a:spcPts val="300"/>
              </a:spcBef>
              <a:spcAft>
                <a:spcPts val="0"/>
              </a:spcAft>
              <a:buSzPts val="1800"/>
              <a:buNone/>
            </a:pPr>
            <a:r>
              <a:rPr lang="en-US" sz="3200" b="0" i="0" u="none" dirty="0" smtClean="0">
                <a:solidFill>
                  <a:srgbClr val="000000"/>
                </a:solidFill>
                <a:latin typeface="EB Garamond"/>
                <a:ea typeface="EB Garamond"/>
                <a:cs typeface="EB Garamond"/>
                <a:sym typeface="EB Garamond"/>
              </a:rPr>
              <a:t>(</a:t>
            </a:r>
            <a:r>
              <a:rPr lang="en-US" sz="3200" b="0" i="0" u="none" dirty="0">
                <a:solidFill>
                  <a:srgbClr val="000000"/>
                </a:solidFill>
                <a:latin typeface="EB Garamond"/>
                <a:ea typeface="EB Garamond"/>
                <a:cs typeface="EB Garamond"/>
                <a:sym typeface="EB Garamond"/>
              </a:rPr>
              <a:t>5 minutes</a:t>
            </a:r>
            <a:r>
              <a:rPr lang="en-US" sz="3200" b="0" i="0" u="none" dirty="0" smtClean="0">
                <a:solidFill>
                  <a:srgbClr val="000000"/>
                </a:solidFill>
                <a:latin typeface="EB Garamond"/>
                <a:ea typeface="EB Garamond"/>
                <a:cs typeface="EB Garamond"/>
                <a:sym typeface="EB Garamond"/>
              </a:rPr>
              <a:t>)</a:t>
            </a:r>
          </a:p>
          <a:p>
            <a:pPr marL="114300" lvl="0" indent="0" algn="l" rtl="0">
              <a:lnSpc>
                <a:spcPct val="100000"/>
              </a:lnSpc>
              <a:spcBef>
                <a:spcPts val="300"/>
              </a:spcBef>
              <a:spcAft>
                <a:spcPts val="0"/>
              </a:spcAft>
              <a:buSzPts val="1800"/>
              <a:buNone/>
            </a:pPr>
            <a:endParaRPr sz="3200" b="0" i="0" u="none" dirty="0">
              <a:solidFill>
                <a:srgbClr val="000000"/>
              </a:solidFill>
              <a:latin typeface="EB Garamond"/>
              <a:ea typeface="EB Garamond"/>
              <a:cs typeface="EB Garamond"/>
              <a:sym typeface="EB Garamond"/>
            </a:endParaRPr>
          </a:p>
          <a:p>
            <a:pPr marL="457200" lvl="0" indent="-228600" algn="l" rtl="0">
              <a:lnSpc>
                <a:spcPct val="100000"/>
              </a:lnSpc>
              <a:spcBef>
                <a:spcPts val="360"/>
              </a:spcBef>
              <a:spcAft>
                <a:spcPts val="0"/>
              </a:spcAft>
              <a:buClr>
                <a:schemeClr val="dk1"/>
              </a:buClr>
              <a:buSzPts val="1800"/>
              <a:buNone/>
            </a:pPr>
            <a:endParaRPr sz="3200" b="0" i="0" u="none" dirty="0">
              <a:solidFill>
                <a:srgbClr val="000000"/>
              </a:solidFill>
              <a:latin typeface="EB Garamond"/>
              <a:ea typeface="EB Garamond"/>
              <a:cs typeface="EB Garamond"/>
              <a:sym typeface="EB Garamond"/>
            </a:endParaRPr>
          </a:p>
        </p:txBody>
      </p:sp>
      <p:sp>
        <p:nvSpPr>
          <p:cNvPr id="180" name="Google Shape;180;g2c9b5d7b3fa_2_437"/>
          <p:cNvSpPr/>
          <p:nvPr/>
        </p:nvSpPr>
        <p:spPr>
          <a:xfrm>
            <a:off x="1719262" y="1584325"/>
            <a:ext cx="4016400" cy="758700"/>
          </a:xfrm>
          <a:prstGeom prst="wedgeEllipseCallout">
            <a:avLst>
              <a:gd name="adj1" fmla="val 1876"/>
              <a:gd name="adj2" fmla="val 30218"/>
            </a:avLst>
          </a:prstGeom>
          <a:gradFill>
            <a:gsLst>
              <a:gs pos="0">
                <a:srgbClr val="9EEAFF"/>
              </a:gs>
              <a:gs pos="35000">
                <a:srgbClr val="BBEFFF"/>
              </a:gs>
              <a:gs pos="100000">
                <a:srgbClr val="E4F9FF"/>
              </a:gs>
            </a:gsLst>
            <a:lin ang="16200038" scaled="0"/>
          </a:gradFill>
          <a:ln w="9525" cap="flat" cmpd="sng">
            <a:solidFill>
              <a:srgbClr val="46AAC5"/>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dirty="0">
                <a:solidFill>
                  <a:srgbClr val="000000"/>
                </a:solidFill>
                <a:latin typeface="Arial"/>
                <a:ea typeface="Arial"/>
                <a:cs typeface="Arial"/>
                <a:sym typeface="Arial"/>
              </a:rPr>
              <a:t>Reflection </a:t>
            </a:r>
            <a:r>
              <a:rPr lang="en-US" sz="3600" b="1" i="0" u="none" dirty="0" smtClean="0">
                <a:solidFill>
                  <a:srgbClr val="000000"/>
                </a:solidFill>
                <a:latin typeface="Arial"/>
                <a:ea typeface="Arial"/>
                <a:cs typeface="Arial"/>
                <a:sym typeface="Arial"/>
              </a:rPr>
              <a:t>3</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c9b5d7b3fa_2_4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smtClean="0">
                <a:solidFill>
                  <a:srgbClr val="3333FF"/>
                </a:solidFill>
                <a:latin typeface="EB Garamond"/>
                <a:ea typeface="EB Garamond"/>
                <a:cs typeface="EB Garamond"/>
                <a:sym typeface="EB Garamond"/>
              </a:rPr>
              <a:t>IBL in the classroom</a:t>
            </a:r>
            <a:endParaRPr dirty="0"/>
          </a:p>
        </p:txBody>
      </p:sp>
      <p:sp>
        <p:nvSpPr>
          <p:cNvPr id="186" name="Google Shape;186;g2c9b5d7b3fa_2_458"/>
          <p:cNvSpPr txBox="1">
            <a:spLocks noGrp="1"/>
          </p:cNvSpPr>
          <p:nvPr>
            <p:ph type="body" idx="1"/>
          </p:nvPr>
        </p:nvSpPr>
        <p:spPr>
          <a:xfrm>
            <a:off x="155700" y="1244524"/>
            <a:ext cx="8531100" cy="5169923"/>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00"/>
              </a:spcBef>
              <a:spcAft>
                <a:spcPts val="0"/>
              </a:spcAft>
              <a:buSzPts val="1800"/>
              <a:buNone/>
            </a:pPr>
            <a:r>
              <a:rPr lang="en-US" sz="3200" b="0" i="0" u="none" dirty="0">
                <a:solidFill>
                  <a:srgbClr val="000000"/>
                </a:solidFill>
                <a:latin typeface="Times New Roman"/>
                <a:ea typeface="Times New Roman"/>
                <a:cs typeface="Times New Roman"/>
                <a:sym typeface="Times New Roman"/>
              </a:rPr>
              <a:t>You may have suggested some of the </a:t>
            </a:r>
            <a:r>
              <a:rPr lang="en-US" sz="3200" b="0" i="0" u="none" dirty="0" smtClean="0">
                <a:solidFill>
                  <a:srgbClr val="000000"/>
                </a:solidFill>
                <a:latin typeface="Times New Roman"/>
                <a:ea typeface="Times New Roman"/>
                <a:cs typeface="Times New Roman"/>
                <a:sym typeface="Times New Roman"/>
              </a:rPr>
              <a:t>following:</a:t>
            </a:r>
            <a:endParaRPr dirty="0"/>
          </a:p>
          <a:p>
            <a:pPr>
              <a:spcBef>
                <a:spcPts val="300"/>
              </a:spcBef>
            </a:pPr>
            <a:r>
              <a:rPr lang="en-US" sz="2800" b="0" i="0" u="none" dirty="0" smtClean="0">
                <a:solidFill>
                  <a:srgbClr val="000000"/>
                </a:solidFill>
                <a:sym typeface="Times New Roman"/>
              </a:rPr>
              <a:t>Clearly defined task/ question</a:t>
            </a:r>
          </a:p>
          <a:p>
            <a:pPr>
              <a:spcBef>
                <a:spcPts val="300"/>
              </a:spcBef>
            </a:pPr>
            <a:r>
              <a:rPr lang="en-US" sz="2800" dirty="0" smtClean="0">
                <a:solidFill>
                  <a:srgbClr val="000000"/>
                </a:solidFill>
              </a:rPr>
              <a:t>Provide key inquiry question</a:t>
            </a:r>
          </a:p>
          <a:p>
            <a:pPr>
              <a:spcBef>
                <a:spcPts val="300"/>
              </a:spcBef>
            </a:pPr>
            <a:r>
              <a:rPr lang="en-US" sz="2800" dirty="0" smtClean="0">
                <a:solidFill>
                  <a:srgbClr val="000000"/>
                </a:solidFill>
              </a:rPr>
              <a:t>Allow for exploration</a:t>
            </a:r>
          </a:p>
          <a:p>
            <a:pPr>
              <a:spcBef>
                <a:spcPts val="300"/>
              </a:spcBef>
            </a:pPr>
            <a:r>
              <a:rPr lang="en-US" sz="2800" dirty="0" smtClean="0">
                <a:solidFill>
                  <a:srgbClr val="000000"/>
                </a:solidFill>
              </a:rPr>
              <a:t>Encourage discussion (</a:t>
            </a:r>
            <a:r>
              <a:rPr lang="en-US" sz="2800" dirty="0">
                <a:solidFill>
                  <a:srgbClr val="000000"/>
                </a:solidFill>
              </a:rPr>
              <a:t>Think-Pair and </a:t>
            </a:r>
            <a:r>
              <a:rPr lang="en-US" sz="2800" dirty="0" smtClean="0">
                <a:solidFill>
                  <a:srgbClr val="000000"/>
                </a:solidFill>
              </a:rPr>
              <a:t>share and group </a:t>
            </a:r>
            <a:r>
              <a:rPr lang="en-US" sz="2800" dirty="0">
                <a:solidFill>
                  <a:srgbClr val="000000"/>
                </a:solidFill>
              </a:rPr>
              <a:t>work/ discussion</a:t>
            </a:r>
            <a:endParaRPr lang="en-US" sz="2800" dirty="0"/>
          </a:p>
          <a:p>
            <a:pPr>
              <a:spcBef>
                <a:spcPts val="300"/>
              </a:spcBef>
            </a:pPr>
            <a:r>
              <a:rPr lang="en-US" sz="2800" dirty="0" smtClean="0">
                <a:solidFill>
                  <a:srgbClr val="000000"/>
                </a:solidFill>
              </a:rPr>
              <a:t> </a:t>
            </a:r>
            <a:r>
              <a:rPr lang="en-US" sz="2800" dirty="0">
                <a:solidFill>
                  <a:srgbClr val="000000"/>
                </a:solidFill>
              </a:rPr>
              <a:t>Predict Observe Explain ( POE</a:t>
            </a:r>
            <a:r>
              <a:rPr lang="en-US" sz="2800" dirty="0" smtClean="0">
                <a:solidFill>
                  <a:srgbClr val="000000"/>
                </a:solidFill>
              </a:rPr>
              <a:t>)</a:t>
            </a:r>
          </a:p>
          <a:p>
            <a:pPr>
              <a:spcBef>
                <a:spcPts val="300"/>
              </a:spcBef>
            </a:pPr>
            <a:r>
              <a:rPr lang="en-US" sz="2800" dirty="0"/>
              <a:t>The teacher assesses whether the learners have accomplished the task or answered the question as per the </a:t>
            </a:r>
            <a:r>
              <a:rPr lang="en-US" sz="2800" b="1" dirty="0"/>
              <a:t>expectations. </a:t>
            </a:r>
            <a:r>
              <a:rPr lang="en-US" sz="2800" dirty="0"/>
              <a:t>The learners can also be given an opportunity to assess themselves</a:t>
            </a:r>
          </a:p>
          <a:p>
            <a:pPr>
              <a:spcBef>
                <a:spcPts val="300"/>
              </a:spcBef>
            </a:pPr>
            <a:endParaRPr lang="en-US" dirty="0" smtClean="0">
              <a:solidFill>
                <a:srgbClr val="000000"/>
              </a:solidFill>
            </a:endParaRPr>
          </a:p>
          <a:p>
            <a:pPr marL="114300" indent="0">
              <a:spcBef>
                <a:spcPts val="300"/>
              </a:spcBef>
              <a:buNone/>
            </a:pPr>
            <a:endParaRPr lang="en-US" dirty="0" smtClean="0"/>
          </a:p>
          <a:p>
            <a:pPr>
              <a:spcBef>
                <a:spcPts val="300"/>
              </a:spcBef>
            </a:pPr>
            <a:endParaRPr lang="en-US" dirty="0"/>
          </a:p>
          <a:p>
            <a:pPr marL="114300" indent="0">
              <a:spcBef>
                <a:spcPts val="300"/>
              </a:spcBef>
              <a:buNone/>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g2c9b5d7b3fa_2_783"/>
          <p:cNvSpPr txBox="1">
            <a:spLocks noGrp="1"/>
          </p:cNvSpPr>
          <p:nvPr>
            <p:ph type="body" idx="1"/>
          </p:nvPr>
        </p:nvSpPr>
        <p:spPr>
          <a:xfrm>
            <a:off x="457200" y="2349794"/>
            <a:ext cx="8229600" cy="377650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700" dirty="0"/>
              <a:t>You are provided with a piece of </a:t>
            </a:r>
            <a:r>
              <a:rPr lang="en-US" sz="3700" dirty="0" err="1"/>
              <a:t>plasticine</a:t>
            </a:r>
            <a:r>
              <a:rPr lang="en-US" sz="3700" dirty="0"/>
              <a:t>, water and container</a:t>
            </a:r>
            <a:r>
              <a:rPr lang="en-US" sz="3700" dirty="0" smtClean="0"/>
              <a:t>.</a:t>
            </a:r>
            <a:endParaRPr sz="3700" dirty="0"/>
          </a:p>
          <a:p>
            <a:pPr marL="82550" lvl="0" indent="0" algn="l" rtl="0">
              <a:spcBef>
                <a:spcPts val="360"/>
              </a:spcBef>
              <a:spcAft>
                <a:spcPts val="0"/>
              </a:spcAft>
              <a:buSzPts val="2300"/>
              <a:buNone/>
            </a:pPr>
            <a:r>
              <a:rPr lang="en-US" sz="3700" dirty="0" smtClean="0"/>
              <a:t>1. What </a:t>
            </a:r>
            <a:r>
              <a:rPr lang="en-US" sz="3700" dirty="0"/>
              <a:t>would happen if the piece of plasticine is placed in water</a:t>
            </a:r>
            <a:r>
              <a:rPr lang="en-US" sz="3700" dirty="0" smtClean="0"/>
              <a:t>?</a:t>
            </a:r>
            <a:endParaRPr sz="3700" dirty="0"/>
          </a:p>
        </p:txBody>
      </p:sp>
      <p:sp>
        <p:nvSpPr>
          <p:cNvPr id="10" name="Title 9"/>
          <p:cNvSpPr>
            <a:spLocks noGrp="1"/>
          </p:cNvSpPr>
          <p:nvPr>
            <p:ph type="title"/>
          </p:nvPr>
        </p:nvSpPr>
        <p:spPr>
          <a:xfrm>
            <a:off x="372140" y="274638"/>
            <a:ext cx="6241311" cy="2075156"/>
          </a:xfrm>
        </p:spPr>
        <p:txBody>
          <a:bodyPr/>
          <a:lstStyle/>
          <a:p>
            <a:r>
              <a:rPr lang="en-US" dirty="0" smtClean="0">
                <a:solidFill>
                  <a:srgbClr val="0070C0"/>
                </a:solidFill>
              </a:rPr>
              <a:t>Activity </a:t>
            </a:r>
            <a:r>
              <a:rPr lang="en-US" dirty="0">
                <a:solidFill>
                  <a:srgbClr val="0070C0"/>
                </a:solidFill>
              </a:rPr>
              <a:t>to demonstrate Inquiry Based Learning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02" y="274638"/>
            <a:ext cx="5699051" cy="1143000"/>
          </a:xfrm>
        </p:spPr>
        <p:txBody>
          <a:bodyPr/>
          <a:lstStyle/>
          <a:p>
            <a:r>
              <a:rPr lang="en-US" sz="7200" dirty="0" err="1" smtClean="0">
                <a:solidFill>
                  <a:srgbClr val="0070C0"/>
                </a:solidFill>
              </a:rPr>
              <a:t>Cont</a:t>
            </a:r>
            <a:r>
              <a:rPr lang="en-US" sz="7200" dirty="0" smtClean="0">
                <a:solidFill>
                  <a:srgbClr val="0070C0"/>
                </a:solidFill>
              </a:rPr>
              <a:t>…….</a:t>
            </a:r>
            <a:endParaRPr lang="en-US" sz="7200" dirty="0">
              <a:solidFill>
                <a:srgbClr val="0070C0"/>
              </a:solidFill>
            </a:endParaRPr>
          </a:p>
        </p:txBody>
      </p:sp>
      <p:sp>
        <p:nvSpPr>
          <p:cNvPr id="3" name="Text Placeholder 2"/>
          <p:cNvSpPr>
            <a:spLocks noGrp="1"/>
          </p:cNvSpPr>
          <p:nvPr>
            <p:ph type="body" idx="1"/>
          </p:nvPr>
        </p:nvSpPr>
        <p:spPr/>
        <p:txBody>
          <a:bodyPr/>
          <a:lstStyle/>
          <a:p>
            <a:pPr marL="114300" lvl="0" indent="0">
              <a:buNone/>
            </a:pPr>
            <a:r>
              <a:rPr lang="en-US" sz="4400" dirty="0" smtClean="0"/>
              <a:t>2. How </a:t>
            </a:r>
            <a:r>
              <a:rPr lang="en-US" sz="4400" dirty="0"/>
              <a:t>would you make the piece of plasticine float over the water?</a:t>
            </a:r>
          </a:p>
          <a:p>
            <a:endParaRPr lang="en-US" dirty="0"/>
          </a:p>
        </p:txBody>
      </p:sp>
    </p:spTree>
    <p:extLst>
      <p:ext uri="{BB962C8B-B14F-4D97-AF65-F5344CB8AC3E}">
        <p14:creationId xmlns:p14="http://schemas.microsoft.com/office/powerpoint/2010/main" val="17730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c9bb1af609_2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lnSpc>
                <a:spcPct val="106999"/>
              </a:lnSpc>
              <a:spcBef>
                <a:spcPts val="0"/>
              </a:spcBef>
              <a:spcAft>
                <a:spcPts val="800"/>
              </a:spcAft>
              <a:buClr>
                <a:schemeClr val="dk1"/>
              </a:buClr>
              <a:buSzPts val="1100"/>
              <a:buFont typeface="Arial"/>
              <a:buNone/>
            </a:pPr>
            <a:r>
              <a:rPr lang="en-US" sz="3600">
                <a:solidFill>
                  <a:srgbClr val="0000FF"/>
                </a:solidFill>
                <a:highlight>
                  <a:srgbClr val="FFFFFF"/>
                </a:highlight>
              </a:rPr>
              <a:t>Explanation</a:t>
            </a:r>
            <a:endParaRPr sz="3600">
              <a:solidFill>
                <a:srgbClr val="0000FF"/>
              </a:solidFill>
            </a:endParaRPr>
          </a:p>
        </p:txBody>
      </p:sp>
      <p:sp>
        <p:nvSpPr>
          <p:cNvPr id="200" name="Google Shape;200;g2c9bb1af609_2_0"/>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457200" lvl="0" indent="-419100" algn="l" rtl="0">
              <a:lnSpc>
                <a:spcPct val="106999"/>
              </a:lnSpc>
              <a:spcBef>
                <a:spcPts val="0"/>
              </a:spcBef>
              <a:spcAft>
                <a:spcPts val="0"/>
              </a:spcAft>
              <a:buClr>
                <a:srgbClr val="222222"/>
              </a:buClr>
              <a:buSzPts val="3000"/>
              <a:buChar char="●"/>
            </a:pPr>
            <a:r>
              <a:rPr lang="en-US" sz="3000">
                <a:solidFill>
                  <a:srgbClr val="222222"/>
                </a:solidFill>
                <a:highlight>
                  <a:srgbClr val="FFFFFF"/>
                </a:highlight>
              </a:rPr>
              <a:t>The solid plasticine sinks in water because its density is greater than that of water in which it is floating. When it is made hollow (shaped like a boat) the hollow part contains air. </a:t>
            </a:r>
            <a:endParaRPr sz="3000">
              <a:solidFill>
                <a:srgbClr val="222222"/>
              </a:solidFill>
              <a:highlight>
                <a:srgbClr val="FFFFFF"/>
              </a:highlight>
            </a:endParaRPr>
          </a:p>
          <a:p>
            <a:pPr marL="457200" lvl="0" indent="-419100" algn="l" rtl="0">
              <a:lnSpc>
                <a:spcPct val="106999"/>
              </a:lnSpc>
              <a:spcBef>
                <a:spcPts val="0"/>
              </a:spcBef>
              <a:spcAft>
                <a:spcPts val="0"/>
              </a:spcAft>
              <a:buClr>
                <a:srgbClr val="222222"/>
              </a:buClr>
              <a:buSzPts val="3000"/>
              <a:buChar char="●"/>
            </a:pPr>
            <a:r>
              <a:rPr lang="en-US" sz="3000">
                <a:solidFill>
                  <a:srgbClr val="222222"/>
                </a:solidFill>
                <a:highlight>
                  <a:srgbClr val="FFFFFF"/>
                </a:highlight>
              </a:rPr>
              <a:t>The average density of the air it contains and the plasticine itself becomes less than that of water and therefore it floats. </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c9bb1af609_1_2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lnSpc>
                <a:spcPct val="106999"/>
              </a:lnSpc>
              <a:spcBef>
                <a:spcPts val="0"/>
              </a:spcBef>
              <a:spcAft>
                <a:spcPts val="800"/>
              </a:spcAft>
              <a:buClr>
                <a:schemeClr val="dk1"/>
              </a:buClr>
              <a:buSzPts val="1100"/>
              <a:buFont typeface="Arial"/>
              <a:buNone/>
            </a:pPr>
            <a:r>
              <a:rPr lang="en-US" sz="3600">
                <a:solidFill>
                  <a:srgbClr val="0000FF"/>
                </a:solidFill>
                <a:highlight>
                  <a:srgbClr val="FFFFFF"/>
                </a:highlight>
              </a:rPr>
              <a:t>Explanation…..</a:t>
            </a:r>
            <a:endParaRPr/>
          </a:p>
        </p:txBody>
      </p:sp>
      <p:sp>
        <p:nvSpPr>
          <p:cNvPr id="207" name="Google Shape;207;g2c9bb1af609_1_23"/>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457200" lvl="0" indent="-438150" algn="l" rtl="0">
              <a:lnSpc>
                <a:spcPct val="106999"/>
              </a:lnSpc>
              <a:spcBef>
                <a:spcPts val="0"/>
              </a:spcBef>
              <a:spcAft>
                <a:spcPts val="0"/>
              </a:spcAft>
              <a:buClr>
                <a:srgbClr val="222222"/>
              </a:buClr>
              <a:buSzPts val="3300"/>
              <a:buChar char="•"/>
            </a:pPr>
            <a:r>
              <a:rPr lang="en-US" sz="3300">
                <a:solidFill>
                  <a:srgbClr val="222222"/>
                </a:solidFill>
                <a:highlight>
                  <a:schemeClr val="lt1"/>
                </a:highlight>
              </a:rPr>
              <a:t>Similarly, a piece of iron is solid, and has a density greater than that of water that is why it sinks in water. </a:t>
            </a:r>
            <a:endParaRPr sz="3300">
              <a:solidFill>
                <a:srgbClr val="222222"/>
              </a:solidFill>
              <a:highlight>
                <a:schemeClr val="lt1"/>
              </a:highlight>
            </a:endParaRPr>
          </a:p>
          <a:p>
            <a:pPr marL="457200" lvl="0" indent="-438150" algn="l" rtl="0">
              <a:lnSpc>
                <a:spcPct val="106999"/>
              </a:lnSpc>
              <a:spcBef>
                <a:spcPts val="0"/>
              </a:spcBef>
              <a:spcAft>
                <a:spcPts val="0"/>
              </a:spcAft>
              <a:buClr>
                <a:srgbClr val="222222"/>
              </a:buClr>
              <a:buSzPts val="3300"/>
              <a:buChar char="•"/>
            </a:pPr>
            <a:r>
              <a:rPr lang="en-US" sz="3300">
                <a:solidFill>
                  <a:srgbClr val="222222"/>
                </a:solidFill>
                <a:highlight>
                  <a:schemeClr val="lt1"/>
                </a:highlight>
              </a:rPr>
              <a:t>A ship has a thin layer of iron on the outside with an air pocket in the middle, decreasing the overall density of the ship enough to be less than that of water, allowing it to float. </a:t>
            </a:r>
            <a:endParaRPr sz="3300">
              <a:solidFill>
                <a:srgbClr val="222222"/>
              </a:solidFill>
              <a:highlight>
                <a:schemeClr val="lt1"/>
              </a:highlight>
            </a:endParaRPr>
          </a:p>
          <a:p>
            <a:pPr marL="0" lvl="0" indent="0" algn="l" rtl="0">
              <a:spcBef>
                <a:spcPts val="800"/>
              </a:spcBef>
              <a:spcAft>
                <a:spcPts val="0"/>
              </a:spcAft>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c9b5d7b3fa_2_4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b="1" i="0" u="none">
                <a:solidFill>
                  <a:srgbClr val="0000FF"/>
                </a:solidFill>
                <a:latin typeface="Times New Roman"/>
                <a:ea typeface="Times New Roman"/>
                <a:cs typeface="Times New Roman"/>
                <a:sym typeface="Times New Roman"/>
              </a:rPr>
              <a:t/>
            </a:r>
            <a:br>
              <a:rPr lang="en-US" sz="3600" b="1" i="0" u="none">
                <a:solidFill>
                  <a:srgbClr val="0000FF"/>
                </a:solidFill>
                <a:latin typeface="Times New Roman"/>
                <a:ea typeface="Times New Roman"/>
                <a:cs typeface="Times New Roman"/>
                <a:sym typeface="Times New Roman"/>
              </a:rPr>
            </a:br>
            <a:endParaRPr/>
          </a:p>
        </p:txBody>
      </p:sp>
      <p:sp>
        <p:nvSpPr>
          <p:cNvPr id="213" name="Google Shape;213;g2c9b5d7b3fa_2_478"/>
          <p:cNvSpPr txBox="1">
            <a:spLocks noGrp="1"/>
          </p:cNvSpPr>
          <p:nvPr>
            <p:ph type="body" idx="1"/>
          </p:nvPr>
        </p:nvSpPr>
        <p:spPr>
          <a:xfrm>
            <a:off x="69850" y="1609725"/>
            <a:ext cx="8939100" cy="48324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00"/>
              </a:spcBef>
              <a:spcAft>
                <a:spcPts val="0"/>
              </a:spcAft>
              <a:buSzPts val="1800"/>
              <a:buNone/>
            </a:pPr>
            <a:r>
              <a:rPr lang="en-US" sz="5400" b="1" i="0" u="none" dirty="0" smtClean="0">
                <a:solidFill>
                  <a:srgbClr val="0000FF"/>
                </a:solidFill>
                <a:latin typeface="Times New Roman"/>
                <a:ea typeface="Times New Roman"/>
                <a:cs typeface="Times New Roman"/>
                <a:sym typeface="Times New Roman"/>
              </a:rPr>
              <a:t>IBL in Learning  </a:t>
            </a:r>
            <a:r>
              <a:rPr lang="en-US" sz="5400" b="1" dirty="0">
                <a:solidFill>
                  <a:srgbClr val="0000FF"/>
                </a:solidFill>
              </a:rPr>
              <a:t>Agriculture &amp; Nutrition</a:t>
            </a:r>
            <a:r>
              <a:rPr lang="en-US" sz="5400" b="0" i="0" u="none" dirty="0">
                <a:solidFill>
                  <a:srgbClr val="000000"/>
                </a:solidFill>
                <a:latin typeface="Times New Roman"/>
                <a:ea typeface="Times New Roman"/>
                <a:cs typeface="Times New Roman"/>
                <a:sym typeface="Times New Roman"/>
              </a:rPr>
              <a:t/>
            </a:r>
            <a:br>
              <a:rPr lang="en-US" sz="5400" b="0" i="0" u="none" dirty="0">
                <a:solidFill>
                  <a:srgbClr val="000000"/>
                </a:solidFill>
                <a:latin typeface="Times New Roman"/>
                <a:ea typeface="Times New Roman"/>
                <a:cs typeface="Times New Roman"/>
                <a:sym typeface="Times New Roman"/>
              </a:rPr>
            </a:b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c9b5d7b3fa_2_153"/>
          <p:cNvSpPr txBox="1">
            <a:spLocks noGrp="1"/>
          </p:cNvSpPr>
          <p:nvPr>
            <p:ph type="title"/>
          </p:nvPr>
        </p:nvSpPr>
        <p:spPr>
          <a:xfrm>
            <a:off x="28575" y="107950"/>
            <a:ext cx="9115500" cy="533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b="1" i="0" u="none" dirty="0">
                <a:solidFill>
                  <a:srgbClr val="3333FF"/>
                </a:solidFill>
                <a:latin typeface="EB Garamond"/>
                <a:ea typeface="EB Garamond"/>
                <a:cs typeface="EB Garamond"/>
                <a:sym typeface="EB Garamond"/>
              </a:rPr>
              <a:t>Introduction</a:t>
            </a:r>
            <a:endParaRPr dirty="0"/>
          </a:p>
        </p:txBody>
      </p:sp>
      <p:sp>
        <p:nvSpPr>
          <p:cNvPr id="109" name="Google Shape;109;g2c9b5d7b3fa_2_153"/>
          <p:cNvSpPr txBox="1">
            <a:spLocks noGrp="1"/>
          </p:cNvSpPr>
          <p:nvPr>
            <p:ph type="body" idx="1"/>
          </p:nvPr>
        </p:nvSpPr>
        <p:spPr>
          <a:xfrm>
            <a:off x="118275" y="963000"/>
            <a:ext cx="8936100" cy="5385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endParaRPr sz="1200" b="0" i="0" u="none" dirty="0">
              <a:solidFill>
                <a:srgbClr val="0C0C0C"/>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r>
              <a:rPr lang="en-US" sz="2700" b="0" i="0" u="none" dirty="0">
                <a:solidFill>
                  <a:srgbClr val="0C0C0C"/>
                </a:solidFill>
                <a:latin typeface="Times New Roman"/>
                <a:ea typeface="Times New Roman"/>
                <a:cs typeface="Times New Roman"/>
                <a:sym typeface="Times New Roman"/>
              </a:rPr>
              <a:t>Unit one of this module </a:t>
            </a:r>
            <a:r>
              <a:rPr lang="en-US" sz="2700" b="0" i="0" u="none" dirty="0">
                <a:solidFill>
                  <a:srgbClr val="000000"/>
                </a:solidFill>
                <a:latin typeface="Times New Roman"/>
                <a:ea typeface="Times New Roman"/>
                <a:cs typeface="Times New Roman"/>
                <a:sym typeface="Times New Roman"/>
              </a:rPr>
              <a:t>focuses on learner </a:t>
            </a:r>
            <a:r>
              <a:rPr lang="en-US" sz="2700" b="0" i="0" u="none" dirty="0" err="1">
                <a:solidFill>
                  <a:srgbClr val="000000"/>
                </a:solidFill>
                <a:latin typeface="Times New Roman"/>
                <a:ea typeface="Times New Roman"/>
                <a:cs typeface="Times New Roman"/>
                <a:sym typeface="Times New Roman"/>
              </a:rPr>
              <a:t>centred</a:t>
            </a:r>
            <a:r>
              <a:rPr lang="en-US" sz="2700" b="0" i="0" u="none" dirty="0">
                <a:solidFill>
                  <a:srgbClr val="000000"/>
                </a:solidFill>
                <a:latin typeface="Times New Roman"/>
                <a:ea typeface="Times New Roman"/>
                <a:cs typeface="Times New Roman"/>
                <a:sym typeface="Times New Roman"/>
              </a:rPr>
              <a:t> pedagogies</a:t>
            </a:r>
            <a:endParaRPr sz="2700" dirty="0"/>
          </a:p>
          <a:p>
            <a:pPr marL="0" lvl="0" indent="0" algn="l" rtl="0">
              <a:lnSpc>
                <a:spcPct val="115000"/>
              </a:lnSpc>
              <a:spcBef>
                <a:spcPts val="0"/>
              </a:spcBef>
              <a:spcAft>
                <a:spcPts val="0"/>
              </a:spcAft>
              <a:buSzPts val="1800"/>
              <a:buNone/>
            </a:pPr>
            <a:r>
              <a:rPr lang="en-US" sz="2700" b="0" i="0" u="none" dirty="0">
                <a:solidFill>
                  <a:srgbClr val="000000"/>
                </a:solidFill>
                <a:latin typeface="Times New Roman"/>
                <a:ea typeface="Times New Roman"/>
                <a:cs typeface="Times New Roman"/>
                <a:sym typeface="Times New Roman"/>
              </a:rPr>
              <a:t>Some of the areas included in the unit are</a:t>
            </a:r>
            <a:r>
              <a:rPr lang="en-US" sz="2700" b="0" i="0" u="none" dirty="0" smtClean="0">
                <a:solidFill>
                  <a:srgbClr val="000000"/>
                </a:solidFill>
                <a:latin typeface="Times New Roman"/>
                <a:ea typeface="Times New Roman"/>
                <a:cs typeface="Times New Roman"/>
                <a:sym typeface="Times New Roman"/>
              </a:rPr>
              <a:t>:</a:t>
            </a:r>
            <a:endParaRPr sz="2700" dirty="0">
              <a:solidFill>
                <a:srgbClr val="0C0C0C"/>
              </a:solidFill>
            </a:endParaRPr>
          </a:p>
          <a:p>
            <a:pPr marL="457200" lvl="0" indent="-400050" algn="l" rtl="0">
              <a:lnSpc>
                <a:spcPct val="115000"/>
              </a:lnSpc>
              <a:spcBef>
                <a:spcPts val="0"/>
              </a:spcBef>
              <a:spcAft>
                <a:spcPts val="0"/>
              </a:spcAft>
              <a:buClr>
                <a:srgbClr val="0C0C0C"/>
              </a:buClr>
              <a:buSzPts val="2700"/>
              <a:buFont typeface="Times New Roman"/>
              <a:buChar char="●"/>
            </a:pPr>
            <a:r>
              <a:rPr lang="en-US" sz="2700" b="0" i="0" u="none" dirty="0">
                <a:solidFill>
                  <a:srgbClr val="0C0C0C"/>
                </a:solidFill>
                <a:latin typeface="Times New Roman"/>
                <a:ea typeface="Times New Roman"/>
                <a:cs typeface="Times New Roman"/>
                <a:sym typeface="Times New Roman"/>
              </a:rPr>
              <a:t>Rationale</a:t>
            </a:r>
            <a:endParaRPr sz="2700" dirty="0"/>
          </a:p>
          <a:p>
            <a:pPr marL="457200" lvl="0" indent="-400050" algn="l" rtl="0">
              <a:lnSpc>
                <a:spcPct val="115000"/>
              </a:lnSpc>
              <a:spcBef>
                <a:spcPts val="0"/>
              </a:spcBef>
              <a:spcAft>
                <a:spcPts val="0"/>
              </a:spcAft>
              <a:buClr>
                <a:srgbClr val="0C0C0C"/>
              </a:buClr>
              <a:buSzPts val="2700"/>
              <a:buFont typeface="Times New Roman"/>
              <a:buChar char="●"/>
            </a:pPr>
            <a:r>
              <a:rPr lang="en-US" sz="2700" b="0" i="0" u="none" dirty="0">
                <a:solidFill>
                  <a:srgbClr val="0C0C0C"/>
                </a:solidFill>
                <a:latin typeface="Times New Roman"/>
                <a:ea typeface="Times New Roman"/>
                <a:cs typeface="Times New Roman"/>
                <a:sym typeface="Times New Roman"/>
              </a:rPr>
              <a:t>Learning outcomes</a:t>
            </a:r>
            <a:endParaRPr sz="2700" dirty="0">
              <a:solidFill>
                <a:srgbClr val="0C0C0C"/>
              </a:solidFill>
            </a:endParaRPr>
          </a:p>
          <a:p>
            <a:pPr marL="457200" lvl="0" indent="-400050" algn="l" rtl="0">
              <a:lnSpc>
                <a:spcPct val="115000"/>
              </a:lnSpc>
              <a:spcBef>
                <a:spcPts val="0"/>
              </a:spcBef>
              <a:spcAft>
                <a:spcPts val="0"/>
              </a:spcAft>
              <a:buClr>
                <a:srgbClr val="0C0C0C"/>
              </a:buClr>
              <a:buSzPts val="2700"/>
              <a:buFont typeface="Times New Roman"/>
              <a:buChar char="●"/>
            </a:pPr>
            <a:r>
              <a:rPr lang="en-US" sz="2700" b="0" i="0" u="none" dirty="0">
                <a:solidFill>
                  <a:srgbClr val="0C0C0C"/>
                </a:solidFill>
                <a:latin typeface="Times New Roman"/>
                <a:ea typeface="Times New Roman"/>
                <a:cs typeface="Times New Roman"/>
                <a:sym typeface="Times New Roman"/>
              </a:rPr>
              <a:t>Learner </a:t>
            </a:r>
            <a:r>
              <a:rPr lang="en-US" sz="2700" b="0" i="0" u="none" dirty="0" err="1">
                <a:solidFill>
                  <a:srgbClr val="0C0C0C"/>
                </a:solidFill>
                <a:latin typeface="Times New Roman"/>
                <a:ea typeface="Times New Roman"/>
                <a:cs typeface="Times New Roman"/>
                <a:sym typeface="Times New Roman"/>
              </a:rPr>
              <a:t>centred</a:t>
            </a:r>
            <a:r>
              <a:rPr lang="en-US" sz="2700" b="0" i="0" u="none" dirty="0">
                <a:solidFill>
                  <a:srgbClr val="0C0C0C"/>
                </a:solidFill>
                <a:latin typeface="Times New Roman"/>
                <a:ea typeface="Times New Roman"/>
                <a:cs typeface="Times New Roman"/>
                <a:sym typeface="Times New Roman"/>
              </a:rPr>
              <a:t> pedagogies with a </a:t>
            </a:r>
            <a:r>
              <a:rPr lang="en-US" sz="2700" b="0" i="0" u="none" dirty="0" smtClean="0">
                <a:solidFill>
                  <a:srgbClr val="0C0C0C"/>
                </a:solidFill>
                <a:latin typeface="Times New Roman"/>
                <a:ea typeface="Times New Roman"/>
                <a:cs typeface="Times New Roman"/>
                <a:sym typeface="Times New Roman"/>
              </a:rPr>
              <a:t>focus on </a:t>
            </a:r>
            <a:r>
              <a:rPr lang="en-US" sz="2700" b="0" i="0" u="none" dirty="0">
                <a:solidFill>
                  <a:srgbClr val="0C0C0C"/>
                </a:solidFill>
                <a:latin typeface="Times New Roman"/>
                <a:ea typeface="Times New Roman"/>
                <a:cs typeface="Times New Roman"/>
                <a:sym typeface="Times New Roman"/>
              </a:rPr>
              <a:t>Inquiry Based Learning (IBL</a:t>
            </a:r>
            <a:r>
              <a:rPr lang="en-US" sz="2700" b="0" i="0" u="none" dirty="0" smtClean="0">
                <a:solidFill>
                  <a:srgbClr val="0C0C0C"/>
                </a:solidFill>
                <a:latin typeface="Times New Roman"/>
                <a:ea typeface="Times New Roman"/>
                <a:cs typeface="Times New Roman"/>
                <a:sym typeface="Times New Roman"/>
              </a:rPr>
              <a:t>)</a:t>
            </a:r>
          </a:p>
          <a:p>
            <a:pPr marL="342900" lvl="0" indent="-431800">
              <a:lnSpc>
                <a:spcPct val="115000"/>
              </a:lnSpc>
              <a:spcBef>
                <a:spcPts val="0"/>
              </a:spcBef>
              <a:buClr>
                <a:srgbClr val="0C0C0C"/>
              </a:buClr>
              <a:buSzPts val="3200"/>
              <a:buFont typeface="Times New Roman"/>
              <a:buChar char="●"/>
            </a:pPr>
            <a:r>
              <a:rPr lang="en-GB" sz="2800" dirty="0">
                <a:solidFill>
                  <a:srgbClr val="0C0C0C"/>
                </a:solidFill>
              </a:rPr>
              <a:t>What is </a:t>
            </a:r>
            <a:r>
              <a:rPr lang="en-GB" sz="2800" dirty="0" smtClean="0">
                <a:solidFill>
                  <a:srgbClr val="0C0C0C"/>
                </a:solidFill>
              </a:rPr>
              <a:t>IBL?</a:t>
            </a:r>
            <a:endParaRPr lang="en-GB" sz="2800" dirty="0">
              <a:solidFill>
                <a:srgbClr val="0C0C0C"/>
              </a:solidFill>
            </a:endParaRPr>
          </a:p>
          <a:p>
            <a:pPr marL="342900" lvl="0" indent="-431800">
              <a:lnSpc>
                <a:spcPct val="115000"/>
              </a:lnSpc>
              <a:spcBef>
                <a:spcPts val="0"/>
              </a:spcBef>
              <a:buClr>
                <a:srgbClr val="0C0C0C"/>
              </a:buClr>
              <a:buSzPts val="3200"/>
              <a:buFont typeface="Times New Roman"/>
              <a:buChar char="●"/>
            </a:pPr>
            <a:r>
              <a:rPr lang="en-GB" sz="2800" dirty="0">
                <a:solidFill>
                  <a:srgbClr val="0C0C0C"/>
                </a:solidFill>
              </a:rPr>
              <a:t>Example of an IBL activity</a:t>
            </a:r>
          </a:p>
          <a:p>
            <a:pPr marL="342900" lvl="0" indent="-431800">
              <a:lnSpc>
                <a:spcPct val="115000"/>
              </a:lnSpc>
              <a:spcBef>
                <a:spcPts val="0"/>
              </a:spcBef>
              <a:buClr>
                <a:srgbClr val="0C0C0C"/>
              </a:buClr>
              <a:buSzPts val="3200"/>
              <a:buFont typeface="Times New Roman"/>
              <a:buChar char="●"/>
            </a:pPr>
            <a:r>
              <a:rPr lang="en-GB" sz="2800" dirty="0">
                <a:solidFill>
                  <a:srgbClr val="0C0C0C"/>
                </a:solidFill>
              </a:rPr>
              <a:t>Subject based activities incorporating IBL</a:t>
            </a:r>
            <a:endParaRPr lang="en-GB" sz="2800" dirty="0"/>
          </a:p>
          <a:p>
            <a:pPr marL="457200" lvl="0" indent="-400050" algn="l" rtl="0">
              <a:lnSpc>
                <a:spcPct val="115000"/>
              </a:lnSpc>
              <a:spcBef>
                <a:spcPts val="0"/>
              </a:spcBef>
              <a:spcAft>
                <a:spcPts val="0"/>
              </a:spcAft>
              <a:buClr>
                <a:srgbClr val="0C0C0C"/>
              </a:buClr>
              <a:buSzPts val="2700"/>
              <a:buFont typeface="Times New Roman"/>
              <a:buChar char="●"/>
            </a:pPr>
            <a:endParaRPr sz="2700" dirty="0"/>
          </a:p>
          <a:p>
            <a:pPr marL="342900" lvl="0" indent="0" algn="l" rtl="0">
              <a:lnSpc>
                <a:spcPct val="100000"/>
              </a:lnSpc>
              <a:spcBef>
                <a:spcPts val="360"/>
              </a:spcBef>
              <a:spcAft>
                <a:spcPts val="0"/>
              </a:spcAft>
              <a:buNone/>
            </a:pPr>
            <a:endParaRPr sz="3200" b="0" i="0" u="none" dirty="0">
              <a:solidFill>
                <a:srgbClr val="0C0C0C"/>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IBL Activity- Observation</a:t>
            </a:r>
          </a:p>
        </p:txBody>
      </p:sp>
      <p:sp>
        <p:nvSpPr>
          <p:cNvPr id="3" name="Text Placeholder 2"/>
          <p:cNvSpPr>
            <a:spLocks noGrp="1"/>
          </p:cNvSpPr>
          <p:nvPr>
            <p:ph type="body" idx="1"/>
          </p:nvPr>
        </p:nvSpPr>
        <p:spPr/>
        <p:txBody>
          <a:bodyPr/>
          <a:lstStyle/>
          <a:p>
            <a:pPr marL="514350" indent="-514350" eaLnBrk="1" hangingPunct="1">
              <a:buFont typeface="+mj-lt"/>
              <a:buAutoNum type="alphaLcParenR"/>
              <a:defRPr/>
            </a:pPr>
            <a:r>
              <a:rPr lang="en-US" sz="3600" dirty="0"/>
              <a:t>What is </a:t>
            </a:r>
            <a:r>
              <a:rPr lang="en-US" sz="3600" dirty="0" smtClean="0"/>
              <a:t>happening in the two pictures below?</a:t>
            </a:r>
          </a:p>
          <a:p>
            <a:pPr marL="514350" indent="-514350" eaLnBrk="1" hangingPunct="1">
              <a:buFont typeface="+mj-lt"/>
              <a:buAutoNum type="alphaLcParenR"/>
              <a:defRPr/>
            </a:pPr>
            <a:r>
              <a:rPr lang="en-US" sz="3600" dirty="0" smtClean="0"/>
              <a:t> What do you think could be the issue here?</a:t>
            </a:r>
          </a:p>
          <a:p>
            <a:pPr marL="514350" indent="-514350" eaLnBrk="1" hangingPunct="1">
              <a:buFont typeface="+mj-lt"/>
              <a:buAutoNum type="alphaLcParenR"/>
              <a:defRPr/>
            </a:pPr>
            <a:r>
              <a:rPr lang="en-US" sz="3600" dirty="0" smtClean="0"/>
              <a:t>How can the issue be addressed?</a:t>
            </a:r>
            <a:endParaRPr lang="en-US" sz="3600" dirty="0"/>
          </a:p>
          <a:p>
            <a:pPr marL="0" indent="0" eaLnBrk="1" hangingPunct="1">
              <a:buNone/>
              <a:defRPr/>
            </a:pPr>
            <a:endParaRPr lang="en-US" dirty="0"/>
          </a:p>
          <a:p>
            <a:pPr marL="514350" indent="-514350" eaLnBrk="1" hangingPunct="1">
              <a:buFont typeface="+mj-lt"/>
              <a:buAutoNum type="alphaLcParenR"/>
              <a:defRPr/>
            </a:pPr>
            <a:endParaRPr lang="en-US" dirty="0"/>
          </a:p>
          <a:p>
            <a:endParaRPr lang="en-US" dirty="0"/>
          </a:p>
        </p:txBody>
      </p:sp>
    </p:spTree>
    <p:extLst>
      <p:ext uri="{BB962C8B-B14F-4D97-AF65-F5344CB8AC3E}">
        <p14:creationId xmlns:p14="http://schemas.microsoft.com/office/powerpoint/2010/main" val="68247670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1" y="-339511"/>
            <a:ext cx="8229600" cy="626114"/>
          </a:xfrm>
        </p:spPr>
        <p:txBody>
          <a:bodyPr/>
          <a:lstStyle/>
          <a:p>
            <a:endParaRPr lang="en-US" dirty="0"/>
          </a:p>
        </p:txBody>
      </p:sp>
      <p:sp>
        <p:nvSpPr>
          <p:cNvPr id="3" name="Text Placeholder 2"/>
          <p:cNvSpPr>
            <a:spLocks noGrp="1"/>
          </p:cNvSpPr>
          <p:nvPr>
            <p:ph type="body" idx="1"/>
          </p:nvPr>
        </p:nvSpPr>
        <p:spPr>
          <a:xfrm>
            <a:off x="374651" y="503639"/>
            <a:ext cx="4040188" cy="639762"/>
          </a:xfrm>
        </p:spPr>
        <p:txBody>
          <a:bodyPr/>
          <a:lstStyle/>
          <a:p>
            <a:r>
              <a:rPr lang="en-US" dirty="0" smtClean="0"/>
              <a:t>Picture 1</a:t>
            </a:r>
            <a:endParaRPr lang="en-US" dirty="0"/>
          </a:p>
        </p:txBody>
      </p:sp>
      <p:sp>
        <p:nvSpPr>
          <p:cNvPr id="4" name="Text Placeholder 3"/>
          <p:cNvSpPr>
            <a:spLocks noGrp="1"/>
          </p:cNvSpPr>
          <p:nvPr>
            <p:ph type="body" idx="2"/>
          </p:nvPr>
        </p:nvSpPr>
        <p:spPr>
          <a:xfrm>
            <a:off x="449263" y="2406650"/>
            <a:ext cx="4040188" cy="3951288"/>
          </a:xfrm>
        </p:spPr>
        <p:txBody>
          <a:bodyPr/>
          <a:lstStyle/>
          <a:p>
            <a:endParaRPr lang="en-US" dirty="0"/>
          </a:p>
        </p:txBody>
      </p:sp>
      <p:sp>
        <p:nvSpPr>
          <p:cNvPr id="5" name="Text Placeholder 4"/>
          <p:cNvSpPr>
            <a:spLocks noGrp="1"/>
          </p:cNvSpPr>
          <p:nvPr>
            <p:ph type="body" idx="3"/>
          </p:nvPr>
        </p:nvSpPr>
        <p:spPr>
          <a:xfrm>
            <a:off x="4305657" y="417441"/>
            <a:ext cx="4041775" cy="639762"/>
          </a:xfrm>
        </p:spPr>
        <p:txBody>
          <a:bodyPr/>
          <a:lstStyle/>
          <a:p>
            <a:r>
              <a:rPr lang="en-US" dirty="0" smtClean="0"/>
              <a:t>Picture 2</a:t>
            </a:r>
            <a:endParaRPr lang="en-US" dirty="0"/>
          </a:p>
        </p:txBody>
      </p:sp>
      <p:pic>
        <p:nvPicPr>
          <p:cNvPr id="2054" name="Picture 6" descr="Clean Water Solutions for Keny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91" y="1360437"/>
            <a:ext cx="4324659" cy="5086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773922" y="1360437"/>
            <a:ext cx="4370078" cy="5086401"/>
          </a:xfrm>
          <a:prstGeom prst="rect">
            <a:avLst/>
          </a:prstGeom>
        </p:spPr>
      </p:pic>
    </p:spTree>
    <p:extLst>
      <p:ext uri="{BB962C8B-B14F-4D97-AF65-F5344CB8AC3E}">
        <p14:creationId xmlns:p14="http://schemas.microsoft.com/office/powerpoint/2010/main" val="2467624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Inquiry Question</a:t>
            </a:r>
            <a:endParaRPr lang="en-US" dirty="0"/>
          </a:p>
        </p:txBody>
      </p:sp>
      <p:sp>
        <p:nvSpPr>
          <p:cNvPr id="3" name="Text Placeholder 2"/>
          <p:cNvSpPr>
            <a:spLocks noGrp="1"/>
          </p:cNvSpPr>
          <p:nvPr>
            <p:ph type="body" idx="1"/>
          </p:nvPr>
        </p:nvSpPr>
        <p:spPr/>
        <p:txBody>
          <a:bodyPr/>
          <a:lstStyle/>
          <a:p>
            <a:pPr marL="114300" indent="0">
              <a:buNone/>
            </a:pPr>
            <a:r>
              <a:rPr lang="en-GB" sz="3600" dirty="0"/>
              <a:t>How is harvested water stored for domestic use?</a:t>
            </a:r>
          </a:p>
          <a:p>
            <a:endParaRPr lang="en-US" dirty="0"/>
          </a:p>
        </p:txBody>
      </p:sp>
    </p:spTree>
    <p:extLst>
      <p:ext uri="{BB962C8B-B14F-4D97-AF65-F5344CB8AC3E}">
        <p14:creationId xmlns:p14="http://schemas.microsoft.com/office/powerpoint/2010/main" val="598566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responses</a:t>
            </a:r>
            <a:endParaRPr lang="en-US" dirty="0"/>
          </a:p>
        </p:txBody>
      </p:sp>
      <p:sp>
        <p:nvSpPr>
          <p:cNvPr id="3" name="Text Placeholder 2"/>
          <p:cNvSpPr>
            <a:spLocks noGrp="1"/>
          </p:cNvSpPr>
          <p:nvPr>
            <p:ph type="body" idx="1"/>
          </p:nvPr>
        </p:nvSpPr>
        <p:spPr>
          <a:xfrm>
            <a:off x="457200" y="1214652"/>
            <a:ext cx="8229600" cy="4911514"/>
          </a:xfrm>
        </p:spPr>
        <p:txBody>
          <a:bodyPr/>
          <a:lstStyle/>
          <a:p>
            <a:r>
              <a:rPr lang="en-US" sz="2400" dirty="0" smtClean="0"/>
              <a:t>Drilling boreholes</a:t>
            </a:r>
          </a:p>
          <a:p>
            <a:r>
              <a:rPr lang="en-US" sz="2400" dirty="0" smtClean="0"/>
              <a:t>Piped water</a:t>
            </a:r>
          </a:p>
          <a:p>
            <a:r>
              <a:rPr lang="en-US" sz="2400" dirty="0" smtClean="0"/>
              <a:t>Rain water harvesting. How?</a:t>
            </a:r>
          </a:p>
          <a:p>
            <a:pPr lvl="1"/>
            <a:r>
              <a:rPr lang="en-US" sz="2400" dirty="0" smtClean="0"/>
              <a:t>Use of gutters</a:t>
            </a:r>
          </a:p>
          <a:p>
            <a:pPr lvl="1"/>
            <a:r>
              <a:rPr lang="en-US" sz="2400" dirty="0" smtClean="0"/>
              <a:t>Constructing dams/ pans/ ponds</a:t>
            </a:r>
          </a:p>
          <a:p>
            <a:pPr lvl="1"/>
            <a:r>
              <a:rPr lang="en-US" sz="2400" dirty="0"/>
              <a:t>W</a:t>
            </a:r>
            <a:r>
              <a:rPr lang="en-US" sz="2400" dirty="0" smtClean="0"/>
              <a:t>ells</a:t>
            </a:r>
          </a:p>
          <a:p>
            <a:r>
              <a:rPr lang="en-US" sz="2400" dirty="0" smtClean="0"/>
              <a:t>Storage of harvested rain water. How?</a:t>
            </a:r>
          </a:p>
          <a:p>
            <a:pPr lvl="1"/>
            <a:r>
              <a:rPr lang="en-US" sz="2400" dirty="0" smtClean="0"/>
              <a:t>Water pans /ponds</a:t>
            </a:r>
          </a:p>
          <a:p>
            <a:pPr lvl="1"/>
            <a:r>
              <a:rPr lang="en-US" sz="2400" dirty="0" smtClean="0"/>
              <a:t>Dams</a:t>
            </a:r>
          </a:p>
          <a:p>
            <a:pPr lvl="1"/>
            <a:r>
              <a:rPr lang="en-US" sz="2400" dirty="0" smtClean="0"/>
              <a:t>Water tanks of varied sizes</a:t>
            </a:r>
          </a:p>
          <a:p>
            <a:pPr lvl="1"/>
            <a:r>
              <a:rPr lang="en-US" sz="2400" dirty="0" smtClean="0"/>
              <a:t>Jerry cans, bottles, </a:t>
            </a:r>
            <a:r>
              <a:rPr lang="en-US" sz="2400" dirty="0" err="1" smtClean="0"/>
              <a:t>sufurias</a:t>
            </a:r>
            <a:r>
              <a:rPr lang="en-US" sz="2400" dirty="0" smtClean="0"/>
              <a:t>, pots</a:t>
            </a:r>
          </a:p>
          <a:p>
            <a:pPr lvl="1"/>
            <a:endParaRPr lang="en-US" dirty="0" smtClean="0"/>
          </a:p>
          <a:p>
            <a:endParaRPr lang="en-US" dirty="0"/>
          </a:p>
        </p:txBody>
      </p:sp>
    </p:spTree>
    <p:extLst>
      <p:ext uri="{BB962C8B-B14F-4D97-AF65-F5344CB8AC3E}">
        <p14:creationId xmlns:p14="http://schemas.microsoft.com/office/powerpoint/2010/main" val="1075792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IBL activities in Pre-technical Studies</a:t>
            </a:r>
            <a:endParaRPr>
              <a:solidFill>
                <a:srgbClr val="0000FF"/>
              </a:solidFill>
            </a:endParaRPr>
          </a:p>
        </p:txBody>
      </p:sp>
      <p:sp>
        <p:nvSpPr>
          <p:cNvPr id="253" name="Google Shape;253;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300"/>
              <a:buNone/>
            </a:pPr>
            <a:endParaRPr sz="3300" b="1">
              <a:solidFill>
                <a:srgbClr val="FF0000"/>
              </a:solidFill>
            </a:endParaRPr>
          </a:p>
          <a:p>
            <a:pPr marL="0" lvl="0" indent="0" algn="l" rtl="0">
              <a:spcBef>
                <a:spcPts val="0"/>
              </a:spcBef>
              <a:spcAft>
                <a:spcPts val="0"/>
              </a:spcAft>
              <a:buClr>
                <a:srgbClr val="888888"/>
              </a:buClr>
              <a:buSzPts val="3300"/>
              <a:buNone/>
            </a:pPr>
            <a:endParaRPr sz="3300" b="1">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c9b5d7b3fa_2_886"/>
          <p:cNvSpPr txBox="1">
            <a:spLocks noGrp="1"/>
          </p:cNvSpPr>
          <p:nvPr>
            <p:ph type="title"/>
          </p:nvPr>
        </p:nvSpPr>
        <p:spPr>
          <a:xfrm>
            <a:off x="457200" y="274646"/>
            <a:ext cx="8229600" cy="73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rgbClr val="0000FF"/>
                </a:solidFill>
              </a:rPr>
              <a:t>Grade 8 PST  design</a:t>
            </a:r>
            <a:endParaRPr sz="3600">
              <a:solidFill>
                <a:srgbClr val="0000FF"/>
              </a:solidFill>
            </a:endParaRPr>
          </a:p>
        </p:txBody>
      </p:sp>
      <p:sp>
        <p:nvSpPr>
          <p:cNvPr id="260" name="Google Shape;260;g2c9b5d7b3fa_2_886"/>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61" name="Google Shape;261;g2c9b5d7b3fa_2_886"/>
          <p:cNvPicPr preferRelativeResize="0"/>
          <p:nvPr/>
        </p:nvPicPr>
        <p:blipFill>
          <a:blip r:embed="rId3">
            <a:alphaModFix/>
          </a:blip>
          <a:stretch>
            <a:fillRect/>
          </a:stretch>
        </p:blipFill>
        <p:spPr>
          <a:xfrm>
            <a:off x="326725" y="1100150"/>
            <a:ext cx="8442224" cy="491407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c9b5d7b3fa_2_9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IBL ACTIVITY</a:t>
            </a:r>
            <a:endParaRPr>
              <a:solidFill>
                <a:srgbClr val="0000FF"/>
              </a:solidFill>
            </a:endParaRPr>
          </a:p>
        </p:txBody>
      </p:sp>
      <p:sp>
        <p:nvSpPr>
          <p:cNvPr id="398" name="Google Shape;398;g2c9b5d7b3fa_2_96"/>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2700" dirty="0"/>
              <a:t>KIQ: How </a:t>
            </a:r>
            <a:r>
              <a:rPr lang="en-US" sz="2700" dirty="0" smtClean="0"/>
              <a:t>can </a:t>
            </a:r>
            <a:r>
              <a:rPr lang="en-US" sz="2700" dirty="0"/>
              <a:t>you make a sprite to communicate?</a:t>
            </a:r>
            <a:endParaRPr sz="2700" dirty="0"/>
          </a:p>
          <a:p>
            <a:pPr marL="0" lvl="0" indent="0" algn="l" rtl="0">
              <a:lnSpc>
                <a:spcPct val="107916"/>
              </a:lnSpc>
              <a:spcBef>
                <a:spcPts val="800"/>
              </a:spcBef>
              <a:spcAft>
                <a:spcPts val="0"/>
              </a:spcAft>
              <a:buClr>
                <a:schemeClr val="dk1"/>
              </a:buClr>
              <a:buSzPts val="1100"/>
              <a:buFont typeface="Arial"/>
              <a:buNone/>
            </a:pPr>
            <a:endParaRPr lang="en-US" sz="2700" dirty="0" smtClean="0"/>
          </a:p>
          <a:p>
            <a:pPr marL="0" lvl="0" indent="0" algn="l" rtl="0">
              <a:lnSpc>
                <a:spcPct val="107916"/>
              </a:lnSpc>
              <a:spcBef>
                <a:spcPts val="800"/>
              </a:spcBef>
              <a:spcAft>
                <a:spcPts val="0"/>
              </a:spcAft>
              <a:buClr>
                <a:schemeClr val="dk1"/>
              </a:buClr>
              <a:buSzPts val="1100"/>
              <a:buFont typeface="Arial"/>
              <a:buNone/>
            </a:pPr>
            <a:r>
              <a:rPr lang="en-US" sz="2700" dirty="0" smtClean="0"/>
              <a:t>Activity</a:t>
            </a:r>
            <a:endParaRPr sz="2700" dirty="0"/>
          </a:p>
          <a:p>
            <a:pPr marL="0" lvl="0" indent="0" algn="l" rtl="0">
              <a:lnSpc>
                <a:spcPct val="107916"/>
              </a:lnSpc>
              <a:spcBef>
                <a:spcPts val="800"/>
              </a:spcBef>
              <a:spcAft>
                <a:spcPts val="0"/>
              </a:spcAft>
              <a:buClr>
                <a:schemeClr val="dk1"/>
              </a:buClr>
              <a:buSzPts val="1100"/>
              <a:buFont typeface="Arial"/>
              <a:buNone/>
            </a:pPr>
            <a:r>
              <a:rPr lang="en-US" sz="2700" dirty="0"/>
              <a:t>Explore how you can:</a:t>
            </a:r>
            <a:endParaRPr sz="2700" dirty="0"/>
          </a:p>
          <a:p>
            <a:pPr marL="0" lvl="0" indent="0" algn="l" rtl="0">
              <a:lnSpc>
                <a:spcPct val="107916"/>
              </a:lnSpc>
              <a:spcBef>
                <a:spcPts val="800"/>
              </a:spcBef>
              <a:spcAft>
                <a:spcPts val="0"/>
              </a:spcAft>
              <a:buClr>
                <a:schemeClr val="dk1"/>
              </a:buClr>
              <a:buSzPts val="1100"/>
              <a:buFont typeface="Arial"/>
              <a:buNone/>
            </a:pPr>
            <a:r>
              <a:rPr lang="en-US" sz="2700" dirty="0" err="1"/>
              <a:t>i</a:t>
            </a:r>
            <a:r>
              <a:rPr lang="en-US" sz="2700" dirty="0"/>
              <a:t>)  control the speed of  the sprite .</a:t>
            </a:r>
            <a:endParaRPr sz="2700" dirty="0"/>
          </a:p>
          <a:p>
            <a:pPr marL="0" lvl="0" indent="0" algn="l" rtl="0">
              <a:lnSpc>
                <a:spcPct val="107916"/>
              </a:lnSpc>
              <a:spcBef>
                <a:spcPts val="800"/>
              </a:spcBef>
              <a:spcAft>
                <a:spcPts val="0"/>
              </a:spcAft>
              <a:buClr>
                <a:schemeClr val="dk1"/>
              </a:buClr>
              <a:buSzPts val="1100"/>
              <a:buFont typeface="Arial"/>
              <a:buNone/>
            </a:pPr>
            <a:r>
              <a:rPr lang="en-US" sz="2700" dirty="0"/>
              <a:t>ii) add speech to the sprite   for communication</a:t>
            </a:r>
            <a:endParaRPr sz="2700" dirty="0"/>
          </a:p>
          <a:p>
            <a:pPr marL="0" lvl="0" indent="0" algn="l" rtl="0">
              <a:spcBef>
                <a:spcPts val="800"/>
              </a:spcBef>
              <a:spcAft>
                <a:spcPts val="0"/>
              </a:spcAft>
              <a:buNone/>
            </a:pP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Introduction</a:t>
            </a:r>
            <a:endParaRPr>
              <a:solidFill>
                <a:srgbClr val="0000FF"/>
              </a:solidFill>
            </a:endParaRPr>
          </a:p>
        </p:txBody>
      </p:sp>
      <p:sp>
        <p:nvSpPr>
          <p:cNvPr id="267" name="Google Shape;267;p2"/>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p>
            <a:pPr marL="457200" lvl="0" indent="-450850" algn="l" rtl="0">
              <a:spcBef>
                <a:spcPts val="0"/>
              </a:spcBef>
              <a:spcAft>
                <a:spcPts val="0"/>
              </a:spcAft>
              <a:buSzPts val="3500"/>
              <a:buChar char="•"/>
            </a:pPr>
            <a:r>
              <a:rPr lang="en-US" sz="3500"/>
              <a:t>Visual programming is a substrand in the strand of communication in Pre-technical </a:t>
            </a:r>
            <a:br>
              <a:rPr lang="en-US" sz="3500"/>
            </a:br>
            <a:r>
              <a:rPr lang="en-US" sz="3500"/>
              <a:t>Studies in Grade 8. </a:t>
            </a:r>
            <a:endParaRPr sz="3500"/>
          </a:p>
          <a:p>
            <a:pPr marL="457200" lvl="0" indent="0" algn="l" rtl="0">
              <a:spcBef>
                <a:spcPts val="0"/>
              </a:spcBef>
              <a:spcAft>
                <a:spcPts val="0"/>
              </a:spcAft>
              <a:buNone/>
            </a:pPr>
            <a:endParaRPr sz="3500"/>
          </a:p>
          <a:p>
            <a:pPr marL="457200" lvl="0" indent="-450850" algn="l" rtl="0">
              <a:spcBef>
                <a:spcPts val="0"/>
              </a:spcBef>
              <a:spcAft>
                <a:spcPts val="0"/>
              </a:spcAft>
              <a:buSzPts val="3500"/>
              <a:buChar char="•"/>
            </a:pPr>
            <a:r>
              <a:rPr lang="en-US" sz="3500"/>
              <a:t>It aims at introducing learners to programming.</a:t>
            </a:r>
            <a:endParaRPr sz="3500"/>
          </a:p>
          <a:p>
            <a:pPr marL="0" lvl="0" indent="0" algn="just" rtl="0">
              <a:lnSpc>
                <a:spcPct val="115000"/>
              </a:lnSpc>
              <a:spcBef>
                <a:spcPts val="0"/>
              </a:spcBef>
              <a:spcAft>
                <a:spcPts val="0"/>
              </a:spcAft>
              <a:buNone/>
            </a:pPr>
            <a:endParaRPr sz="3600"/>
          </a:p>
          <a:p>
            <a:pPr marL="0" lvl="0" indent="0" algn="just" rtl="0">
              <a:lnSpc>
                <a:spcPct val="115000"/>
              </a:lnSpc>
              <a:spcBef>
                <a:spcPts val="800"/>
              </a:spcBef>
              <a:spcAft>
                <a:spcPts val="800"/>
              </a:spcAft>
              <a:buNone/>
            </a:pPr>
            <a:endParaRPr sz="3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c9b5d7b3fa_3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What is programming?</a:t>
            </a:r>
            <a:endParaRPr>
              <a:solidFill>
                <a:srgbClr val="0000FF"/>
              </a:solidFill>
            </a:endParaRPr>
          </a:p>
        </p:txBody>
      </p:sp>
      <p:sp>
        <p:nvSpPr>
          <p:cNvPr id="274" name="Google Shape;274;g2c9b5d7b3fa_3_0"/>
          <p:cNvSpPr txBox="1">
            <a:spLocks noGrp="1"/>
          </p:cNvSpPr>
          <p:nvPr>
            <p:ph type="body" idx="1"/>
          </p:nvPr>
        </p:nvSpPr>
        <p:spPr>
          <a:xfrm>
            <a:off x="457200" y="1600202"/>
            <a:ext cx="8229600" cy="4677768"/>
          </a:xfrm>
          <a:prstGeom prst="rect">
            <a:avLst/>
          </a:prstGeom>
        </p:spPr>
        <p:txBody>
          <a:bodyPr spcFirstLastPara="1" wrap="square" lIns="91425" tIns="45700" rIns="91425" bIns="45700" anchor="t" anchorCtr="0">
            <a:noAutofit/>
          </a:bodyPr>
          <a:lstStyle/>
          <a:p>
            <a:r>
              <a:rPr lang="en-GB" dirty="0"/>
              <a:t>A program is a set of instructions that tells a computer or other electronic device what to do. </a:t>
            </a:r>
            <a:endParaRPr lang="en-GB" dirty="0" smtClean="0"/>
          </a:p>
          <a:p>
            <a:r>
              <a:rPr lang="en-GB" dirty="0" smtClean="0"/>
              <a:t>These </a:t>
            </a:r>
            <a:r>
              <a:rPr lang="en-GB" dirty="0"/>
              <a:t>instructions or commands are written in an artificial (i.e. non-speaking) language. </a:t>
            </a:r>
            <a:endParaRPr lang="en-GB" dirty="0" smtClean="0"/>
          </a:p>
          <a:p>
            <a:r>
              <a:rPr lang="en-GB" dirty="0" smtClean="0"/>
              <a:t>The </a:t>
            </a:r>
            <a:r>
              <a:rPr lang="en-GB" dirty="0"/>
              <a:t>script used is often referred to as code or computer code. </a:t>
            </a:r>
          </a:p>
          <a:p>
            <a:r>
              <a:rPr lang="en-GB" dirty="0"/>
              <a:t>Computer programing or coding is the process of writing code. </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c9b5d7b3fa_3_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Reflection 1</a:t>
            </a:r>
            <a:endParaRPr>
              <a:solidFill>
                <a:srgbClr val="0000FF"/>
              </a:solidFill>
            </a:endParaRPr>
          </a:p>
        </p:txBody>
      </p:sp>
      <p:sp>
        <p:nvSpPr>
          <p:cNvPr id="281" name="Google Shape;281;g2c9b5d7b3fa_3_6"/>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3600">
                <a:solidFill>
                  <a:srgbClr val="0D0D0D"/>
                </a:solidFill>
                <a:highlight>
                  <a:srgbClr val="FFFFFF"/>
                </a:highlight>
              </a:rPr>
              <a:t>What are some of the programming languages that you are familiar with or have heard of</a:t>
            </a:r>
            <a:r>
              <a:rPr lang="en-US" sz="3100">
                <a:solidFill>
                  <a:srgbClr val="0D0D0D"/>
                </a:solidFill>
                <a:highlight>
                  <a:srgbClr val="FFFFFF"/>
                </a:highlight>
              </a:rPr>
              <a:t> </a:t>
            </a:r>
            <a:r>
              <a:rPr lang="en-US" sz="3800"/>
              <a:t>?</a:t>
            </a:r>
            <a:endParaRPr sz="3800"/>
          </a:p>
          <a:p>
            <a:pPr marL="0" lvl="0" indent="0" algn="just" rtl="0">
              <a:lnSpc>
                <a:spcPct val="115000"/>
              </a:lnSpc>
              <a:spcBef>
                <a:spcPts val="800"/>
              </a:spcBef>
              <a:spcAft>
                <a:spcPts val="0"/>
              </a:spcAft>
              <a:buNone/>
            </a:pPr>
            <a:endParaRPr sz="3600"/>
          </a:p>
          <a:p>
            <a:pPr marL="0" lvl="0" indent="0" algn="just" rtl="0">
              <a:lnSpc>
                <a:spcPct val="115000"/>
              </a:lnSpc>
              <a:spcBef>
                <a:spcPts val="800"/>
              </a:spcBef>
              <a:spcAft>
                <a:spcPts val="800"/>
              </a:spcAft>
              <a:buClr>
                <a:schemeClr val="dk1"/>
              </a:buClr>
              <a:buSzPts val="1100"/>
              <a:buFont typeface="Arial"/>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c9b5d7b3fa_2_133"/>
          <p:cNvSpPr txBox="1">
            <a:spLocks noGrp="1"/>
          </p:cNvSpPr>
          <p:nvPr>
            <p:ph type="title"/>
          </p:nvPr>
        </p:nvSpPr>
        <p:spPr>
          <a:xfrm>
            <a:off x="457200" y="92075"/>
            <a:ext cx="8229600" cy="39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b="1" i="0" u="none">
                <a:solidFill>
                  <a:srgbClr val="0000FF"/>
                </a:solidFill>
                <a:latin typeface="Times New Roman"/>
                <a:ea typeface="Times New Roman"/>
                <a:cs typeface="Times New Roman"/>
                <a:sym typeface="Times New Roman"/>
              </a:rPr>
              <a:t>Session Plan</a:t>
            </a:r>
            <a:endParaRPr/>
          </a:p>
        </p:txBody>
      </p:sp>
      <p:graphicFrame>
        <p:nvGraphicFramePr>
          <p:cNvPr id="103" name="Google Shape;103;g2c9b5d7b3fa_2_133"/>
          <p:cNvGraphicFramePr/>
          <p:nvPr/>
        </p:nvGraphicFramePr>
        <p:xfrm>
          <a:off x="132187" y="714375"/>
          <a:ext cx="8478400" cy="6348620"/>
        </p:xfrm>
        <a:graphic>
          <a:graphicData uri="http://schemas.openxmlformats.org/drawingml/2006/table">
            <a:tbl>
              <a:tblPr>
                <a:noFill/>
                <a:tableStyleId>{B2B860DE-E7C3-4767-8440-4C3D5E657BC6}</a:tableStyleId>
              </a:tblPr>
              <a:tblGrid>
                <a:gridCol w="5792350">
                  <a:extLst>
                    <a:ext uri="{9D8B030D-6E8A-4147-A177-3AD203B41FA5}">
                      <a16:colId xmlns:a16="http://schemas.microsoft.com/office/drawing/2014/main" val="20000"/>
                    </a:ext>
                  </a:extLst>
                </a:gridCol>
                <a:gridCol w="2686050">
                  <a:extLst>
                    <a:ext uri="{9D8B030D-6E8A-4147-A177-3AD203B41FA5}">
                      <a16:colId xmlns:a16="http://schemas.microsoft.com/office/drawing/2014/main" val="20001"/>
                    </a:ext>
                  </a:extLst>
                </a:gridCol>
              </a:tblGrid>
              <a:tr h="480675">
                <a:tc>
                  <a:txBody>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Aspect </a:t>
                      </a:r>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Time</a:t>
                      </a:r>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668300">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Preliminaries : Introduction, Rationale , session outcomes &amp; Inclusion of learners with special needs</a:t>
                      </a:r>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10"/>
                      </a:scheme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1</a:t>
                      </a:r>
                      <a:r>
                        <a:rPr lang="en-US" sz="2800" b="0" i="0" u="none" strike="noStrike" cap="none">
                          <a:solidFill>
                            <a:schemeClr val="dk1"/>
                          </a:solidFill>
                          <a:highlight>
                            <a:schemeClr val="lt1"/>
                          </a:highlight>
                          <a:latin typeface="Arial"/>
                          <a:ea typeface="Arial"/>
                          <a:cs typeface="Arial"/>
                          <a:sym typeface="Arial"/>
                        </a:rPr>
                        <a:t>0 minutes</a:t>
                      </a:r>
                      <a:endParaRPr>
                        <a:highlight>
                          <a:schemeClr val="lt1"/>
                        </a:highlight>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10"/>
                      </a:schemeClr>
                    </a:solidFill>
                  </a:tcPr>
                </a:tc>
                <a:extLst>
                  <a:ext uri="{0D108BD9-81ED-4DB2-BD59-A6C34878D82A}">
                    <a16:rowId xmlns:a16="http://schemas.microsoft.com/office/drawing/2014/main" val="10001"/>
                  </a:ext>
                </a:extLst>
              </a:tr>
              <a:tr h="480675">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Learner Centred Approaches </a:t>
                      </a:r>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highlight>
                            <a:schemeClr val="lt1"/>
                          </a:highlight>
                          <a:latin typeface="Arial"/>
                          <a:ea typeface="Arial"/>
                          <a:cs typeface="Arial"/>
                          <a:sym typeface="Arial"/>
                        </a:rPr>
                        <a:t>15 minutes</a:t>
                      </a:r>
                      <a:endParaRPr>
                        <a:highlight>
                          <a:schemeClr val="lt1"/>
                        </a:highlight>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74700">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Inquiry Based Learning (IBL)</a:t>
                      </a:r>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10"/>
                      </a:scheme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highlight>
                            <a:schemeClr val="lt1"/>
                          </a:highlight>
                          <a:latin typeface="Arial"/>
                          <a:ea typeface="Arial"/>
                          <a:cs typeface="Arial"/>
                          <a:sym typeface="Arial"/>
                        </a:rPr>
                        <a:t>25 minutes</a:t>
                      </a:r>
                      <a:r>
                        <a:rPr lang="en-US" sz="2800" b="0" i="0" u="none" strike="noStrike" cap="none">
                          <a:solidFill>
                            <a:schemeClr val="dk1"/>
                          </a:solidFill>
                          <a:highlight>
                            <a:srgbClr val="FFFF00"/>
                          </a:highlight>
                          <a:latin typeface="Arial"/>
                          <a:ea typeface="Arial"/>
                          <a:cs typeface="Arial"/>
                          <a:sym typeface="Arial"/>
                        </a:rPr>
                        <a:t> </a:t>
                      </a:r>
                      <a:endParaRPr>
                        <a:highlight>
                          <a:srgbClr val="FFFF00"/>
                        </a:highlight>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10"/>
                      </a:schemeClr>
                    </a:solidFill>
                  </a:tcPr>
                </a:tc>
                <a:extLst>
                  <a:ext uri="{0D108BD9-81ED-4DB2-BD59-A6C34878D82A}">
                    <a16:rowId xmlns:a16="http://schemas.microsoft.com/office/drawing/2014/main" val="10003"/>
                  </a:ext>
                </a:extLst>
              </a:tr>
              <a:tr h="818525">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chemeClr val="dk1"/>
                          </a:solidFill>
                        </a:rPr>
                        <a:t>An e</a:t>
                      </a:r>
                      <a:r>
                        <a:rPr lang="en-US" sz="2800" b="0" i="0" u="none" strike="noStrike" cap="none">
                          <a:solidFill>
                            <a:schemeClr val="dk1"/>
                          </a:solidFill>
                          <a:latin typeface="Arial"/>
                          <a:ea typeface="Arial"/>
                          <a:cs typeface="Arial"/>
                          <a:sym typeface="Arial"/>
                        </a:rPr>
                        <a:t>xample of an IBL activity </a:t>
                      </a:r>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chemeClr val="dk1"/>
                          </a:solidFill>
                          <a:highlight>
                            <a:schemeClr val="lt1"/>
                          </a:highlight>
                        </a:rPr>
                        <a:t>35 minutes</a:t>
                      </a:r>
                      <a:endParaRPr>
                        <a:highlight>
                          <a:schemeClr val="lt1"/>
                        </a:highlight>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2120725">
                <a:tc>
                  <a:txBody>
                    <a:bodyPr/>
                    <a:lstStyle/>
                    <a:p>
                      <a:pPr marL="0" lvl="0" indent="0" algn="l" rtl="0">
                        <a:spcBef>
                          <a:spcPts val="0"/>
                        </a:spcBef>
                        <a:spcAft>
                          <a:spcPts val="0"/>
                        </a:spcAft>
                        <a:buClr>
                          <a:schemeClr val="dk1"/>
                        </a:buClr>
                        <a:buSzPts val="2800"/>
                        <a:buFont typeface="Arial"/>
                        <a:buNone/>
                      </a:pPr>
                      <a:r>
                        <a:rPr lang="en-US" sz="2400">
                          <a:solidFill>
                            <a:schemeClr val="dk1"/>
                          </a:solidFill>
                        </a:rPr>
                        <a:t>Example of IBL activity in </a:t>
                      </a:r>
                      <a:endParaRPr sz="2400">
                        <a:solidFill>
                          <a:schemeClr val="dk1"/>
                        </a:solidFill>
                      </a:endParaRPr>
                    </a:p>
                    <a:p>
                      <a:pPr marL="0" lvl="0" indent="0" algn="l" rtl="0">
                        <a:spcBef>
                          <a:spcPts val="0"/>
                        </a:spcBef>
                        <a:spcAft>
                          <a:spcPts val="0"/>
                        </a:spcAft>
                        <a:buClr>
                          <a:schemeClr val="dk1"/>
                        </a:buClr>
                        <a:buSzPts val="2800"/>
                        <a:buFont typeface="Arial"/>
                        <a:buNone/>
                      </a:pPr>
                      <a:r>
                        <a:rPr lang="en-US" sz="2400">
                          <a:solidFill>
                            <a:schemeClr val="dk1"/>
                          </a:solidFill>
                        </a:rPr>
                        <a:t>Agriculture &amp; Nutrition  </a:t>
                      </a:r>
                      <a:endParaRPr sz="2400">
                        <a:solidFill>
                          <a:schemeClr val="dk1"/>
                        </a:solidFill>
                      </a:endParaRPr>
                    </a:p>
                    <a:p>
                      <a:pPr marL="0" lvl="0" indent="0" algn="l" rtl="0">
                        <a:spcBef>
                          <a:spcPts val="0"/>
                        </a:spcBef>
                        <a:spcAft>
                          <a:spcPts val="0"/>
                        </a:spcAft>
                        <a:buClr>
                          <a:schemeClr val="dk1"/>
                        </a:buClr>
                        <a:buSzPts val="2800"/>
                        <a:buFont typeface="Arial"/>
                        <a:buNone/>
                      </a:pPr>
                      <a:endParaRPr sz="2400">
                        <a:solidFill>
                          <a:schemeClr val="dk1"/>
                        </a:solidFill>
                      </a:endParaRPr>
                    </a:p>
                    <a:p>
                      <a:pPr marL="0" lvl="0" indent="0" algn="l" rtl="0">
                        <a:spcBef>
                          <a:spcPts val="0"/>
                        </a:spcBef>
                        <a:spcAft>
                          <a:spcPts val="0"/>
                        </a:spcAft>
                        <a:buClr>
                          <a:schemeClr val="dk1"/>
                        </a:buClr>
                        <a:buSzPts val="2800"/>
                        <a:buFont typeface="Arial"/>
                        <a:buNone/>
                      </a:pPr>
                      <a:r>
                        <a:rPr lang="en-US" sz="2400">
                          <a:solidFill>
                            <a:schemeClr val="dk1"/>
                          </a:solidFill>
                        </a:rPr>
                        <a:t>Pre-technical studies</a:t>
                      </a:r>
                      <a:endParaRPr sz="2400">
                        <a:solidFill>
                          <a:schemeClr val="dk1"/>
                        </a:solidFill>
                      </a:endParaRPr>
                    </a:p>
                    <a:p>
                      <a:pPr marL="0" marR="0" lvl="0" indent="0" algn="l" rtl="0">
                        <a:lnSpc>
                          <a:spcPct val="100000"/>
                        </a:lnSpc>
                        <a:spcBef>
                          <a:spcPts val="0"/>
                        </a:spcBef>
                        <a:spcAft>
                          <a:spcPts val="0"/>
                        </a:spcAft>
                        <a:buClr>
                          <a:srgbClr val="000000"/>
                        </a:buClr>
                        <a:buSzPts val="2800"/>
                        <a:buFont typeface="Arial"/>
                        <a:buNone/>
                      </a:pPr>
                      <a:endParaRPr sz="2400"/>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10"/>
                      </a:scheme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400">
                        <a:highlight>
                          <a:srgbClr val="FFFF00"/>
                        </a:highlight>
                      </a:endParaRPr>
                    </a:p>
                    <a:p>
                      <a:pPr marL="0" marR="0" lvl="0" indent="0" algn="l" rtl="0">
                        <a:lnSpc>
                          <a:spcPct val="100000"/>
                        </a:lnSpc>
                        <a:spcBef>
                          <a:spcPts val="0"/>
                        </a:spcBef>
                        <a:spcAft>
                          <a:spcPts val="0"/>
                        </a:spcAft>
                        <a:buClr>
                          <a:srgbClr val="000000"/>
                        </a:buClr>
                        <a:buSzPts val="2800"/>
                        <a:buFont typeface="Arial"/>
                        <a:buNone/>
                      </a:pPr>
                      <a:r>
                        <a:rPr lang="en-US" sz="2400">
                          <a:highlight>
                            <a:schemeClr val="lt1"/>
                          </a:highlight>
                        </a:rPr>
                        <a:t>40 minutes</a:t>
                      </a:r>
                      <a:endParaRPr sz="2400">
                        <a:highlight>
                          <a:schemeClr val="lt1"/>
                        </a:highlight>
                      </a:endParaRPr>
                    </a:p>
                    <a:p>
                      <a:pPr marL="0" marR="0" lvl="0" indent="0" algn="l" rtl="0">
                        <a:lnSpc>
                          <a:spcPct val="100000"/>
                        </a:lnSpc>
                        <a:spcBef>
                          <a:spcPts val="0"/>
                        </a:spcBef>
                        <a:spcAft>
                          <a:spcPts val="0"/>
                        </a:spcAft>
                        <a:buClr>
                          <a:srgbClr val="000000"/>
                        </a:buClr>
                        <a:buSzPts val="2800"/>
                        <a:buFont typeface="Arial"/>
                        <a:buNone/>
                      </a:pPr>
                      <a:endParaRPr sz="2400">
                        <a:highlight>
                          <a:srgbClr val="FFFF00"/>
                        </a:highlight>
                      </a:endParaRPr>
                    </a:p>
                    <a:p>
                      <a:pPr marL="0" marR="0" lvl="0" indent="0" algn="l" rtl="0">
                        <a:lnSpc>
                          <a:spcPct val="100000"/>
                        </a:lnSpc>
                        <a:spcBef>
                          <a:spcPts val="0"/>
                        </a:spcBef>
                        <a:spcAft>
                          <a:spcPts val="0"/>
                        </a:spcAft>
                        <a:buClr>
                          <a:srgbClr val="000000"/>
                        </a:buClr>
                        <a:buSzPts val="2800"/>
                        <a:buFont typeface="Arial"/>
                        <a:buNone/>
                      </a:pPr>
                      <a:r>
                        <a:rPr lang="en-US" sz="2400">
                          <a:highlight>
                            <a:schemeClr val="lt1"/>
                          </a:highlight>
                        </a:rPr>
                        <a:t>40 minutes</a:t>
                      </a:r>
                      <a:endParaRPr sz="2400">
                        <a:highlight>
                          <a:schemeClr val="lt1"/>
                        </a:highlight>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10"/>
                      </a:schemeClr>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c9bb1af609_1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Possible responses</a:t>
            </a:r>
            <a:endParaRPr>
              <a:solidFill>
                <a:srgbClr val="0000FF"/>
              </a:solidFill>
            </a:endParaRPr>
          </a:p>
        </p:txBody>
      </p:sp>
      <p:sp>
        <p:nvSpPr>
          <p:cNvPr id="288" name="Google Shape;288;g2c9bb1af609_1_0"/>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400"/>
              <a:t>Your suggestions may have included:</a:t>
            </a:r>
            <a:endParaRPr sz="3400"/>
          </a:p>
          <a:p>
            <a:pPr marL="0" lvl="0" indent="0" algn="l" rtl="0">
              <a:spcBef>
                <a:spcPts val="360"/>
              </a:spcBef>
              <a:spcAft>
                <a:spcPts val="0"/>
              </a:spcAft>
              <a:buNone/>
            </a:pPr>
            <a:endParaRPr/>
          </a:p>
          <a:p>
            <a:pPr marL="0" lvl="0" indent="0" algn="just" rtl="0">
              <a:lnSpc>
                <a:spcPct val="115000"/>
              </a:lnSpc>
              <a:spcBef>
                <a:spcPts val="0"/>
              </a:spcBef>
              <a:spcAft>
                <a:spcPts val="800"/>
              </a:spcAft>
              <a:buClr>
                <a:schemeClr val="dk1"/>
              </a:buClr>
              <a:buSzPts val="1100"/>
              <a:buFont typeface="Arial"/>
              <a:buNone/>
            </a:pPr>
            <a:r>
              <a:rPr lang="en-US" sz="3600"/>
              <a:t>Blockly, Swift Playgrounds, Kodable, Python, Tynker, Minecraft, Hopscotch, Scratch, and Microsoft Makecode-Arcade. </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c9b5d7b3fa_2_1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What is visual programming?</a:t>
            </a:r>
            <a:endParaRPr>
              <a:solidFill>
                <a:srgbClr val="0000FF"/>
              </a:solidFill>
            </a:endParaRPr>
          </a:p>
        </p:txBody>
      </p:sp>
      <p:sp>
        <p:nvSpPr>
          <p:cNvPr id="295" name="Google Shape;295;g2c9b5d7b3fa_2_12"/>
          <p:cNvSpPr txBox="1">
            <a:spLocks noGrp="1"/>
          </p:cNvSpPr>
          <p:nvPr>
            <p:ph type="body" idx="1"/>
          </p:nvPr>
        </p:nvSpPr>
        <p:spPr>
          <a:xfrm>
            <a:off x="457200" y="1268025"/>
            <a:ext cx="8229600" cy="5589900"/>
          </a:xfrm>
          <a:prstGeom prst="rect">
            <a:avLst/>
          </a:prstGeom>
        </p:spPr>
        <p:txBody>
          <a:bodyPr spcFirstLastPara="1" wrap="square" lIns="91425" tIns="45700" rIns="91425" bIns="45700" anchor="t" anchorCtr="0">
            <a:noAutofit/>
          </a:bodyPr>
          <a:lstStyle/>
          <a:p>
            <a:pPr marL="457200" lvl="0" indent="-425450" algn="l" rtl="0">
              <a:lnSpc>
                <a:spcPct val="115000"/>
              </a:lnSpc>
              <a:spcBef>
                <a:spcPts val="0"/>
              </a:spcBef>
              <a:spcAft>
                <a:spcPts val="0"/>
              </a:spcAft>
              <a:buSzPts val="3100"/>
              <a:buChar char="•"/>
            </a:pPr>
            <a:r>
              <a:rPr lang="en-US" sz="3100">
                <a:solidFill>
                  <a:srgbClr val="090A0B"/>
                </a:solidFill>
                <a:highlight>
                  <a:srgbClr val="FFFFFF"/>
                </a:highlight>
              </a:rPr>
              <a:t>Visual programming</a:t>
            </a:r>
            <a:r>
              <a:rPr lang="en-US" sz="3100" b="1">
                <a:solidFill>
                  <a:srgbClr val="090A0B"/>
                </a:solidFill>
                <a:highlight>
                  <a:srgbClr val="FFFFFF"/>
                </a:highlight>
              </a:rPr>
              <a:t> </a:t>
            </a:r>
            <a:r>
              <a:rPr lang="en-US" sz="3100">
                <a:solidFill>
                  <a:srgbClr val="242424"/>
                </a:solidFill>
                <a:highlight>
                  <a:srgbClr val="FFFFFF"/>
                </a:highlight>
              </a:rPr>
              <a:t>is a method of web and software development that uses graphics and images, rather than purely text, to build out computing logic. </a:t>
            </a:r>
            <a:endParaRPr sz="3100">
              <a:solidFill>
                <a:srgbClr val="242424"/>
              </a:solidFill>
              <a:highlight>
                <a:srgbClr val="FFFFFF"/>
              </a:highlight>
            </a:endParaRPr>
          </a:p>
          <a:p>
            <a:pPr marL="457200" lvl="0" indent="-425450" algn="l" rtl="0">
              <a:lnSpc>
                <a:spcPct val="115000"/>
              </a:lnSpc>
              <a:spcBef>
                <a:spcPts val="0"/>
              </a:spcBef>
              <a:spcAft>
                <a:spcPts val="0"/>
              </a:spcAft>
              <a:buClr>
                <a:srgbClr val="1D2B36"/>
              </a:buClr>
              <a:buSzPts val="3100"/>
              <a:buChar char="•"/>
            </a:pPr>
            <a:r>
              <a:rPr lang="en-US" sz="3100">
                <a:solidFill>
                  <a:srgbClr val="1D2B36"/>
                </a:solidFill>
                <a:highlight>
                  <a:srgbClr val="FFFFFF"/>
                </a:highlight>
              </a:rPr>
              <a:t>Visual programming languages (VPLs) are coding languages that use graphical elements, such as blocks, icons, and symbols, to represent programming concepts and logic.</a:t>
            </a:r>
            <a:endParaRPr sz="31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c9b5d7b3fa_2_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Examples of visual programming applications</a:t>
            </a:r>
            <a:endParaRPr>
              <a:solidFill>
                <a:srgbClr val="0000FF"/>
              </a:solidFill>
            </a:endParaRPr>
          </a:p>
        </p:txBody>
      </p:sp>
      <p:sp>
        <p:nvSpPr>
          <p:cNvPr id="302" name="Google Shape;302;g2c9b5d7b3fa_2_6"/>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1270" algn="l" rtl="0">
              <a:lnSpc>
                <a:spcPct val="115000"/>
              </a:lnSpc>
              <a:spcBef>
                <a:spcPts val="0"/>
              </a:spcBef>
              <a:spcAft>
                <a:spcPts val="0"/>
              </a:spcAft>
              <a:buNone/>
            </a:pPr>
            <a:endParaRPr sz="3600">
              <a:solidFill>
                <a:srgbClr val="1D2B36"/>
              </a:solidFill>
              <a:highlight>
                <a:srgbClr val="FFFFFF"/>
              </a:highlight>
            </a:endParaRPr>
          </a:p>
          <a:p>
            <a:pPr marL="457200" lvl="0" indent="-457200" algn="l" rtl="0">
              <a:lnSpc>
                <a:spcPct val="115000"/>
              </a:lnSpc>
              <a:spcBef>
                <a:spcPts val="0"/>
              </a:spcBef>
              <a:spcAft>
                <a:spcPts val="0"/>
              </a:spcAft>
              <a:buClr>
                <a:srgbClr val="1D2B36"/>
              </a:buClr>
              <a:buSzPts val="3600"/>
              <a:buChar char="•"/>
            </a:pPr>
            <a:r>
              <a:rPr lang="en-US" sz="3600">
                <a:solidFill>
                  <a:srgbClr val="1D2B36"/>
                </a:solidFill>
                <a:highlight>
                  <a:srgbClr val="FFFFFF"/>
                </a:highlight>
              </a:rPr>
              <a:t>Examples of visual programming applications include Scratch, Microsoft Makecode-Arcade and Sprite Box</a:t>
            </a:r>
            <a:endParaRPr sz="3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c9b5d7b3fa_2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Why is visual programming important?</a:t>
            </a:r>
            <a:endParaRPr>
              <a:solidFill>
                <a:srgbClr val="0000FF"/>
              </a:solidFill>
            </a:endParaRPr>
          </a:p>
        </p:txBody>
      </p:sp>
      <p:sp>
        <p:nvSpPr>
          <p:cNvPr id="309" name="Google Shape;309;g2c9b5d7b3fa_2_0"/>
          <p:cNvSpPr txBox="1">
            <a:spLocks noGrp="1"/>
          </p:cNvSpPr>
          <p:nvPr>
            <p:ph type="body" idx="1"/>
          </p:nvPr>
        </p:nvSpPr>
        <p:spPr>
          <a:xfrm>
            <a:off x="457200" y="1417650"/>
            <a:ext cx="8229600" cy="5257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400">
                <a:latin typeface="Arial"/>
                <a:ea typeface="Arial"/>
                <a:cs typeface="Arial"/>
                <a:sym typeface="Arial"/>
              </a:rPr>
              <a:t>  </a:t>
            </a:r>
            <a:r>
              <a:rPr lang="en-US" sz="1400"/>
              <a:t> </a:t>
            </a:r>
            <a:r>
              <a:rPr lang="en-US" sz="3300"/>
              <a:t>Visual programming promotes</a:t>
            </a:r>
            <a:endParaRPr sz="3300"/>
          </a:p>
          <a:p>
            <a:pPr marL="0" lvl="0" indent="0" algn="l" rtl="0">
              <a:lnSpc>
                <a:spcPct val="115000"/>
              </a:lnSpc>
              <a:spcBef>
                <a:spcPts val="1200"/>
              </a:spcBef>
              <a:spcAft>
                <a:spcPts val="0"/>
              </a:spcAft>
              <a:buNone/>
            </a:pPr>
            <a:r>
              <a:rPr lang="en-US" sz="3300">
                <a:solidFill>
                  <a:srgbClr val="FF0000"/>
                </a:solidFill>
              </a:rPr>
              <a:t>Engagement: </a:t>
            </a:r>
            <a:endParaRPr sz="3300">
              <a:solidFill>
                <a:srgbClr val="FF0000"/>
              </a:solidFill>
            </a:endParaRPr>
          </a:p>
          <a:p>
            <a:pPr marL="457200" lvl="0" indent="-438150" algn="l" rtl="0">
              <a:lnSpc>
                <a:spcPct val="115000"/>
              </a:lnSpc>
              <a:spcBef>
                <a:spcPts val="1200"/>
              </a:spcBef>
              <a:spcAft>
                <a:spcPts val="0"/>
              </a:spcAft>
              <a:buSzPts val="3300"/>
              <a:buFont typeface="Times New Roman"/>
              <a:buChar char="●"/>
            </a:pPr>
            <a:r>
              <a:rPr lang="en-US" sz="3300"/>
              <a:t>Visual programming applications like Scratch typically feature colorful sprites, interactive elements, and immediate feedback, which captivates the learners interest and keep them engaged in the learning process. </a:t>
            </a:r>
            <a:endParaRPr sz="3300"/>
          </a:p>
          <a:p>
            <a:pPr marL="0" lvl="0" indent="0" algn="l" rtl="0">
              <a:lnSpc>
                <a:spcPct val="115000"/>
              </a:lnSpc>
              <a:spcBef>
                <a:spcPts val="1200"/>
              </a:spcBef>
              <a:spcAft>
                <a:spcPts val="0"/>
              </a:spcAft>
              <a:buNone/>
            </a:pPr>
            <a:endParaRPr sz="2300">
              <a:latin typeface="Arial"/>
              <a:ea typeface="Arial"/>
              <a:cs typeface="Arial"/>
              <a:sym typeface="Arial"/>
            </a:endParaRPr>
          </a:p>
          <a:p>
            <a:pPr marL="914400" lvl="0" indent="0" algn="l" rtl="0">
              <a:lnSpc>
                <a:spcPct val="115000"/>
              </a:lnSpc>
              <a:spcBef>
                <a:spcPts val="1200"/>
              </a:spcBef>
              <a:spcAft>
                <a:spcPts val="1200"/>
              </a:spcAft>
              <a:buNone/>
            </a:pPr>
            <a:endParaRPr sz="3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c9bb1af609_1_17"/>
          <p:cNvSpPr txBox="1">
            <a:spLocks noGrp="1"/>
          </p:cNvSpPr>
          <p:nvPr>
            <p:ph type="title"/>
          </p:nvPr>
        </p:nvSpPr>
        <p:spPr>
          <a:xfrm>
            <a:off x="457200" y="3"/>
            <a:ext cx="8229600" cy="1417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solidFill>
                <a:srgbClr val="0000FF"/>
              </a:solidFill>
            </a:endParaRPr>
          </a:p>
          <a:p>
            <a:pPr marL="0" lvl="0" indent="0" algn="ctr" rtl="0">
              <a:spcBef>
                <a:spcPts val="0"/>
              </a:spcBef>
              <a:spcAft>
                <a:spcPts val="0"/>
              </a:spcAft>
              <a:buClr>
                <a:schemeClr val="dk1"/>
              </a:buClr>
              <a:buSzPts val="1100"/>
              <a:buFont typeface="Arial"/>
              <a:buNone/>
            </a:pPr>
            <a:r>
              <a:rPr lang="en-US">
                <a:solidFill>
                  <a:srgbClr val="0000FF"/>
                </a:solidFill>
              </a:rPr>
              <a:t>Why is visual programming important?......</a:t>
            </a:r>
            <a:endParaRPr/>
          </a:p>
          <a:p>
            <a:pPr marL="0" lvl="0" indent="0" algn="ctr" rtl="0">
              <a:spcBef>
                <a:spcPts val="0"/>
              </a:spcBef>
              <a:spcAft>
                <a:spcPts val="0"/>
              </a:spcAft>
              <a:buNone/>
            </a:pPr>
            <a:endParaRPr/>
          </a:p>
        </p:txBody>
      </p:sp>
      <p:sp>
        <p:nvSpPr>
          <p:cNvPr id="316" name="Google Shape;316;g2c9bb1af609_1_17"/>
          <p:cNvSpPr txBox="1">
            <a:spLocks noGrp="1"/>
          </p:cNvSpPr>
          <p:nvPr>
            <p:ph type="body" idx="1"/>
          </p:nvPr>
        </p:nvSpPr>
        <p:spPr>
          <a:xfrm>
            <a:off x="457200" y="1635900"/>
            <a:ext cx="8229600" cy="52221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1200"/>
              </a:spcBef>
              <a:spcAft>
                <a:spcPts val="0"/>
              </a:spcAft>
              <a:buSzPts val="3000"/>
              <a:buFont typeface="Times New Roman"/>
              <a:buChar char="●"/>
            </a:pPr>
            <a:r>
              <a:rPr lang="en-US" sz="3000"/>
              <a:t>This engagement fosters a positive attitude towards learning and encourages continued exploration of programming concepts.</a:t>
            </a:r>
            <a:endParaRPr sz="3000"/>
          </a:p>
          <a:p>
            <a:pPr marL="0" lvl="0" indent="0" algn="l" rtl="0">
              <a:lnSpc>
                <a:spcPct val="115000"/>
              </a:lnSpc>
              <a:spcBef>
                <a:spcPts val="1200"/>
              </a:spcBef>
              <a:spcAft>
                <a:spcPts val="0"/>
              </a:spcAft>
              <a:buNone/>
            </a:pPr>
            <a:r>
              <a:rPr lang="en-US" sz="3000">
                <a:solidFill>
                  <a:srgbClr val="FF0000"/>
                </a:solidFill>
              </a:rPr>
              <a:t>Creativity and Problem-Solving:</a:t>
            </a:r>
            <a:r>
              <a:rPr lang="en-US" sz="3000"/>
              <a:t> </a:t>
            </a:r>
            <a:endParaRPr sz="3000"/>
          </a:p>
          <a:p>
            <a:pPr marL="457200" lvl="0" indent="-419100" algn="l" rtl="0">
              <a:lnSpc>
                <a:spcPct val="115000"/>
              </a:lnSpc>
              <a:spcBef>
                <a:spcPts val="1200"/>
              </a:spcBef>
              <a:spcAft>
                <a:spcPts val="0"/>
              </a:spcAft>
              <a:buSzPts val="3000"/>
              <a:buFont typeface="Times New Roman"/>
              <a:buChar char="●"/>
            </a:pPr>
            <a:r>
              <a:rPr lang="en-US" sz="3000"/>
              <a:t>Learners are empowered to express their creativity by designing animations, games, stories, and other multimedia projects. </a:t>
            </a:r>
            <a:endParaRPr sz="3000"/>
          </a:p>
          <a:p>
            <a:pPr marL="457200" lvl="0" indent="0" algn="l" rtl="0">
              <a:lnSpc>
                <a:spcPct val="115000"/>
              </a:lnSpc>
              <a:spcBef>
                <a:spcPts val="1200"/>
              </a:spcBef>
              <a:spcAft>
                <a:spcPts val="0"/>
              </a:spcAft>
              <a:buNone/>
            </a:pPr>
            <a:endParaRPr sz="3500"/>
          </a:p>
          <a:p>
            <a:pPr marL="0" lvl="0" indent="0" algn="l" rtl="0">
              <a:spcBef>
                <a:spcPts val="12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c9b5d7b3fa_3_1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rgbClr val="0000FF"/>
                </a:solidFill>
              </a:rPr>
              <a:t>Why is visual programming important?......</a:t>
            </a:r>
            <a:endParaRPr/>
          </a:p>
        </p:txBody>
      </p:sp>
      <p:sp>
        <p:nvSpPr>
          <p:cNvPr id="323" name="Google Shape;323;g2c9b5d7b3fa_3_13"/>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300" dirty="0">
              <a:latin typeface="Arial"/>
              <a:ea typeface="Arial"/>
              <a:cs typeface="Arial"/>
              <a:sym typeface="Arial"/>
            </a:endParaRPr>
          </a:p>
          <a:p>
            <a:pPr marL="476250" lvl="0" indent="0" algn="l" rtl="0">
              <a:lnSpc>
                <a:spcPct val="115000"/>
              </a:lnSpc>
              <a:spcBef>
                <a:spcPts val="1200"/>
              </a:spcBef>
              <a:spcAft>
                <a:spcPts val="0"/>
              </a:spcAft>
              <a:buSzPts val="3300"/>
              <a:buNone/>
            </a:pPr>
            <a:r>
              <a:rPr lang="en-US" sz="3300" dirty="0" smtClean="0"/>
              <a:t>It </a:t>
            </a:r>
            <a:r>
              <a:rPr lang="en-US" sz="3300" dirty="0"/>
              <a:t>encourages experimentation and problem-solving as learners iteratively build and refine their creations, fostering critical thinking skills and a growth mindset</a:t>
            </a:r>
            <a:endParaRPr sz="3300" dirty="0"/>
          </a:p>
          <a:p>
            <a:pPr marL="0" lvl="0" indent="0" algn="l" rtl="0">
              <a:spcBef>
                <a:spcPts val="120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c9b5d7b3fa_2_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Reflection 1</a:t>
            </a:r>
            <a:endParaRPr>
              <a:solidFill>
                <a:srgbClr val="0000FF"/>
              </a:solidFill>
            </a:endParaRPr>
          </a:p>
        </p:txBody>
      </p:sp>
      <p:sp>
        <p:nvSpPr>
          <p:cNvPr id="330" name="Google Shape;330;g2c9b5d7b3fa_2_18"/>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457200" lvl="0" indent="0" algn="l" rtl="0">
              <a:lnSpc>
                <a:spcPct val="107916"/>
              </a:lnSpc>
              <a:spcBef>
                <a:spcPts val="0"/>
              </a:spcBef>
              <a:spcAft>
                <a:spcPts val="0"/>
              </a:spcAft>
              <a:buNone/>
            </a:pPr>
            <a:r>
              <a:rPr lang="en-US" sz="3600"/>
              <a:t>What are the key features of the Scratch 3.0 interface?</a:t>
            </a:r>
            <a:endParaRPr sz="3600"/>
          </a:p>
          <a:p>
            <a:pPr marL="0" lvl="0" indent="0" algn="l" rtl="0">
              <a:lnSpc>
                <a:spcPct val="107916"/>
              </a:lnSpc>
              <a:spcBef>
                <a:spcPts val="800"/>
              </a:spcBef>
              <a:spcAft>
                <a:spcPts val="800"/>
              </a:spcAft>
              <a:buClr>
                <a:schemeClr val="dk1"/>
              </a:buClr>
              <a:buSzPts val="1100"/>
              <a:buFont typeface="Arial"/>
              <a:buNone/>
            </a:pPr>
            <a:endParaRPr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c9b5d7b3fa_2_2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Features of Scratch 3.0 interface</a:t>
            </a:r>
            <a:endParaRPr>
              <a:solidFill>
                <a:srgbClr val="0000FF"/>
              </a:solidFill>
            </a:endParaRPr>
          </a:p>
        </p:txBody>
      </p:sp>
      <p:sp>
        <p:nvSpPr>
          <p:cNvPr id="337" name="Google Shape;337;g2c9b5d7b3fa_2_26"/>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338" name="Google Shape;338;g2c9b5d7b3fa_2_26"/>
          <p:cNvPicPr preferRelativeResize="0"/>
          <p:nvPr/>
        </p:nvPicPr>
        <p:blipFill>
          <a:blip r:embed="rId3">
            <a:alphaModFix/>
          </a:blip>
          <a:stretch>
            <a:fillRect/>
          </a:stretch>
        </p:blipFill>
        <p:spPr>
          <a:xfrm>
            <a:off x="152400" y="1543950"/>
            <a:ext cx="9143999" cy="51463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c9b5d7b3fa_2_3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Reflection 2</a:t>
            </a:r>
            <a:endParaRPr>
              <a:solidFill>
                <a:srgbClr val="0000FF"/>
              </a:solidFill>
            </a:endParaRPr>
          </a:p>
        </p:txBody>
      </p:sp>
      <p:sp>
        <p:nvSpPr>
          <p:cNvPr id="345" name="Google Shape;345;g2c9b5d7b3fa_2_33"/>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457200" lvl="0" indent="-457200" algn="l" rtl="0">
              <a:lnSpc>
                <a:spcPct val="107916"/>
              </a:lnSpc>
              <a:spcBef>
                <a:spcPts val="0"/>
              </a:spcBef>
              <a:spcAft>
                <a:spcPts val="0"/>
              </a:spcAft>
              <a:buSzPts val="3600"/>
              <a:buChar char="•"/>
            </a:pPr>
            <a:r>
              <a:rPr lang="en-US" sz="3600"/>
              <a:t>How do you create an animation in scratch 3.0?</a:t>
            </a:r>
            <a:endParaRPr sz="3600"/>
          </a:p>
          <a:p>
            <a:pPr marL="0" lvl="0" indent="0" algn="l" rtl="0">
              <a:spcBef>
                <a:spcPts val="8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c9b5d7b3fa_2_3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An example of a simple animation in Scratch 3.0</a:t>
            </a:r>
            <a:endParaRPr>
              <a:solidFill>
                <a:srgbClr val="0000FF"/>
              </a:solidFill>
            </a:endParaRPr>
          </a:p>
        </p:txBody>
      </p:sp>
      <p:sp>
        <p:nvSpPr>
          <p:cNvPr id="352" name="Google Shape;352;g2c9b5d7b3fa_2_39"/>
          <p:cNvSpPr txBox="1">
            <a:spLocks noGrp="1"/>
          </p:cNvSpPr>
          <p:nvPr>
            <p:ph type="body" idx="1"/>
          </p:nvPr>
        </p:nvSpPr>
        <p:spPr>
          <a:xfrm>
            <a:off x="546950" y="1636102"/>
            <a:ext cx="8229600" cy="4526100"/>
          </a:xfrm>
          <a:prstGeom prst="rect">
            <a:avLst/>
          </a:prstGeom>
        </p:spPr>
        <p:txBody>
          <a:bodyPr spcFirstLastPara="1" wrap="square" lIns="91425" tIns="45700" rIns="91425" bIns="45700" anchor="t" anchorCtr="0">
            <a:noAutofit/>
          </a:bodyPr>
          <a:lstStyle/>
          <a:p>
            <a:pPr marL="457200" lvl="0" indent="-457200" algn="l" rtl="0">
              <a:lnSpc>
                <a:spcPct val="107916"/>
              </a:lnSpc>
              <a:spcBef>
                <a:spcPts val="0"/>
              </a:spcBef>
              <a:spcAft>
                <a:spcPts val="0"/>
              </a:spcAft>
              <a:buSzPts val="3600"/>
              <a:buAutoNum type="alphaLcParenR"/>
            </a:pPr>
            <a:r>
              <a:rPr lang="en-US" sz="3600"/>
              <a:t>Open Scratch 3.0 application</a:t>
            </a:r>
            <a:endParaRPr sz="3600"/>
          </a:p>
          <a:p>
            <a:pPr marL="457200" lvl="0" indent="-457200" algn="l" rtl="0">
              <a:lnSpc>
                <a:spcPct val="107916"/>
              </a:lnSpc>
              <a:spcBef>
                <a:spcPts val="0"/>
              </a:spcBef>
              <a:spcAft>
                <a:spcPts val="0"/>
              </a:spcAft>
              <a:buSzPts val="3600"/>
              <a:buAutoNum type="alphaLcParenR"/>
            </a:pPr>
            <a:r>
              <a:rPr lang="en-US" sz="3600"/>
              <a:t>Note the default sprite Cat      in the stage area.</a:t>
            </a:r>
            <a:endParaRPr sz="3600"/>
          </a:p>
          <a:p>
            <a:pPr marL="457200" lvl="0" indent="-457200" algn="l" rtl="0">
              <a:lnSpc>
                <a:spcPct val="107916"/>
              </a:lnSpc>
              <a:spcBef>
                <a:spcPts val="0"/>
              </a:spcBef>
              <a:spcAft>
                <a:spcPts val="0"/>
              </a:spcAft>
              <a:buSzPts val="3600"/>
              <a:buAutoNum type="alphaLcParenR"/>
            </a:pPr>
            <a:r>
              <a:rPr lang="en-US" sz="3600"/>
              <a:t>Choose the </a:t>
            </a:r>
            <a:r>
              <a:rPr lang="en-US" sz="3600" i="1"/>
              <a:t>Boardwalk backdrop</a:t>
            </a:r>
            <a:endParaRPr sz="3600" i="1"/>
          </a:p>
        </p:txBody>
      </p:sp>
      <p:pic>
        <p:nvPicPr>
          <p:cNvPr id="353" name="Google Shape;353;g2c9b5d7b3fa_2_39"/>
          <p:cNvPicPr preferRelativeResize="0"/>
          <p:nvPr/>
        </p:nvPicPr>
        <p:blipFill>
          <a:blip r:embed="rId3">
            <a:alphaModFix/>
          </a:blip>
          <a:stretch>
            <a:fillRect/>
          </a:stretch>
        </p:blipFill>
        <p:spPr>
          <a:xfrm>
            <a:off x="6085625" y="2347027"/>
            <a:ext cx="402269" cy="426898"/>
          </a:xfrm>
          <a:prstGeom prst="rect">
            <a:avLst/>
          </a:prstGeom>
          <a:noFill/>
          <a:ln>
            <a:noFill/>
          </a:ln>
        </p:spPr>
      </p:pic>
      <p:pic>
        <p:nvPicPr>
          <p:cNvPr id="354" name="Google Shape;354;g2c9b5d7b3fa_2_39"/>
          <p:cNvPicPr preferRelativeResize="0"/>
          <p:nvPr/>
        </p:nvPicPr>
        <p:blipFill>
          <a:blip r:embed="rId4">
            <a:alphaModFix/>
          </a:blip>
          <a:stretch>
            <a:fillRect/>
          </a:stretch>
        </p:blipFill>
        <p:spPr>
          <a:xfrm>
            <a:off x="3479250" y="5156300"/>
            <a:ext cx="1409700" cy="137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c9b5d7b3fa_2_193"/>
          <p:cNvSpPr txBox="1">
            <a:spLocks noGrp="1"/>
          </p:cNvSpPr>
          <p:nvPr>
            <p:ph type="title"/>
          </p:nvPr>
        </p:nvSpPr>
        <p:spPr>
          <a:xfrm>
            <a:off x="0" y="85725"/>
            <a:ext cx="9144000" cy="1512300"/>
          </a:xfrm>
          <a:prstGeom prst="rect">
            <a:avLst/>
          </a:prstGeom>
          <a:noFill/>
          <a:ln>
            <a:noFill/>
          </a:ln>
        </p:spPr>
        <p:txBody>
          <a:bodyPr spcFirstLastPara="1" wrap="square" lIns="91425" tIns="45700" rIns="91425" bIns="45700" anchor="ctr" anchorCtr="0">
            <a:noAutofit/>
          </a:bodyPr>
          <a:lstStyle/>
          <a:p>
            <a:pPr marL="15875" lvl="0" algn="l" rtl="0">
              <a:lnSpc>
                <a:spcPct val="115000"/>
              </a:lnSpc>
              <a:spcBef>
                <a:spcPts val="0"/>
              </a:spcBef>
              <a:spcAft>
                <a:spcPts val="0"/>
              </a:spcAft>
              <a:buClr>
                <a:srgbClr val="0000FF"/>
              </a:buClr>
              <a:buSzPts val="400"/>
            </a:pPr>
            <a:r>
              <a:rPr lang="en-US" dirty="0" smtClean="0">
                <a:solidFill>
                  <a:srgbClr val="0000FF"/>
                </a:solidFill>
              </a:rPr>
              <a:t>Rationale</a:t>
            </a:r>
            <a:endParaRPr dirty="0">
              <a:solidFill>
                <a:srgbClr val="0000FF"/>
              </a:solidFill>
            </a:endParaRPr>
          </a:p>
        </p:txBody>
      </p:sp>
      <p:sp>
        <p:nvSpPr>
          <p:cNvPr id="121" name="Google Shape;121;g2c9b5d7b3fa_2_193"/>
          <p:cNvSpPr txBox="1">
            <a:spLocks noGrp="1"/>
          </p:cNvSpPr>
          <p:nvPr>
            <p:ph type="body" idx="1"/>
          </p:nvPr>
        </p:nvSpPr>
        <p:spPr>
          <a:xfrm>
            <a:off x="108000" y="1597950"/>
            <a:ext cx="8928000" cy="5122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3200" b="0" i="0" u="none" dirty="0">
                <a:solidFill>
                  <a:srgbClr val="000000"/>
                </a:solidFill>
                <a:latin typeface="Times New Roman"/>
                <a:ea typeface="Times New Roman"/>
                <a:cs typeface="Times New Roman"/>
                <a:sym typeface="Times New Roman"/>
              </a:rPr>
              <a:t> </a:t>
            </a:r>
            <a:r>
              <a:rPr lang="en-US" sz="2800" b="0" i="0" u="none" dirty="0">
                <a:solidFill>
                  <a:srgbClr val="000000"/>
                </a:solidFill>
                <a:sym typeface="Times New Roman"/>
              </a:rPr>
              <a:t>Learner </a:t>
            </a:r>
            <a:r>
              <a:rPr lang="en-US" sz="2800" b="0" i="0" u="none" dirty="0" err="1">
                <a:solidFill>
                  <a:srgbClr val="000000"/>
                </a:solidFill>
                <a:sym typeface="Times New Roman"/>
              </a:rPr>
              <a:t>centred</a:t>
            </a:r>
            <a:r>
              <a:rPr lang="en-US" sz="2800" b="0" i="0" u="none" dirty="0">
                <a:solidFill>
                  <a:srgbClr val="000000"/>
                </a:solidFill>
                <a:sym typeface="Times New Roman"/>
              </a:rPr>
              <a:t> pedagogies :</a:t>
            </a:r>
            <a:endParaRPr sz="2800" dirty="0"/>
          </a:p>
          <a:p>
            <a:pPr marL="742950" lvl="1" indent="-374650">
              <a:lnSpc>
                <a:spcPct val="115000"/>
              </a:lnSpc>
              <a:spcBef>
                <a:spcPts val="0"/>
              </a:spcBef>
              <a:buClr>
                <a:srgbClr val="000000"/>
              </a:buClr>
              <a:buSzPts val="3200"/>
              <a:buFont typeface="Times New Roman"/>
              <a:buChar char="•"/>
            </a:pPr>
            <a:r>
              <a:rPr lang="en-GB" dirty="0">
                <a:solidFill>
                  <a:srgbClr val="000000"/>
                </a:solidFill>
              </a:rPr>
              <a:t>Learner centred </a:t>
            </a:r>
            <a:r>
              <a:rPr lang="en-GB" dirty="0" smtClean="0">
                <a:solidFill>
                  <a:srgbClr val="000000"/>
                </a:solidFill>
              </a:rPr>
              <a:t>pedagogies </a:t>
            </a:r>
            <a:r>
              <a:rPr lang="en-GB" dirty="0">
                <a:solidFill>
                  <a:srgbClr val="000000"/>
                </a:solidFill>
              </a:rPr>
              <a:t>are widely promoted internationally as examples of ‘best </a:t>
            </a:r>
            <a:r>
              <a:rPr lang="en-GB" dirty="0" smtClean="0">
                <a:solidFill>
                  <a:srgbClr val="000000"/>
                </a:solidFill>
              </a:rPr>
              <a:t>practices’ in learning</a:t>
            </a:r>
          </a:p>
          <a:p>
            <a:pPr marL="742950" lvl="1" indent="-374650">
              <a:lnSpc>
                <a:spcPct val="115000"/>
              </a:lnSpc>
              <a:spcBef>
                <a:spcPts val="0"/>
              </a:spcBef>
              <a:buClr>
                <a:srgbClr val="000000"/>
              </a:buClr>
              <a:buSzPts val="3200"/>
              <a:buFont typeface="Times New Roman"/>
              <a:buChar char="•"/>
            </a:pPr>
            <a:r>
              <a:rPr lang="en-GB" dirty="0" smtClean="0">
                <a:solidFill>
                  <a:srgbClr val="000000"/>
                </a:solidFill>
              </a:rPr>
              <a:t>Learner centred pedagogies: </a:t>
            </a:r>
            <a:endParaRPr lang="en-US" b="0" i="0" u="none" dirty="0" smtClean="0">
              <a:solidFill>
                <a:srgbClr val="000000"/>
              </a:solidFill>
              <a:sym typeface="Times New Roman"/>
            </a:endParaRPr>
          </a:p>
          <a:p>
            <a:pPr marL="1200150" lvl="2" indent="-374650">
              <a:lnSpc>
                <a:spcPct val="115000"/>
              </a:lnSpc>
              <a:spcBef>
                <a:spcPts val="0"/>
              </a:spcBef>
              <a:buClr>
                <a:srgbClr val="000000"/>
              </a:buClr>
              <a:buSzPts val="3200"/>
              <a:buFont typeface="Wingdings" panose="05000000000000000000" pitchFamily="2" charset="2"/>
              <a:buChar char="ü"/>
            </a:pPr>
            <a:r>
              <a:rPr lang="en-US" b="0" i="0" u="none" dirty="0" smtClean="0">
                <a:solidFill>
                  <a:srgbClr val="000000"/>
                </a:solidFill>
                <a:sym typeface="Times New Roman"/>
              </a:rPr>
              <a:t>Consider </a:t>
            </a:r>
            <a:r>
              <a:rPr lang="en-US" b="0" i="0" u="none" dirty="0">
                <a:solidFill>
                  <a:srgbClr val="000000"/>
                </a:solidFill>
                <a:sym typeface="Times New Roman"/>
              </a:rPr>
              <a:t>the learners’ needs, capacities and interests </a:t>
            </a:r>
            <a:endParaRPr dirty="0"/>
          </a:p>
          <a:p>
            <a:pPr marL="1200150" lvl="2" indent="-374650">
              <a:lnSpc>
                <a:spcPct val="115000"/>
              </a:lnSpc>
              <a:spcBef>
                <a:spcPts val="0"/>
              </a:spcBef>
              <a:buClr>
                <a:srgbClr val="000000"/>
              </a:buClr>
              <a:buSzPts val="3200"/>
              <a:buFont typeface="Wingdings" panose="05000000000000000000" pitchFamily="2" charset="2"/>
              <a:buChar char="ü"/>
            </a:pPr>
            <a:r>
              <a:rPr lang="en-US" dirty="0">
                <a:solidFill>
                  <a:srgbClr val="000000"/>
                </a:solidFill>
              </a:rPr>
              <a:t>G</a:t>
            </a:r>
            <a:r>
              <a:rPr lang="en-US" b="0" i="0" u="none" dirty="0">
                <a:solidFill>
                  <a:srgbClr val="000000"/>
                </a:solidFill>
                <a:sym typeface="Times New Roman"/>
              </a:rPr>
              <a:t>ive learner active control over the process of learning</a:t>
            </a:r>
            <a:endParaRPr dirty="0"/>
          </a:p>
          <a:p>
            <a:pPr marL="1200150" lvl="2" indent="-374650">
              <a:lnSpc>
                <a:spcPct val="115000"/>
              </a:lnSpc>
              <a:spcBef>
                <a:spcPts val="0"/>
              </a:spcBef>
              <a:buClr>
                <a:srgbClr val="000000"/>
              </a:buClr>
              <a:buSzPts val="3200"/>
              <a:buFont typeface="Wingdings" panose="05000000000000000000" pitchFamily="2" charset="2"/>
              <a:buChar char="ü"/>
            </a:pPr>
            <a:r>
              <a:rPr lang="en-US" b="0" i="0" u="none" dirty="0">
                <a:solidFill>
                  <a:srgbClr val="000000"/>
                </a:solidFill>
                <a:sym typeface="Times New Roman"/>
              </a:rPr>
              <a:t>Emphasizes on  performance based learning where  learners carry out tasks facilitated by the teacher</a:t>
            </a:r>
            <a:endParaRPr b="0" i="0" u="none" dirty="0">
              <a:solidFill>
                <a:srgbClr val="000000"/>
              </a:solidFill>
              <a:sym typeface="Times New Roman"/>
            </a:endParaRPr>
          </a:p>
          <a:p>
            <a:pPr marL="685800" lvl="0" indent="-457200" algn="l" rtl="0">
              <a:lnSpc>
                <a:spcPct val="100000"/>
              </a:lnSpc>
              <a:spcBef>
                <a:spcPts val="360"/>
              </a:spcBef>
              <a:spcAft>
                <a:spcPts val="0"/>
              </a:spcAft>
              <a:buClr>
                <a:schemeClr val="dk1"/>
              </a:buClr>
              <a:buSzPts val="1800"/>
              <a:buFont typeface="Wingdings" panose="05000000000000000000" pitchFamily="2" charset="2"/>
              <a:buChar char="ü"/>
            </a:pPr>
            <a:endParaRPr sz="3200" b="0" i="0" u="none"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2c9b5d7b3fa_2_5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Animation…</a:t>
            </a:r>
            <a:endParaRPr>
              <a:solidFill>
                <a:srgbClr val="0000FF"/>
              </a:solidFill>
            </a:endParaRPr>
          </a:p>
        </p:txBody>
      </p:sp>
      <p:sp>
        <p:nvSpPr>
          <p:cNvPr id="361" name="Google Shape;361;g2c9b5d7b3fa_2_58"/>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 Go to the Block pane, choose the </a:t>
            </a:r>
            <a:r>
              <a:rPr lang="en-US" i="1"/>
              <a:t>event</a:t>
            </a:r>
            <a:r>
              <a:rPr lang="en-US"/>
              <a:t> category of blocks. Drag         and  drop it the code area</a:t>
            </a:r>
            <a:endParaRPr/>
          </a:p>
          <a:p>
            <a:pPr marL="0" lvl="0" indent="0" algn="l" rtl="0">
              <a:spcBef>
                <a:spcPts val="360"/>
              </a:spcBef>
              <a:spcAft>
                <a:spcPts val="0"/>
              </a:spcAft>
              <a:buNone/>
            </a:pPr>
            <a:r>
              <a:rPr lang="en-US"/>
              <a:t>e) Click on the </a:t>
            </a:r>
            <a:r>
              <a:rPr lang="en-US" i="1"/>
              <a:t>motion</a:t>
            </a:r>
            <a:r>
              <a:rPr lang="en-US"/>
              <a:t> category of blocks and select the go to             and stack it below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pic>
        <p:nvPicPr>
          <p:cNvPr id="362" name="Google Shape;362;g2c9b5d7b3fa_2_58"/>
          <p:cNvPicPr preferRelativeResize="0"/>
          <p:nvPr/>
        </p:nvPicPr>
        <p:blipFill>
          <a:blip r:embed="rId3">
            <a:alphaModFix/>
          </a:blip>
          <a:stretch>
            <a:fillRect/>
          </a:stretch>
        </p:blipFill>
        <p:spPr>
          <a:xfrm>
            <a:off x="4704425" y="2325627"/>
            <a:ext cx="733425" cy="361950"/>
          </a:xfrm>
          <a:prstGeom prst="rect">
            <a:avLst/>
          </a:prstGeom>
          <a:noFill/>
          <a:ln>
            <a:noFill/>
          </a:ln>
        </p:spPr>
      </p:pic>
      <p:pic>
        <p:nvPicPr>
          <p:cNvPr id="363" name="Google Shape;363;g2c9b5d7b3fa_2_58"/>
          <p:cNvPicPr preferRelativeResize="0"/>
          <p:nvPr/>
        </p:nvPicPr>
        <p:blipFill>
          <a:blip r:embed="rId4">
            <a:alphaModFix/>
          </a:blip>
          <a:stretch>
            <a:fillRect/>
          </a:stretch>
        </p:blipFill>
        <p:spPr>
          <a:xfrm>
            <a:off x="3147150" y="3793052"/>
            <a:ext cx="1184860" cy="426898"/>
          </a:xfrm>
          <a:prstGeom prst="rect">
            <a:avLst/>
          </a:prstGeom>
          <a:noFill/>
          <a:ln>
            <a:noFill/>
          </a:ln>
        </p:spPr>
      </p:pic>
      <p:pic>
        <p:nvPicPr>
          <p:cNvPr id="364" name="Google Shape;364;g2c9b5d7b3fa_2_58"/>
          <p:cNvPicPr preferRelativeResize="0"/>
          <p:nvPr/>
        </p:nvPicPr>
        <p:blipFill>
          <a:blip r:embed="rId5">
            <a:alphaModFix/>
          </a:blip>
          <a:stretch>
            <a:fillRect/>
          </a:stretch>
        </p:blipFill>
        <p:spPr>
          <a:xfrm>
            <a:off x="2963288" y="4802275"/>
            <a:ext cx="1552575" cy="9620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c9b5d7b3fa_2_7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rgbClr val="0000FF"/>
                </a:solidFill>
              </a:rPr>
              <a:t>Animation…</a:t>
            </a:r>
            <a:endParaRPr/>
          </a:p>
        </p:txBody>
      </p:sp>
      <p:sp>
        <p:nvSpPr>
          <p:cNvPr id="371" name="Google Shape;371;g2c9b5d7b3fa_2_73"/>
          <p:cNvSpPr txBox="1">
            <a:spLocks noGrp="1"/>
          </p:cNvSpPr>
          <p:nvPr>
            <p:ph type="body" idx="1"/>
          </p:nvPr>
        </p:nvSpPr>
        <p:spPr>
          <a:xfrm>
            <a:off x="457200" y="1600200"/>
            <a:ext cx="8229600" cy="469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f) </a:t>
            </a:r>
            <a:r>
              <a:rPr lang="en-US" sz="2700"/>
              <a:t>To position the sprite at the bottom left corner, specify the (x, y) as (-189,-77) in the</a:t>
            </a:r>
            <a:r>
              <a:rPr lang="en-US" sz="2700" i="1"/>
              <a:t> go to</a:t>
            </a:r>
            <a:r>
              <a:rPr lang="en-US" sz="2700"/>
              <a:t> block</a:t>
            </a:r>
            <a:r>
              <a:rPr lang="en-US" sz="1200"/>
              <a:t>.</a:t>
            </a:r>
            <a:endParaRPr sz="1200"/>
          </a:p>
          <a:p>
            <a:pPr marL="0" lvl="0" indent="0" algn="l" rtl="0">
              <a:spcBef>
                <a:spcPts val="360"/>
              </a:spcBef>
              <a:spcAft>
                <a:spcPts val="0"/>
              </a:spcAft>
              <a:buNone/>
            </a:pPr>
            <a:endParaRPr sz="1200"/>
          </a:p>
          <a:p>
            <a:pPr marL="0" lvl="0" indent="0" algn="l" rtl="0">
              <a:spcBef>
                <a:spcPts val="360"/>
              </a:spcBef>
              <a:spcAft>
                <a:spcPts val="0"/>
              </a:spcAft>
              <a:buNone/>
            </a:pPr>
            <a:endParaRPr sz="1200"/>
          </a:p>
          <a:p>
            <a:pPr marL="0" lvl="0" indent="0" algn="l" rtl="0">
              <a:spcBef>
                <a:spcPts val="360"/>
              </a:spcBef>
              <a:spcAft>
                <a:spcPts val="0"/>
              </a:spcAft>
              <a:buNone/>
            </a:pPr>
            <a:endParaRPr sz="1200"/>
          </a:p>
          <a:p>
            <a:pPr marL="0" lvl="0" indent="0" algn="l" rtl="0">
              <a:spcBef>
                <a:spcPts val="360"/>
              </a:spcBef>
              <a:spcAft>
                <a:spcPts val="0"/>
              </a:spcAft>
              <a:buNone/>
            </a:pPr>
            <a:endParaRPr sz="1200"/>
          </a:p>
          <a:p>
            <a:pPr marL="0" lvl="0" indent="0" algn="l" rtl="0">
              <a:spcBef>
                <a:spcPts val="360"/>
              </a:spcBef>
              <a:spcAft>
                <a:spcPts val="0"/>
              </a:spcAft>
              <a:buNone/>
            </a:pPr>
            <a:endParaRPr sz="1200"/>
          </a:p>
          <a:p>
            <a:pPr marL="0" lvl="0" indent="0" algn="l" rtl="0">
              <a:spcBef>
                <a:spcPts val="360"/>
              </a:spcBef>
              <a:spcAft>
                <a:spcPts val="0"/>
              </a:spcAft>
              <a:buNone/>
            </a:pPr>
            <a:endParaRPr sz="1200"/>
          </a:p>
          <a:p>
            <a:pPr marL="0" lvl="0" indent="0" algn="l" rtl="0">
              <a:spcBef>
                <a:spcPts val="360"/>
              </a:spcBef>
              <a:spcAft>
                <a:spcPts val="0"/>
              </a:spcAft>
              <a:buNone/>
            </a:pPr>
            <a:endParaRPr sz="1200"/>
          </a:p>
          <a:p>
            <a:pPr marL="0" lvl="0" indent="0" algn="l" rtl="0">
              <a:spcBef>
                <a:spcPts val="360"/>
              </a:spcBef>
              <a:spcAft>
                <a:spcPts val="0"/>
              </a:spcAft>
              <a:buNone/>
            </a:pPr>
            <a:r>
              <a:rPr lang="en-US" sz="2700"/>
              <a:t>g)  Click on the motion block category and select move 10 steps and stack it below the </a:t>
            </a:r>
            <a:r>
              <a:rPr lang="en-US" sz="2700" i="1"/>
              <a:t>go to</a:t>
            </a:r>
            <a:r>
              <a:rPr lang="en-US" sz="2700"/>
              <a:t> block</a:t>
            </a:r>
            <a:endParaRPr sz="2100" i="1"/>
          </a:p>
          <a:p>
            <a:pPr marL="0" lvl="0" indent="0" algn="l" rtl="0">
              <a:spcBef>
                <a:spcPts val="360"/>
              </a:spcBef>
              <a:spcAft>
                <a:spcPts val="0"/>
              </a:spcAft>
              <a:buNone/>
            </a:pPr>
            <a:endParaRPr sz="1200"/>
          </a:p>
        </p:txBody>
      </p:sp>
      <p:pic>
        <p:nvPicPr>
          <p:cNvPr id="372" name="Google Shape;372;g2c9b5d7b3fa_2_73"/>
          <p:cNvPicPr preferRelativeResize="0"/>
          <p:nvPr/>
        </p:nvPicPr>
        <p:blipFill>
          <a:blip r:embed="rId3">
            <a:alphaModFix/>
          </a:blip>
          <a:stretch>
            <a:fillRect/>
          </a:stretch>
        </p:blipFill>
        <p:spPr>
          <a:xfrm>
            <a:off x="3086100" y="2744063"/>
            <a:ext cx="1485900" cy="866775"/>
          </a:xfrm>
          <a:prstGeom prst="rect">
            <a:avLst/>
          </a:prstGeom>
          <a:noFill/>
          <a:ln>
            <a:noFill/>
          </a:ln>
        </p:spPr>
      </p:pic>
      <p:pic>
        <p:nvPicPr>
          <p:cNvPr id="373" name="Google Shape;373;g2c9b5d7b3fa_2_73"/>
          <p:cNvPicPr preferRelativeResize="0"/>
          <p:nvPr/>
        </p:nvPicPr>
        <p:blipFill>
          <a:blip r:embed="rId4">
            <a:alphaModFix/>
          </a:blip>
          <a:stretch>
            <a:fillRect/>
          </a:stretch>
        </p:blipFill>
        <p:spPr>
          <a:xfrm>
            <a:off x="3043238" y="5139550"/>
            <a:ext cx="1571625" cy="11525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c9b5d7b3fa_2_8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rgbClr val="0000FF"/>
                </a:solidFill>
              </a:rPr>
              <a:t>Animation…</a:t>
            </a:r>
            <a:endParaRPr/>
          </a:p>
        </p:txBody>
      </p:sp>
      <p:sp>
        <p:nvSpPr>
          <p:cNvPr id="380" name="Google Shape;380;g2c9b5d7b3fa_2_83"/>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2700"/>
              <a:t>h) Click on the</a:t>
            </a:r>
            <a:r>
              <a:rPr lang="en-US" sz="2700" i="1"/>
              <a:t> looks</a:t>
            </a:r>
            <a:r>
              <a:rPr lang="en-US" sz="2700"/>
              <a:t> block category, select the </a:t>
            </a:r>
            <a:r>
              <a:rPr lang="en-US" sz="2700" i="1"/>
              <a:t>next</a:t>
            </a:r>
            <a:r>
              <a:rPr lang="en-US" sz="2700"/>
              <a:t> </a:t>
            </a:r>
            <a:r>
              <a:rPr lang="en-US" sz="2700" i="1"/>
              <a:t>costume</a:t>
            </a:r>
            <a:r>
              <a:rPr lang="en-US" sz="2700"/>
              <a:t> and stack it under the move</a:t>
            </a:r>
            <a:endParaRPr sz="2700"/>
          </a:p>
          <a:p>
            <a:pPr marL="0" lvl="0" indent="0" algn="l" rtl="0">
              <a:lnSpc>
                <a:spcPct val="107916"/>
              </a:lnSpc>
              <a:spcBef>
                <a:spcPts val="800"/>
              </a:spcBef>
              <a:spcAft>
                <a:spcPts val="0"/>
              </a:spcAft>
              <a:buNone/>
            </a:pPr>
            <a:endParaRPr sz="1800"/>
          </a:p>
          <a:p>
            <a:pPr marL="0" lvl="0" indent="0" algn="l" rtl="0">
              <a:lnSpc>
                <a:spcPct val="107916"/>
              </a:lnSpc>
              <a:spcBef>
                <a:spcPts val="800"/>
              </a:spcBef>
              <a:spcAft>
                <a:spcPts val="0"/>
              </a:spcAft>
              <a:buNone/>
            </a:pPr>
            <a:endParaRPr sz="1900"/>
          </a:p>
          <a:p>
            <a:pPr marL="0" lvl="0" indent="0" algn="l" rtl="0">
              <a:lnSpc>
                <a:spcPct val="107916"/>
              </a:lnSpc>
              <a:spcBef>
                <a:spcPts val="800"/>
              </a:spcBef>
              <a:spcAft>
                <a:spcPts val="0"/>
              </a:spcAft>
              <a:buNone/>
            </a:pPr>
            <a:endParaRPr sz="1800"/>
          </a:p>
          <a:p>
            <a:pPr marL="0" lvl="0" indent="0" algn="l" rtl="0">
              <a:lnSpc>
                <a:spcPct val="107916"/>
              </a:lnSpc>
              <a:spcBef>
                <a:spcPts val="800"/>
              </a:spcBef>
              <a:spcAft>
                <a:spcPts val="0"/>
              </a:spcAft>
              <a:buNone/>
            </a:pPr>
            <a:endParaRPr sz="1800"/>
          </a:p>
          <a:p>
            <a:pPr marL="0" lvl="0" indent="0" algn="l" rtl="0">
              <a:lnSpc>
                <a:spcPct val="107916"/>
              </a:lnSpc>
              <a:spcBef>
                <a:spcPts val="800"/>
              </a:spcBef>
              <a:spcAft>
                <a:spcPts val="800"/>
              </a:spcAft>
              <a:buNone/>
            </a:pPr>
            <a:endParaRPr sz="1800"/>
          </a:p>
        </p:txBody>
      </p:sp>
      <p:pic>
        <p:nvPicPr>
          <p:cNvPr id="381" name="Google Shape;381;g2c9b5d7b3fa_2_83"/>
          <p:cNvPicPr preferRelativeResize="0"/>
          <p:nvPr/>
        </p:nvPicPr>
        <p:blipFill>
          <a:blip r:embed="rId3">
            <a:alphaModFix/>
          </a:blip>
          <a:stretch>
            <a:fillRect/>
          </a:stretch>
        </p:blipFill>
        <p:spPr>
          <a:xfrm>
            <a:off x="3213225" y="2534625"/>
            <a:ext cx="1543050" cy="1485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c9b5d7b3fa_3_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rgbClr val="0000FF"/>
                </a:solidFill>
              </a:rPr>
              <a:t>Animation…</a:t>
            </a:r>
            <a:endParaRPr/>
          </a:p>
        </p:txBody>
      </p:sp>
      <p:sp>
        <p:nvSpPr>
          <p:cNvPr id="388" name="Google Shape;388;g2c9b5d7b3fa_3_20"/>
          <p:cNvSpPr txBox="1">
            <a:spLocks noGrp="1"/>
          </p:cNvSpPr>
          <p:nvPr>
            <p:ph type="body" idx="1"/>
          </p:nvPr>
        </p:nvSpPr>
        <p:spPr>
          <a:xfrm>
            <a:off x="577000" y="1552965"/>
            <a:ext cx="8229600" cy="45261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2700"/>
              <a:t>j) Click on the </a:t>
            </a:r>
            <a:r>
              <a:rPr lang="en-US" sz="2700" i="1"/>
              <a:t>contro</a:t>
            </a:r>
            <a:r>
              <a:rPr lang="en-US" sz="2700"/>
              <a:t>l block to select the </a:t>
            </a:r>
            <a:r>
              <a:rPr lang="en-US" sz="2700" i="1"/>
              <a:t>repeat 10 times </a:t>
            </a:r>
            <a:r>
              <a:rPr lang="en-US" sz="2700"/>
              <a:t>block and nest the</a:t>
            </a:r>
            <a:r>
              <a:rPr lang="en-US" sz="2700" i="1"/>
              <a:t> move</a:t>
            </a:r>
            <a:r>
              <a:rPr lang="en-US" sz="2700"/>
              <a:t> and</a:t>
            </a:r>
            <a:r>
              <a:rPr lang="en-US" sz="2700" i="1"/>
              <a:t> next costume</a:t>
            </a:r>
            <a:endParaRPr sz="2700" i="1"/>
          </a:p>
          <a:p>
            <a:pPr marL="0" lvl="0" indent="0" algn="l" rtl="0">
              <a:lnSpc>
                <a:spcPct val="107916"/>
              </a:lnSpc>
              <a:spcBef>
                <a:spcPts val="800"/>
              </a:spcBef>
              <a:spcAft>
                <a:spcPts val="0"/>
              </a:spcAft>
              <a:buNone/>
            </a:pPr>
            <a:endParaRPr sz="2700" i="1"/>
          </a:p>
          <a:p>
            <a:pPr marL="0" lvl="0" indent="0" algn="l" rtl="0">
              <a:lnSpc>
                <a:spcPct val="107916"/>
              </a:lnSpc>
              <a:spcBef>
                <a:spcPts val="800"/>
              </a:spcBef>
              <a:spcAft>
                <a:spcPts val="0"/>
              </a:spcAft>
              <a:buNone/>
            </a:pPr>
            <a:endParaRPr sz="2700" i="1"/>
          </a:p>
          <a:p>
            <a:pPr marL="0" lvl="0" indent="0" algn="l" rtl="0">
              <a:lnSpc>
                <a:spcPct val="107916"/>
              </a:lnSpc>
              <a:spcBef>
                <a:spcPts val="800"/>
              </a:spcBef>
              <a:spcAft>
                <a:spcPts val="0"/>
              </a:spcAft>
              <a:buNone/>
            </a:pPr>
            <a:endParaRPr sz="2700" i="1"/>
          </a:p>
          <a:p>
            <a:pPr marL="0" lvl="0" indent="0" algn="l" rtl="0">
              <a:lnSpc>
                <a:spcPct val="107916"/>
              </a:lnSpc>
              <a:spcBef>
                <a:spcPts val="800"/>
              </a:spcBef>
              <a:spcAft>
                <a:spcPts val="0"/>
              </a:spcAft>
              <a:buNone/>
            </a:pPr>
            <a:endParaRPr sz="2700" i="1"/>
          </a:p>
          <a:p>
            <a:pPr marL="0" lvl="0" indent="0" algn="l" rtl="0">
              <a:lnSpc>
                <a:spcPct val="107916"/>
              </a:lnSpc>
              <a:spcBef>
                <a:spcPts val="800"/>
              </a:spcBef>
              <a:spcAft>
                <a:spcPts val="0"/>
              </a:spcAft>
              <a:buNone/>
            </a:pPr>
            <a:endParaRPr sz="2700" i="1"/>
          </a:p>
          <a:p>
            <a:pPr marL="0" lvl="0" indent="0" algn="l" rtl="0">
              <a:lnSpc>
                <a:spcPct val="107916"/>
              </a:lnSpc>
              <a:spcBef>
                <a:spcPts val="800"/>
              </a:spcBef>
              <a:spcAft>
                <a:spcPts val="800"/>
              </a:spcAft>
              <a:buNone/>
            </a:pPr>
            <a:r>
              <a:rPr lang="en-US" sz="2700"/>
              <a:t>What happens when you click the </a:t>
            </a:r>
            <a:r>
              <a:rPr lang="en-US" sz="2700" i="1"/>
              <a:t>green flag</a:t>
            </a:r>
            <a:r>
              <a:rPr lang="en-US" sz="2700"/>
              <a:t>      ?</a:t>
            </a:r>
            <a:endParaRPr sz="2700"/>
          </a:p>
        </p:txBody>
      </p:sp>
      <p:pic>
        <p:nvPicPr>
          <p:cNvPr id="389" name="Google Shape;389;g2c9b5d7b3fa_3_20"/>
          <p:cNvPicPr preferRelativeResize="0"/>
          <p:nvPr/>
        </p:nvPicPr>
        <p:blipFill>
          <a:blip r:embed="rId3">
            <a:alphaModFix/>
          </a:blip>
          <a:stretch>
            <a:fillRect/>
          </a:stretch>
        </p:blipFill>
        <p:spPr>
          <a:xfrm>
            <a:off x="6321600" y="2230100"/>
            <a:ext cx="1847850" cy="2486025"/>
          </a:xfrm>
          <a:prstGeom prst="rect">
            <a:avLst/>
          </a:prstGeom>
          <a:noFill/>
          <a:ln>
            <a:noFill/>
          </a:ln>
        </p:spPr>
      </p:pic>
      <p:pic>
        <p:nvPicPr>
          <p:cNvPr id="390" name="Google Shape;390;g2c9b5d7b3fa_3_20"/>
          <p:cNvPicPr preferRelativeResize="0"/>
          <p:nvPr/>
        </p:nvPicPr>
        <p:blipFill>
          <a:blip r:embed="rId4">
            <a:alphaModFix/>
          </a:blip>
          <a:stretch>
            <a:fillRect/>
          </a:stretch>
        </p:blipFill>
        <p:spPr>
          <a:xfrm>
            <a:off x="1442800" y="2992100"/>
            <a:ext cx="2400300" cy="1647825"/>
          </a:xfrm>
          <a:prstGeom prst="rect">
            <a:avLst/>
          </a:prstGeom>
          <a:noFill/>
          <a:ln>
            <a:noFill/>
          </a:ln>
        </p:spPr>
      </p:pic>
      <p:pic>
        <p:nvPicPr>
          <p:cNvPr id="391" name="Google Shape;391;g2c9b5d7b3fa_3_20"/>
          <p:cNvPicPr preferRelativeResize="0"/>
          <p:nvPr/>
        </p:nvPicPr>
        <p:blipFill>
          <a:blip r:embed="rId5">
            <a:alphaModFix/>
          </a:blip>
          <a:stretch>
            <a:fillRect/>
          </a:stretch>
        </p:blipFill>
        <p:spPr>
          <a:xfrm>
            <a:off x="6805628" y="5298325"/>
            <a:ext cx="510650" cy="4402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c9b5d7b3fa_2_10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FF"/>
                </a:solidFill>
              </a:rPr>
              <a:t>Conclusion</a:t>
            </a:r>
            <a:endParaRPr>
              <a:solidFill>
                <a:srgbClr val="0000FF"/>
              </a:solidFill>
            </a:endParaRPr>
          </a:p>
        </p:txBody>
      </p:sp>
      <p:sp>
        <p:nvSpPr>
          <p:cNvPr id="405" name="Google Shape;405;g2c9b5d7b3fa_2_105"/>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700"/>
              <a:t>In  </a:t>
            </a:r>
            <a:r>
              <a:rPr lang="en-US" sz="2700" smtClean="0"/>
              <a:t>the Part </a:t>
            </a:r>
            <a:r>
              <a:rPr lang="en-US" sz="2700" dirty="0" smtClean="0"/>
              <a:t>One of Unit 1, </a:t>
            </a:r>
            <a:r>
              <a:rPr lang="en-US" sz="2700" dirty="0"/>
              <a:t>you </a:t>
            </a:r>
            <a:r>
              <a:rPr lang="en-US" sz="2700" dirty="0" smtClean="0"/>
              <a:t>have </a:t>
            </a:r>
            <a:r>
              <a:rPr lang="en-US" sz="2700" dirty="0"/>
              <a:t>been introduced to:</a:t>
            </a:r>
            <a:endParaRPr sz="2700" dirty="0"/>
          </a:p>
          <a:p>
            <a:pPr marL="457200" lvl="0" indent="-400050" algn="l" rtl="0">
              <a:spcBef>
                <a:spcPts val="360"/>
              </a:spcBef>
              <a:spcAft>
                <a:spcPts val="0"/>
              </a:spcAft>
              <a:buSzPts val="2700"/>
              <a:buChar char="●"/>
            </a:pPr>
            <a:r>
              <a:rPr lang="en-US" sz="2700" dirty="0" smtClean="0"/>
              <a:t>Learner </a:t>
            </a:r>
            <a:r>
              <a:rPr lang="en-US" sz="2700" dirty="0" err="1" smtClean="0"/>
              <a:t>centred</a:t>
            </a:r>
            <a:r>
              <a:rPr lang="en-US" sz="2700" dirty="0" smtClean="0"/>
              <a:t> pedagogies</a:t>
            </a:r>
          </a:p>
          <a:p>
            <a:pPr marL="457200" lvl="0" indent="-400050" algn="l" rtl="0">
              <a:spcBef>
                <a:spcPts val="360"/>
              </a:spcBef>
              <a:spcAft>
                <a:spcPts val="0"/>
              </a:spcAft>
              <a:buSzPts val="2700"/>
              <a:buChar char="●"/>
            </a:pPr>
            <a:r>
              <a:rPr lang="en-US" sz="2700" dirty="0" smtClean="0"/>
              <a:t>Inquiry Based Learning (IBL)</a:t>
            </a:r>
          </a:p>
          <a:p>
            <a:pPr marL="457200" lvl="0" indent="-400050" algn="l" rtl="0">
              <a:spcBef>
                <a:spcPts val="360"/>
              </a:spcBef>
              <a:spcAft>
                <a:spcPts val="0"/>
              </a:spcAft>
              <a:buSzPts val="2700"/>
              <a:buChar char="●"/>
            </a:pPr>
            <a:r>
              <a:rPr lang="en-US" sz="2700" dirty="0" smtClean="0"/>
              <a:t>Visual programming</a:t>
            </a:r>
            <a:endParaRPr lang="en-US" sz="2700" dirty="0"/>
          </a:p>
          <a:p>
            <a:pPr marL="57150" lvl="0" indent="0" algn="l" rtl="0">
              <a:spcBef>
                <a:spcPts val="360"/>
              </a:spcBef>
              <a:spcAft>
                <a:spcPts val="0"/>
              </a:spcAft>
              <a:buSzPts val="2700"/>
              <a:buNone/>
            </a:pPr>
            <a:r>
              <a:rPr lang="en-US" sz="2700" dirty="0" smtClean="0"/>
              <a:t>It </a:t>
            </a:r>
            <a:r>
              <a:rPr lang="en-US" sz="2700" dirty="0"/>
              <a:t>is  important that you </a:t>
            </a:r>
            <a:r>
              <a:rPr lang="en-US" sz="2700" dirty="0" smtClean="0"/>
              <a:t>continue:</a:t>
            </a:r>
          </a:p>
          <a:p>
            <a:pPr marL="514350" lvl="1" indent="0">
              <a:buSzPts val="2700"/>
              <a:buNone/>
            </a:pPr>
            <a:r>
              <a:rPr lang="en-US" sz="2300" dirty="0" smtClean="0"/>
              <a:t>- Implementing IBL in the classroom</a:t>
            </a:r>
          </a:p>
          <a:p>
            <a:pPr marL="514350" lvl="1" indent="0">
              <a:buSzPts val="2700"/>
              <a:buNone/>
            </a:pPr>
            <a:r>
              <a:rPr lang="en-US" sz="2300" dirty="0" smtClean="0"/>
              <a:t>-Exploring </a:t>
            </a:r>
            <a:r>
              <a:rPr lang="en-US" sz="2300" dirty="0"/>
              <a:t>the Scratch </a:t>
            </a:r>
            <a:r>
              <a:rPr lang="en-US" sz="2300" dirty="0" smtClean="0"/>
              <a:t>3.0</a:t>
            </a:r>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
          <p:cNvSpPr txBox="1">
            <a:spLocks noGrp="1"/>
          </p:cNvSpPr>
          <p:nvPr>
            <p:ph type="body" idx="1"/>
          </p:nvPr>
        </p:nvSpPr>
        <p:spPr>
          <a:xfrm>
            <a:off x="457200" y="1752600"/>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6600"/>
              <a:buNone/>
            </a:pPr>
            <a:endParaRPr sz="6600"/>
          </a:p>
          <a:p>
            <a:pPr marL="0" lvl="0" indent="0" algn="ctr" rtl="0">
              <a:spcBef>
                <a:spcPts val="0"/>
              </a:spcBef>
              <a:spcAft>
                <a:spcPts val="0"/>
              </a:spcAft>
              <a:buClr>
                <a:schemeClr val="dk1"/>
              </a:buClr>
              <a:buSzPts val="6600"/>
              <a:buNone/>
            </a:pPr>
            <a:r>
              <a:rPr lang="en-US" sz="6600" b="1">
                <a:solidFill>
                  <a:srgbClr val="FF0000"/>
                </a:solidFill>
              </a:rPr>
              <a:t>THE END</a:t>
            </a:r>
            <a:endParaRPr sz="6600" b="1">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c9b5d7b3fa_2_233"/>
          <p:cNvSpPr txBox="1">
            <a:spLocks noGrp="1"/>
          </p:cNvSpPr>
          <p:nvPr>
            <p:ph type="title"/>
          </p:nvPr>
        </p:nvSpPr>
        <p:spPr>
          <a:xfrm>
            <a:off x="0" y="31750"/>
            <a:ext cx="9144000" cy="550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solidFill>
                  <a:srgbClr val="3333FF"/>
                </a:solidFill>
                <a:latin typeface="EB Garamond"/>
                <a:ea typeface="EB Garamond"/>
                <a:cs typeface="EB Garamond"/>
                <a:sym typeface="EB Garamond"/>
              </a:rPr>
              <a:t>Session</a:t>
            </a:r>
            <a:r>
              <a:rPr lang="en-US" sz="4000" b="1" i="0" u="none">
                <a:solidFill>
                  <a:srgbClr val="3333FF"/>
                </a:solidFill>
                <a:latin typeface="EB Garamond"/>
                <a:ea typeface="EB Garamond"/>
                <a:cs typeface="EB Garamond"/>
                <a:sym typeface="EB Garamond"/>
              </a:rPr>
              <a:t> Outcomes</a:t>
            </a:r>
            <a:endParaRPr/>
          </a:p>
        </p:txBody>
      </p:sp>
      <p:sp>
        <p:nvSpPr>
          <p:cNvPr id="133" name="Google Shape;133;g2c9b5d7b3fa_2_233"/>
          <p:cNvSpPr txBox="1">
            <a:spLocks noGrp="1"/>
          </p:cNvSpPr>
          <p:nvPr>
            <p:ph type="body" idx="1"/>
          </p:nvPr>
        </p:nvSpPr>
        <p:spPr>
          <a:xfrm>
            <a:off x="69900" y="1241946"/>
            <a:ext cx="9004200" cy="5022376"/>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00"/>
              </a:spcBef>
              <a:spcAft>
                <a:spcPts val="0"/>
              </a:spcAft>
              <a:buSzPts val="1800"/>
              <a:buNone/>
            </a:pPr>
            <a:r>
              <a:rPr lang="en-US" sz="2700" b="0" i="0" u="none" dirty="0">
                <a:solidFill>
                  <a:srgbClr val="000000"/>
                </a:solidFill>
                <a:latin typeface="Times New Roman"/>
                <a:ea typeface="Times New Roman"/>
                <a:cs typeface="Times New Roman"/>
                <a:sym typeface="Times New Roman"/>
              </a:rPr>
              <a:t>By the end of the unit, the participant should be able to:</a:t>
            </a:r>
            <a:endParaRPr sz="2700" dirty="0"/>
          </a:p>
          <a:p>
            <a:pPr marL="457200" lvl="0" indent="-400050" algn="l" rtl="0">
              <a:lnSpc>
                <a:spcPct val="100000"/>
              </a:lnSpc>
              <a:spcBef>
                <a:spcPts val="300"/>
              </a:spcBef>
              <a:spcAft>
                <a:spcPts val="0"/>
              </a:spcAft>
              <a:buClr>
                <a:srgbClr val="000000"/>
              </a:buClr>
              <a:buSzPts val="2700"/>
              <a:buFont typeface="Times New Roman"/>
              <a:buAutoNum type="alphaLcParenR"/>
            </a:pPr>
            <a:r>
              <a:rPr lang="en-US" sz="2700" b="0" i="0" u="none" dirty="0">
                <a:solidFill>
                  <a:srgbClr val="000000"/>
                </a:solidFill>
                <a:latin typeface="Times New Roman"/>
                <a:ea typeface="Times New Roman"/>
                <a:cs typeface="Times New Roman"/>
                <a:sym typeface="Times New Roman"/>
              </a:rPr>
              <a:t>Describe Inquiry-Based  </a:t>
            </a:r>
            <a:r>
              <a:rPr lang="en-US" sz="2700" b="0" i="0" u="none" dirty="0" smtClean="0">
                <a:solidFill>
                  <a:srgbClr val="000000"/>
                </a:solidFill>
                <a:latin typeface="Times New Roman"/>
                <a:ea typeface="Times New Roman"/>
                <a:cs typeface="Times New Roman"/>
                <a:sym typeface="Times New Roman"/>
              </a:rPr>
              <a:t>Learning (IBL)</a:t>
            </a:r>
          </a:p>
          <a:p>
            <a:pPr marL="457200" lvl="0" indent="-400050" algn="l" rtl="0">
              <a:lnSpc>
                <a:spcPct val="100000"/>
              </a:lnSpc>
              <a:spcBef>
                <a:spcPts val="300"/>
              </a:spcBef>
              <a:spcAft>
                <a:spcPts val="0"/>
              </a:spcAft>
              <a:buClr>
                <a:srgbClr val="000000"/>
              </a:buClr>
              <a:buSzPts val="2700"/>
              <a:buFont typeface="Times New Roman"/>
              <a:buAutoNum type="alphaLcParenR"/>
            </a:pPr>
            <a:r>
              <a:rPr lang="en-US" sz="2700" dirty="0" smtClean="0">
                <a:solidFill>
                  <a:srgbClr val="000000"/>
                </a:solidFill>
              </a:rPr>
              <a:t>Develop IBL activities in Pre-technical studies and Agriculture and Nutrition</a:t>
            </a:r>
            <a:r>
              <a:rPr lang="en-US" sz="2700" b="0" i="0" u="none" dirty="0" smtClean="0">
                <a:solidFill>
                  <a:srgbClr val="000000"/>
                </a:solidFill>
                <a:latin typeface="Times New Roman"/>
                <a:ea typeface="Times New Roman"/>
                <a:cs typeface="Times New Roman"/>
                <a:sym typeface="Times New Roman"/>
              </a:rPr>
              <a:t> </a:t>
            </a:r>
            <a:endParaRPr sz="2700" dirty="0"/>
          </a:p>
          <a:p>
            <a:pPr marL="457200" lvl="0" indent="-400050" algn="l" rtl="0">
              <a:lnSpc>
                <a:spcPct val="100000"/>
              </a:lnSpc>
              <a:spcBef>
                <a:spcPts val="0"/>
              </a:spcBef>
              <a:spcAft>
                <a:spcPts val="0"/>
              </a:spcAft>
              <a:buClr>
                <a:srgbClr val="000000"/>
              </a:buClr>
              <a:buSzPts val="2700"/>
              <a:buFont typeface="Times New Roman"/>
              <a:buAutoNum type="alphaLcParenR"/>
            </a:pPr>
            <a:r>
              <a:rPr lang="en-US" sz="2700" b="0" i="0" u="none" dirty="0" smtClean="0">
                <a:solidFill>
                  <a:srgbClr val="000000"/>
                </a:solidFill>
                <a:latin typeface="Times New Roman"/>
                <a:ea typeface="Times New Roman"/>
                <a:cs typeface="Times New Roman"/>
                <a:sym typeface="Times New Roman"/>
              </a:rPr>
              <a:t>Appreciate </a:t>
            </a:r>
            <a:r>
              <a:rPr lang="en-US" sz="2700" b="0" i="0" u="none" dirty="0">
                <a:solidFill>
                  <a:srgbClr val="000000"/>
                </a:solidFill>
                <a:latin typeface="Times New Roman"/>
                <a:ea typeface="Times New Roman"/>
                <a:cs typeface="Times New Roman"/>
                <a:sym typeface="Times New Roman"/>
              </a:rPr>
              <a:t>the use of </a:t>
            </a:r>
            <a:r>
              <a:rPr lang="en-US" sz="2700" dirty="0" smtClean="0">
                <a:solidFill>
                  <a:srgbClr val="000000"/>
                </a:solidFill>
              </a:rPr>
              <a:t>IBL</a:t>
            </a:r>
            <a:r>
              <a:rPr lang="en-US" sz="2700" b="0" i="0" u="none" dirty="0" smtClean="0">
                <a:solidFill>
                  <a:srgbClr val="000000"/>
                </a:solidFill>
                <a:latin typeface="Times New Roman"/>
                <a:ea typeface="Times New Roman"/>
                <a:cs typeface="Times New Roman"/>
                <a:sym typeface="Times New Roman"/>
              </a:rPr>
              <a:t> </a:t>
            </a:r>
            <a:r>
              <a:rPr lang="en-US" sz="2700" b="0" i="0" u="none" dirty="0">
                <a:solidFill>
                  <a:srgbClr val="000000"/>
                </a:solidFill>
                <a:latin typeface="Times New Roman"/>
                <a:ea typeface="Times New Roman"/>
                <a:cs typeface="Times New Roman"/>
                <a:sym typeface="Times New Roman"/>
              </a:rPr>
              <a:t>for effective learning</a:t>
            </a:r>
            <a:endParaRPr sz="2700" dirty="0"/>
          </a:p>
          <a:p>
            <a:pPr marL="457200" lvl="0" indent="-228600" algn="l" rtl="0">
              <a:lnSpc>
                <a:spcPct val="100000"/>
              </a:lnSpc>
              <a:spcBef>
                <a:spcPts val="360"/>
              </a:spcBef>
              <a:spcAft>
                <a:spcPts val="0"/>
              </a:spcAft>
              <a:buClr>
                <a:schemeClr val="dk1"/>
              </a:buClr>
              <a:buSzPts val="1800"/>
              <a:buNone/>
            </a:pPr>
            <a:endParaRPr sz="2800" b="0" i="0" u="none"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c9b5d7b3fa_2_293"/>
          <p:cNvSpPr txBox="1">
            <a:spLocks noGrp="1"/>
          </p:cNvSpPr>
          <p:nvPr>
            <p:ph type="body" idx="1"/>
          </p:nvPr>
        </p:nvSpPr>
        <p:spPr>
          <a:xfrm>
            <a:off x="158750" y="1681299"/>
            <a:ext cx="8777400" cy="456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Clr>
                <a:srgbClr val="000000"/>
              </a:buClr>
              <a:buSzPts val="3600"/>
              <a:buNone/>
            </a:pPr>
            <a:endParaRPr lang="en-US" sz="3600" b="0" i="0" u="none" dirty="0" smtClean="0">
              <a:solidFill>
                <a:srgbClr val="000000"/>
              </a:solidFill>
              <a:latin typeface="Times New Roman"/>
              <a:ea typeface="Times New Roman"/>
              <a:cs typeface="Times New Roman"/>
              <a:sym typeface="Times New Roman"/>
            </a:endParaRPr>
          </a:p>
          <a:p>
            <a:pPr indent="-457200">
              <a:spcBef>
                <a:spcPts val="300"/>
              </a:spcBef>
              <a:buClr>
                <a:srgbClr val="000000"/>
              </a:buClr>
              <a:buSzPts val="3600"/>
              <a:buFont typeface="Times New Roman"/>
              <a:buAutoNum type="arabicParenR"/>
            </a:pPr>
            <a:r>
              <a:rPr lang="en-US" sz="3600" dirty="0" smtClean="0">
                <a:solidFill>
                  <a:srgbClr val="000000"/>
                </a:solidFill>
              </a:rPr>
              <a:t> Share how you facilitate learning in your subject areas</a:t>
            </a:r>
          </a:p>
        </p:txBody>
      </p:sp>
      <p:sp>
        <p:nvSpPr>
          <p:cNvPr id="139" name="Google Shape;139;g2c9b5d7b3fa_2_293"/>
          <p:cNvSpPr/>
          <p:nvPr/>
        </p:nvSpPr>
        <p:spPr>
          <a:xfrm>
            <a:off x="1441450" y="660400"/>
            <a:ext cx="4452900" cy="1020900"/>
          </a:xfrm>
          <a:prstGeom prst="wedgeEllipseCallout">
            <a:avLst>
              <a:gd name="adj1" fmla="val 1876"/>
              <a:gd name="adj2" fmla="val 30218"/>
            </a:avLst>
          </a:prstGeom>
          <a:gradFill>
            <a:gsLst>
              <a:gs pos="0">
                <a:srgbClr val="9EEAFF"/>
              </a:gs>
              <a:gs pos="35000">
                <a:srgbClr val="BBEFFF"/>
              </a:gs>
              <a:gs pos="100000">
                <a:srgbClr val="E4F9FF"/>
              </a:gs>
            </a:gsLst>
            <a:lin ang="16200038" scaled="0"/>
          </a:gradFill>
          <a:ln w="9525" cap="flat" cmpd="sng">
            <a:solidFill>
              <a:srgbClr val="46AAC5"/>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a:solidFill>
                  <a:srgbClr val="000000"/>
                </a:solidFill>
                <a:latin typeface="Arial"/>
                <a:ea typeface="Arial"/>
                <a:cs typeface="Arial"/>
                <a:sym typeface="Arial"/>
              </a:rPr>
              <a:t>Reflection 1</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lvl="0" indent="0">
              <a:spcBef>
                <a:spcPts val="300"/>
              </a:spcBef>
              <a:buClr>
                <a:srgbClr val="000000"/>
              </a:buClr>
              <a:buSzPts val="3600"/>
              <a:buNone/>
            </a:pPr>
            <a:r>
              <a:rPr lang="en-GB" dirty="0">
                <a:solidFill>
                  <a:srgbClr val="000000"/>
                </a:solidFill>
              </a:rPr>
              <a:t>What  do you understand by  learner centred pedagogies</a:t>
            </a:r>
            <a:r>
              <a:rPr lang="en-GB" dirty="0" smtClean="0">
                <a:solidFill>
                  <a:srgbClr val="000000"/>
                </a:solidFill>
              </a:rPr>
              <a:t>? Give examples</a:t>
            </a:r>
            <a:endParaRPr lang="en-GB" dirty="0"/>
          </a:p>
        </p:txBody>
      </p:sp>
      <p:sp>
        <p:nvSpPr>
          <p:cNvPr id="5" name="Google Shape;139;g2c9b5d7b3fa_2_293"/>
          <p:cNvSpPr>
            <a:spLocks noGrp="1"/>
          </p:cNvSpPr>
          <p:nvPr>
            <p:ph type="title"/>
          </p:nvPr>
        </p:nvSpPr>
        <p:spPr>
          <a:prstGeom prst="wedgeEllipseCallout">
            <a:avLst>
              <a:gd name="adj1" fmla="val 1876"/>
              <a:gd name="adj2" fmla="val 30218"/>
            </a:avLst>
          </a:prstGeom>
          <a:gradFill>
            <a:gsLst>
              <a:gs pos="0">
                <a:srgbClr val="9EEAFF"/>
              </a:gs>
              <a:gs pos="35000">
                <a:srgbClr val="BBEFFF"/>
              </a:gs>
              <a:gs pos="100000">
                <a:srgbClr val="E4F9FF"/>
              </a:gs>
            </a:gsLst>
            <a:lin ang="16200038" scaled="0"/>
          </a:gradFill>
          <a:ln w="9525" cap="flat" cmpd="sng">
            <a:solidFill>
              <a:srgbClr val="46AAC5"/>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dirty="0">
                <a:solidFill>
                  <a:srgbClr val="000000"/>
                </a:solidFill>
                <a:latin typeface="Arial"/>
                <a:ea typeface="Arial"/>
                <a:cs typeface="Arial"/>
                <a:sym typeface="Arial"/>
              </a:rPr>
              <a:t>Reflection </a:t>
            </a:r>
            <a:r>
              <a:rPr lang="en-US" sz="3600" b="1" i="0" u="none" dirty="0" smtClean="0">
                <a:solidFill>
                  <a:srgbClr val="000000"/>
                </a:solidFill>
                <a:latin typeface="Arial"/>
                <a:ea typeface="Arial"/>
                <a:cs typeface="Arial"/>
                <a:sym typeface="Arial"/>
              </a:rPr>
              <a:t>2</a:t>
            </a:r>
            <a:endParaRPr dirty="0"/>
          </a:p>
        </p:txBody>
      </p:sp>
    </p:spTree>
    <p:extLst>
      <p:ext uri="{BB962C8B-B14F-4D97-AF65-F5344CB8AC3E}">
        <p14:creationId xmlns:p14="http://schemas.microsoft.com/office/powerpoint/2010/main" val="240993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c9b5d7b3fa_2_333"/>
          <p:cNvSpPr txBox="1"/>
          <p:nvPr/>
        </p:nvSpPr>
        <p:spPr>
          <a:xfrm>
            <a:off x="0" y="20637"/>
            <a:ext cx="9144000" cy="284700"/>
          </a:xfrm>
          <a:prstGeom prst="rect">
            <a:avLst/>
          </a:prstGeom>
          <a:no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1" name="Google Shape;151;g2c9b5d7b3fa_2_333"/>
          <p:cNvSpPr txBox="1">
            <a:spLocks noGrp="1"/>
          </p:cNvSpPr>
          <p:nvPr>
            <p:ph type="title"/>
          </p:nvPr>
        </p:nvSpPr>
        <p:spPr>
          <a:xfrm>
            <a:off x="0" y="12"/>
            <a:ext cx="9144000" cy="1047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solidFill>
                  <a:srgbClr val="3333FF"/>
                </a:solidFill>
              </a:rPr>
              <a:t>Learner Centered pedagogies</a:t>
            </a:r>
            <a:r>
              <a:rPr lang="en-US" sz="3600" b="1" i="0" u="none">
                <a:solidFill>
                  <a:srgbClr val="3333FF"/>
                </a:solidFill>
                <a:latin typeface="Times New Roman"/>
                <a:ea typeface="Times New Roman"/>
                <a:cs typeface="Times New Roman"/>
                <a:sym typeface="Times New Roman"/>
              </a:rPr>
              <a:t> (</a:t>
            </a:r>
            <a:r>
              <a:rPr lang="en-US" sz="3200" b="1" i="0" u="none">
                <a:solidFill>
                  <a:srgbClr val="3333FF"/>
                </a:solidFill>
                <a:latin typeface="Times New Roman"/>
                <a:ea typeface="Times New Roman"/>
                <a:cs typeface="Times New Roman"/>
                <a:sym typeface="Times New Roman"/>
              </a:rPr>
              <a:t> LCP)</a:t>
            </a:r>
            <a:endParaRPr/>
          </a:p>
        </p:txBody>
      </p:sp>
      <p:sp>
        <p:nvSpPr>
          <p:cNvPr id="152" name="Google Shape;152;g2c9b5d7b3fa_2_333"/>
          <p:cNvSpPr txBox="1">
            <a:spLocks noGrp="1"/>
          </p:cNvSpPr>
          <p:nvPr>
            <p:ph type="body" idx="1"/>
          </p:nvPr>
        </p:nvSpPr>
        <p:spPr>
          <a:xfrm>
            <a:off x="69850" y="1042987"/>
            <a:ext cx="8994900" cy="5715000"/>
          </a:xfrm>
          <a:prstGeom prst="rect">
            <a:avLst/>
          </a:prstGeom>
          <a:noFill/>
          <a:ln>
            <a:noFill/>
          </a:ln>
        </p:spPr>
        <p:txBody>
          <a:bodyPr spcFirstLastPara="1" wrap="square" lIns="91425" tIns="45700" rIns="91425" bIns="45700" anchor="t" anchorCtr="0">
            <a:noAutofit/>
          </a:bodyPr>
          <a:lstStyle/>
          <a:p>
            <a:pPr lvl="0" indent="-457200">
              <a:spcBef>
                <a:spcPts val="0"/>
              </a:spcBef>
              <a:buClr>
                <a:srgbClr val="000000"/>
              </a:buClr>
              <a:buSzPts val="3600"/>
            </a:pPr>
            <a:r>
              <a:rPr lang="en-US" sz="3600" b="0" i="0" u="none" dirty="0">
                <a:solidFill>
                  <a:srgbClr val="000000"/>
                </a:solidFill>
                <a:latin typeface="Times New Roman"/>
                <a:ea typeface="Times New Roman"/>
                <a:cs typeface="Times New Roman"/>
                <a:sym typeface="Times New Roman"/>
              </a:rPr>
              <a:t>LCP are </a:t>
            </a:r>
            <a:r>
              <a:rPr lang="en-US" sz="3600" dirty="0">
                <a:solidFill>
                  <a:srgbClr val="000000"/>
                </a:solidFill>
              </a:rPr>
              <a:t>i</a:t>
            </a:r>
            <a:r>
              <a:rPr lang="en-US" sz="3600" b="0" i="0" u="none" dirty="0">
                <a:solidFill>
                  <a:srgbClr val="000000"/>
                </a:solidFill>
                <a:latin typeface="Times New Roman"/>
                <a:ea typeface="Times New Roman"/>
                <a:cs typeface="Times New Roman"/>
                <a:sym typeface="Times New Roman"/>
              </a:rPr>
              <a:t>nstructional methods that </a:t>
            </a:r>
            <a:r>
              <a:rPr lang="en-US" sz="3600" dirty="0">
                <a:solidFill>
                  <a:srgbClr val="000000"/>
                </a:solidFill>
              </a:rPr>
              <a:t>promote active </a:t>
            </a:r>
            <a:r>
              <a:rPr lang="en-US" sz="3600" dirty="0" smtClean="0">
                <a:solidFill>
                  <a:srgbClr val="000000"/>
                </a:solidFill>
              </a:rPr>
              <a:t>learning and  support  the development of </a:t>
            </a:r>
            <a:r>
              <a:rPr lang="en-US" sz="3600" b="0" i="0" u="none" dirty="0" smtClean="0">
                <a:solidFill>
                  <a:srgbClr val="000000"/>
                </a:solidFill>
                <a:latin typeface="Times New Roman"/>
                <a:ea typeface="Times New Roman"/>
                <a:cs typeface="Times New Roman"/>
                <a:sym typeface="Times New Roman"/>
              </a:rPr>
              <a:t>competencies and values </a:t>
            </a:r>
            <a:r>
              <a:rPr lang="en-US" sz="3600" b="0" i="0" u="none" dirty="0">
                <a:solidFill>
                  <a:srgbClr val="000000"/>
                </a:solidFill>
                <a:latin typeface="Times New Roman"/>
                <a:ea typeface="Times New Roman"/>
                <a:cs typeface="Times New Roman"/>
                <a:sym typeface="Times New Roman"/>
              </a:rPr>
              <a:t>in </a:t>
            </a:r>
            <a:r>
              <a:rPr lang="en-US" sz="3600" b="0" i="0" u="none" dirty="0" smtClean="0">
                <a:solidFill>
                  <a:srgbClr val="000000"/>
                </a:solidFill>
                <a:latin typeface="Times New Roman"/>
                <a:ea typeface="Times New Roman"/>
                <a:cs typeface="Times New Roman"/>
                <a:sym typeface="Times New Roman"/>
              </a:rPr>
              <a:t>learners.</a:t>
            </a:r>
            <a:endParaRPr sz="3600" dirty="0">
              <a:solidFill>
                <a:srgbClr val="000000"/>
              </a:solidFill>
            </a:endParaRPr>
          </a:p>
          <a:p>
            <a:pPr marL="457200" lvl="0" indent="0" algn="l" rtl="0">
              <a:lnSpc>
                <a:spcPct val="100000"/>
              </a:lnSpc>
              <a:spcBef>
                <a:spcPts val="0"/>
              </a:spcBef>
              <a:spcAft>
                <a:spcPts val="0"/>
              </a:spcAft>
              <a:buNone/>
            </a:pPr>
            <a:endParaRPr sz="3600" dirty="0">
              <a:solidFill>
                <a:srgbClr val="000000"/>
              </a:solidFill>
            </a:endParaRPr>
          </a:p>
          <a:p>
            <a:pPr marL="457200" lvl="0" indent="-457200" algn="l" rtl="0">
              <a:lnSpc>
                <a:spcPct val="100000"/>
              </a:lnSpc>
              <a:spcBef>
                <a:spcPts val="0"/>
              </a:spcBef>
              <a:spcAft>
                <a:spcPts val="0"/>
              </a:spcAft>
              <a:buClr>
                <a:srgbClr val="000000"/>
              </a:buClr>
              <a:buSzPts val="3600"/>
              <a:buChar char="•"/>
            </a:pPr>
            <a:r>
              <a:rPr lang="en-US" sz="3600" b="0" i="0" u="none" dirty="0">
                <a:solidFill>
                  <a:srgbClr val="000000"/>
                </a:solidFill>
                <a:latin typeface="Times New Roman"/>
                <a:ea typeface="Times New Roman"/>
                <a:cs typeface="Times New Roman"/>
                <a:sym typeface="Times New Roman"/>
              </a:rPr>
              <a:t>Learners work collaboratively to acquire new learning.</a:t>
            </a:r>
            <a:endParaRPr dirty="0"/>
          </a:p>
          <a:p>
            <a:pPr marL="457200" lvl="0" indent="-457200" algn="l" rtl="0">
              <a:lnSpc>
                <a:spcPct val="100000"/>
              </a:lnSpc>
              <a:spcBef>
                <a:spcPts val="0"/>
              </a:spcBef>
              <a:spcAft>
                <a:spcPts val="0"/>
              </a:spcAft>
              <a:buClr>
                <a:srgbClr val="000000"/>
              </a:buClr>
              <a:buSzPts val="3600"/>
              <a:buChar char="•"/>
            </a:pPr>
            <a:r>
              <a:rPr lang="en-US" sz="3600" b="0" i="0" u="none" dirty="0">
                <a:solidFill>
                  <a:srgbClr val="000000"/>
                </a:solidFill>
                <a:latin typeface="Times New Roman"/>
                <a:ea typeface="Times New Roman"/>
                <a:cs typeface="Times New Roman"/>
                <a:sym typeface="Times New Roman"/>
              </a:rPr>
              <a:t>Opportunities are availed to learners to create and  share information with other learners.</a:t>
            </a:r>
            <a:endParaRPr sz="3600" b="0" i="0" u="none" dirty="0">
              <a:solidFill>
                <a:srgbClr val="000000"/>
              </a:solidFill>
              <a:latin typeface="Times New Roman"/>
              <a:ea typeface="Times New Roman"/>
              <a:cs typeface="Times New Roman"/>
              <a:sym typeface="Times New Roman"/>
            </a:endParaRPr>
          </a:p>
          <a:p>
            <a:pPr marL="571500" lvl="0" indent="-571500" algn="l" rtl="0">
              <a:lnSpc>
                <a:spcPct val="100000"/>
              </a:lnSpc>
              <a:spcBef>
                <a:spcPts val="0"/>
              </a:spcBef>
              <a:spcAft>
                <a:spcPts val="0"/>
              </a:spcAft>
              <a:buSzPts val="1800"/>
              <a:buNone/>
            </a:pPr>
            <a:endParaRPr sz="2400" b="0" i="0" u="none" dirty="0">
              <a:solidFill>
                <a:srgbClr val="000000"/>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sz="2400" b="0" i="0" u="none"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c9b5d7b3fa_2_313"/>
          <p:cNvSpPr txBox="1">
            <a:spLocks noGrp="1"/>
          </p:cNvSpPr>
          <p:nvPr>
            <p:ph type="title"/>
          </p:nvPr>
        </p:nvSpPr>
        <p:spPr>
          <a:xfrm>
            <a:off x="166687" y="274637"/>
            <a:ext cx="8780400" cy="774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solidFill>
                  <a:srgbClr val="3333FF"/>
                </a:solidFill>
              </a:rPr>
              <a:t>Learner centered pedagogies</a:t>
            </a:r>
            <a:r>
              <a:rPr lang="en-US" sz="3600" b="1" i="0" u="none">
                <a:solidFill>
                  <a:srgbClr val="3333FF"/>
                </a:solidFill>
                <a:latin typeface="Times New Roman"/>
                <a:ea typeface="Times New Roman"/>
                <a:cs typeface="Times New Roman"/>
                <a:sym typeface="Times New Roman"/>
              </a:rPr>
              <a:t> ( LCPs)</a:t>
            </a:r>
            <a:endParaRPr sz="3600"/>
          </a:p>
        </p:txBody>
      </p:sp>
      <p:sp>
        <p:nvSpPr>
          <p:cNvPr id="145" name="Google Shape;145;g2c9b5d7b3fa_2_313"/>
          <p:cNvSpPr txBox="1">
            <a:spLocks noGrp="1"/>
          </p:cNvSpPr>
          <p:nvPr>
            <p:ph type="body" idx="1"/>
          </p:nvPr>
        </p:nvSpPr>
        <p:spPr>
          <a:xfrm>
            <a:off x="207962" y="1049337"/>
            <a:ext cx="8675700" cy="54339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00"/>
              </a:spcBef>
              <a:spcAft>
                <a:spcPts val="0"/>
              </a:spcAft>
              <a:buSzPts val="1800"/>
              <a:buNone/>
            </a:pPr>
            <a:r>
              <a:rPr lang="en-US" sz="3600" dirty="0" smtClean="0">
                <a:solidFill>
                  <a:srgbClr val="000000"/>
                </a:solidFill>
              </a:rPr>
              <a:t>Learner </a:t>
            </a:r>
            <a:r>
              <a:rPr lang="en-US" sz="3600" dirty="0" err="1" smtClean="0">
                <a:solidFill>
                  <a:srgbClr val="000000"/>
                </a:solidFill>
              </a:rPr>
              <a:t>centred</a:t>
            </a:r>
            <a:r>
              <a:rPr lang="en-US" sz="3600" dirty="0" smtClean="0">
                <a:solidFill>
                  <a:srgbClr val="000000"/>
                </a:solidFill>
              </a:rPr>
              <a:t> pedagogies include:</a:t>
            </a:r>
            <a:r>
              <a:rPr lang="en-US" sz="3600" b="0" i="0" u="none" dirty="0" smtClean="0">
                <a:solidFill>
                  <a:srgbClr val="000000"/>
                </a:solidFill>
                <a:latin typeface="Times New Roman"/>
                <a:ea typeface="Times New Roman"/>
                <a:cs typeface="Times New Roman"/>
                <a:sym typeface="Times New Roman"/>
              </a:rPr>
              <a:t> </a:t>
            </a:r>
            <a:endParaRPr dirty="0"/>
          </a:p>
          <a:p>
            <a:pPr marL="457200" lvl="0" indent="-457200" algn="l" rtl="0">
              <a:lnSpc>
                <a:spcPct val="100000"/>
              </a:lnSpc>
              <a:spcBef>
                <a:spcPts val="300"/>
              </a:spcBef>
              <a:spcAft>
                <a:spcPts val="0"/>
              </a:spcAft>
              <a:buClr>
                <a:srgbClr val="000000"/>
              </a:buClr>
              <a:buSzPts val="3600"/>
              <a:buFont typeface="Times New Roman"/>
              <a:buChar char="●"/>
            </a:pPr>
            <a:r>
              <a:rPr lang="en-US" sz="3600" b="0" i="0" u="none" dirty="0">
                <a:solidFill>
                  <a:srgbClr val="000000"/>
                </a:solidFill>
                <a:latin typeface="Times New Roman"/>
                <a:ea typeface="Times New Roman"/>
                <a:cs typeface="Times New Roman"/>
                <a:sym typeface="Times New Roman"/>
              </a:rPr>
              <a:t>Inquiry Based Learning, </a:t>
            </a:r>
            <a:endParaRPr dirty="0"/>
          </a:p>
          <a:p>
            <a:pPr marL="457200" lvl="0" indent="-457200" algn="l" rtl="0">
              <a:lnSpc>
                <a:spcPct val="100000"/>
              </a:lnSpc>
              <a:spcBef>
                <a:spcPts val="0"/>
              </a:spcBef>
              <a:spcAft>
                <a:spcPts val="0"/>
              </a:spcAft>
              <a:buClr>
                <a:srgbClr val="000000"/>
              </a:buClr>
              <a:buSzPts val="3600"/>
              <a:buFont typeface="Times New Roman"/>
              <a:buChar char="●"/>
            </a:pPr>
            <a:r>
              <a:rPr lang="en-US" sz="3600" b="0" i="0" u="none" dirty="0">
                <a:solidFill>
                  <a:srgbClr val="000000"/>
                </a:solidFill>
                <a:latin typeface="Times New Roman"/>
                <a:ea typeface="Times New Roman"/>
                <a:cs typeface="Times New Roman"/>
                <a:sym typeface="Times New Roman"/>
              </a:rPr>
              <a:t>Problem Based Learning and</a:t>
            </a:r>
            <a:endParaRPr dirty="0"/>
          </a:p>
          <a:p>
            <a:pPr marL="457200" lvl="0" indent="-457200" algn="l" rtl="0">
              <a:lnSpc>
                <a:spcPct val="100000"/>
              </a:lnSpc>
              <a:spcBef>
                <a:spcPts val="0"/>
              </a:spcBef>
              <a:spcAft>
                <a:spcPts val="0"/>
              </a:spcAft>
              <a:buClr>
                <a:srgbClr val="000000"/>
              </a:buClr>
              <a:buSzPts val="3600"/>
              <a:buFont typeface="Times New Roman"/>
              <a:buChar char="●"/>
            </a:pPr>
            <a:r>
              <a:rPr lang="en-US" sz="3600" b="0" i="0" u="none" dirty="0">
                <a:solidFill>
                  <a:srgbClr val="000000"/>
                </a:solidFill>
                <a:latin typeface="Times New Roman"/>
                <a:ea typeface="Times New Roman"/>
                <a:cs typeface="Times New Roman"/>
                <a:sym typeface="Times New Roman"/>
              </a:rPr>
              <a:t>Project Based Learning</a:t>
            </a:r>
            <a:endParaRPr dirty="0"/>
          </a:p>
          <a:p>
            <a:pPr marL="114300" lvl="0" indent="0" algn="l" rtl="0">
              <a:lnSpc>
                <a:spcPct val="100000"/>
              </a:lnSpc>
              <a:spcBef>
                <a:spcPts val="300"/>
              </a:spcBef>
              <a:spcAft>
                <a:spcPts val="0"/>
              </a:spcAft>
              <a:buSzPts val="1800"/>
              <a:buNone/>
            </a:pPr>
            <a:r>
              <a:rPr lang="en-US" sz="3600" b="0" i="0" u="none" dirty="0">
                <a:solidFill>
                  <a:srgbClr val="000000"/>
                </a:solidFill>
                <a:latin typeface="Times New Roman"/>
                <a:ea typeface="Times New Roman"/>
                <a:cs typeface="Times New Roman"/>
                <a:sym typeface="Times New Roman"/>
              </a:rPr>
              <a:t/>
            </a:r>
            <a:br>
              <a:rPr lang="en-US" sz="3600" b="0" i="0" u="none" dirty="0">
                <a:solidFill>
                  <a:srgbClr val="000000"/>
                </a:solidFill>
                <a:latin typeface="Times New Roman"/>
                <a:ea typeface="Times New Roman"/>
                <a:cs typeface="Times New Roman"/>
                <a:sym typeface="Times New Roman"/>
              </a:rPr>
            </a:b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544</TotalTime>
  <Words>1348</Words>
  <Application>Microsoft Office PowerPoint</Application>
  <PresentationFormat>On-screen Show (4:3)</PresentationFormat>
  <Paragraphs>231</Paragraphs>
  <Slides>45</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Times New Roman</vt:lpstr>
      <vt:lpstr>EB Garamond</vt:lpstr>
      <vt:lpstr>Arial</vt:lpstr>
      <vt:lpstr>Wingdings</vt:lpstr>
      <vt:lpstr>Calibri</vt:lpstr>
      <vt:lpstr>Noto Sans Symbols</vt:lpstr>
      <vt:lpstr>Office Theme</vt:lpstr>
      <vt:lpstr>PowerPoint Presentation</vt:lpstr>
      <vt:lpstr>Introduction</vt:lpstr>
      <vt:lpstr>Session Plan</vt:lpstr>
      <vt:lpstr>Rationale</vt:lpstr>
      <vt:lpstr>Session Outcomes</vt:lpstr>
      <vt:lpstr>PowerPoint Presentation</vt:lpstr>
      <vt:lpstr>Reflection 2</vt:lpstr>
      <vt:lpstr>Learner Centered pedagogies ( LCP)</vt:lpstr>
      <vt:lpstr>Learner centered pedagogies ( LCPs)</vt:lpstr>
      <vt:lpstr>Inquiry Based Learning (IBL) </vt:lpstr>
      <vt:lpstr>Inquiry Based Learning (IBL)</vt:lpstr>
      <vt:lpstr>The process of Inquiry-Based Learning</vt:lpstr>
      <vt:lpstr>Strategies</vt:lpstr>
      <vt:lpstr>IBL in the classroom</vt:lpstr>
      <vt:lpstr>Activity to demonstrate Inquiry Based Learning</vt:lpstr>
      <vt:lpstr>Cont…….</vt:lpstr>
      <vt:lpstr>Explanation</vt:lpstr>
      <vt:lpstr>Explanation…..</vt:lpstr>
      <vt:lpstr> </vt:lpstr>
      <vt:lpstr>IBL Activity- Observation</vt:lpstr>
      <vt:lpstr>PowerPoint Presentation</vt:lpstr>
      <vt:lpstr>Key Inquiry Question</vt:lpstr>
      <vt:lpstr>Possible responses</vt:lpstr>
      <vt:lpstr>IBL activities in Pre-technical Studies</vt:lpstr>
      <vt:lpstr>Grade 8 PST  design</vt:lpstr>
      <vt:lpstr>IBL ACTIVITY</vt:lpstr>
      <vt:lpstr>Introduction</vt:lpstr>
      <vt:lpstr>What is programming?</vt:lpstr>
      <vt:lpstr>Reflection 1</vt:lpstr>
      <vt:lpstr>Possible responses</vt:lpstr>
      <vt:lpstr>What is visual programming?</vt:lpstr>
      <vt:lpstr>Examples of visual programming applications</vt:lpstr>
      <vt:lpstr>Why is visual programming important?</vt:lpstr>
      <vt:lpstr> Why is visual programming important?...... </vt:lpstr>
      <vt:lpstr>Why is visual programming important?......</vt:lpstr>
      <vt:lpstr>Reflection 1</vt:lpstr>
      <vt:lpstr>Features of Scratch 3.0 interface</vt:lpstr>
      <vt:lpstr>Reflection 2</vt:lpstr>
      <vt:lpstr>An example of a simple animation in Scratch 3.0</vt:lpstr>
      <vt:lpstr>Animation…</vt:lpstr>
      <vt:lpstr>Animation…</vt:lpstr>
      <vt:lpstr>Animation…</vt:lpstr>
      <vt:lpstr>Animation…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43</cp:revision>
  <dcterms:created xsi:type="dcterms:W3CDTF">2022-09-06T09:20:00Z</dcterms:created>
  <dcterms:modified xsi:type="dcterms:W3CDTF">2024-04-13T06:47:32Z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F634771A573A4449B0B1276C310150A6_12</vt:lpwstr>
  </property>
  <property fmtid="{D5CDD505-2E9C-101B-9397-08002B2CF9AE}" pid="3" name="KSOProductBuildVer">
    <vt:lpwstr>1033-12.2.0.13489</vt:lpwstr>
  </property>
</Properties>
</file>