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370" r:id="rId2"/>
    <p:sldId id="491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9" r:id="rId13"/>
    <p:sldId id="508" r:id="rId14"/>
    <p:sldId id="501" r:id="rId15"/>
    <p:sldId id="502" r:id="rId16"/>
    <p:sldId id="504" r:id="rId17"/>
    <p:sldId id="505" r:id="rId18"/>
    <p:sldId id="506" r:id="rId19"/>
    <p:sldId id="50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C96817-6A25-40F3-90CB-B5565980F7FB}" type="datetimeFigureOut">
              <a:rPr lang="en-US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A1ACC4B4-574B-4913-A78D-9C9033CAF70A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B2D68-911A-43B2-BBBF-DD5949C13D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1BFFD-3691-46DF-B34E-BFD19874B4A9}" type="datetimeFigureOut">
              <a:rPr lang="en-US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80546-A9C9-4703-9216-00EA292DEFF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D24FD-CFAD-4596-B506-AAF4ED7A29F1}" type="datetimeFigureOut">
              <a:rPr lang="en-US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C71E1-C6DE-4A46-8784-20B6DE354CE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45E54-810C-41FD-BD9F-6B9AEBAC842D}" type="datetimeFigureOut">
              <a:rPr lang="en-US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41798-556A-44AD-B691-32B3A54C682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8A915-4180-45EA-BF7D-1532BB6AE029}" type="datetimeFigureOut">
              <a:rPr lang="en-US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EB70F-E67E-4ED3-8E8D-B713BEEE880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251F1-0023-4C44-8536-2B98E75487D9}" type="datetimeFigureOut">
              <a:rPr lang="en-US"/>
              <a:t>5/25/2024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9A941-8DBA-4CD7-9031-1E644A8F646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BD2F-09D0-498B-B658-2E549EABDDE8}" type="datetimeFigureOut">
              <a:rPr lang="en-US"/>
              <a:t>5/25/2024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17B8-9D41-425A-AD07-0D026848B3F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D365-002B-4A4A-8E8A-B8919D3C6D4D}" type="datetimeFigureOut">
              <a:rPr lang="en-US"/>
              <a:t>5/25/2024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FDFC4-4CF6-428B-9069-D7606F1935D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B5BA-F4E8-41AD-B536-182D0CAAB778}" type="datetimeFigureOut">
              <a:rPr lang="en-US"/>
              <a:t>5/25/2024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4047B-C2B4-416A-B9B2-90609B0B0C8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F245C-982C-47F3-A35C-A84AFADFC57D}" type="datetimeFigureOut">
              <a:rPr lang="en-US"/>
              <a:t>5/25/2024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C2163-AFC6-40E5-AF55-4425563F6DA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9A0E-665E-4E47-8981-FDAA9048589E}" type="datetimeFigureOut">
              <a:rPr lang="en-US"/>
              <a:t>5/25/2024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E5B4-9657-4856-B449-60F14150FCF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1E51E7-44D1-447B-B4A5-F6D247C04695}" type="datetimeFigureOut">
              <a:rPr lang="en-US"/>
              <a:t>5/25/2024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4E79FED-95C3-4A5E-8E4F-D1F2B8B8C40B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188388" y="6388172"/>
            <a:ext cx="47466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/>
          <a:srcRect l="-1006" t="-1007" r="-1"/>
          <a:stretch>
            <a:fillRect/>
          </a:stretch>
        </p:blipFill>
        <p:spPr>
          <a:xfrm flipV="1">
            <a:off x="401673" y="6282650"/>
            <a:ext cx="700086" cy="3825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456506" y="58612"/>
            <a:ext cx="2687493" cy="13114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00B0F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1"/>
            <a:ext cx="8077200" cy="2076452"/>
          </a:xfrm>
        </p:spPr>
        <p:txBody>
          <a:bodyPr/>
          <a:lstStyle/>
          <a:p>
            <a:r>
              <a:rPr lang="en-US" dirty="0"/>
              <a:t>Feedback on Classroom </a:t>
            </a:r>
            <a:r>
              <a:rPr lang="en-GB" altLang="en-US" dirty="0"/>
              <a:t>L</a:t>
            </a:r>
            <a:r>
              <a:rPr lang="en-US" dirty="0"/>
              <a:t>esson </a:t>
            </a:r>
            <a:r>
              <a:rPr lang="en-GB" altLang="en-US" dirty="0"/>
              <a:t>O</a:t>
            </a:r>
            <a:r>
              <a:rPr lang="en-US" dirty="0"/>
              <a:t>bservation and Interpretation of Curriculum Designs.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BY</a:t>
            </a:r>
          </a:p>
          <a:p>
            <a:pPr marL="0" indent="0" algn="ctr">
              <a:buNone/>
            </a:pP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CEMASTEA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CBC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7"/>
          </a:xfrm>
        </p:spPr>
        <p:txBody>
          <a:bodyPr/>
          <a:lstStyle/>
          <a:p>
            <a:pPr lvl="0"/>
            <a:r>
              <a:rPr lang="en-US" dirty="0"/>
              <a:t>Competencies such as communication and collaboration, and self-efficacy </a:t>
            </a:r>
            <a:r>
              <a:rPr lang="en-GB" altLang="en-US" dirty="0"/>
              <a:t>were indicated</a:t>
            </a:r>
            <a:endParaRPr lang="en-US" dirty="0"/>
          </a:p>
          <a:p>
            <a:pPr lvl="0"/>
            <a:r>
              <a:rPr lang="en-US" dirty="0"/>
              <a:t>Learning experiences in most of the lessons were promoting only these two competencies</a:t>
            </a:r>
          </a:p>
          <a:p>
            <a:pPr lvl="0"/>
            <a:r>
              <a:rPr lang="en-US" dirty="0"/>
              <a:t>Some of the KIQs were shallow and not well constructed</a:t>
            </a:r>
          </a:p>
          <a:p>
            <a:r>
              <a:rPr lang="en-US" dirty="0"/>
              <a:t>Learning experiences did not support achievement of the core competencies, values and PCIs.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Formative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24398"/>
          </a:xfrm>
        </p:spPr>
        <p:txBody>
          <a:bodyPr/>
          <a:lstStyle/>
          <a:p>
            <a:pPr lvl="0"/>
            <a:r>
              <a:rPr lang="en-US" dirty="0"/>
              <a:t>Question and answer method was widely used</a:t>
            </a:r>
          </a:p>
          <a:p>
            <a:pPr lvl="0"/>
            <a:r>
              <a:rPr lang="en-US" dirty="0">
                <a:sym typeface="+mn-ea"/>
              </a:rPr>
              <a:t>Learners were given questions to solve individually and teachers marked their work</a:t>
            </a:r>
            <a:endParaRPr lang="en-US" dirty="0"/>
          </a:p>
          <a:p>
            <a:pPr lvl="0"/>
            <a:r>
              <a:rPr lang="en-US" dirty="0"/>
              <a:t>Chorus answers were entertained in most cases</a:t>
            </a:r>
          </a:p>
          <a:p>
            <a:pPr lvl="0"/>
            <a:r>
              <a:rPr lang="en-US" dirty="0"/>
              <a:t>Low order questions were asked in most cases</a:t>
            </a:r>
          </a:p>
          <a:p>
            <a:r>
              <a:rPr lang="en-US" dirty="0"/>
              <a:t>Attention was not paid to most learners who were not able to solve the questions.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Lesson Plans from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KICD lesson plan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sz="3600" dirty="0"/>
              <a:t>Section 2: Interpretation of Curriculum Designs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5"/>
          </a:xfrm>
        </p:spPr>
        <p:txBody>
          <a:bodyPr/>
          <a:lstStyle/>
          <a:p>
            <a:r>
              <a:rPr lang="en-US" sz="2400" dirty="0"/>
              <a:t>Facilitation of Learning involves translating the national goals and objectives of education into achievable outcomes through curriculum implementation. </a:t>
            </a:r>
          </a:p>
          <a:p>
            <a:r>
              <a:rPr lang="en-US" sz="2400" dirty="0"/>
              <a:t>Effective interpretation and implementation of the curriculum determines the degree to which the intended learning outcomes are achieved. </a:t>
            </a:r>
          </a:p>
          <a:p>
            <a:r>
              <a:rPr lang="en-US" sz="2400" dirty="0"/>
              <a:t>Session gives you an opportunity to enhance your understanding of the interpretation of curriculum designs . </a:t>
            </a:r>
          </a:p>
          <a:p>
            <a:r>
              <a:rPr lang="en-US" sz="2400" dirty="0"/>
              <a:t>This will help you in monitoring and supporting teachers for effective curriculum implementation. </a:t>
            </a:r>
          </a:p>
          <a:p>
            <a:r>
              <a:rPr lang="en-US" sz="2400" dirty="0"/>
              <a:t>Focus is unpacking learning outcomes, preparation of schemes of work and lesson plans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Outcomes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510539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By the end of the session you should be able to:</a:t>
            </a:r>
          </a:p>
          <a:p>
            <a:pPr lvl="0"/>
            <a:r>
              <a:rPr lang="en-US" dirty="0"/>
              <a:t>Interpret curriculum designs </a:t>
            </a:r>
          </a:p>
          <a:p>
            <a:pPr lvl="0"/>
            <a:r>
              <a:rPr lang="en-US" dirty="0"/>
              <a:t>Prepare schemes of work in line with the curriculum designs</a:t>
            </a:r>
          </a:p>
          <a:p>
            <a:pPr lvl="0"/>
            <a:r>
              <a:rPr lang="en-US" dirty="0"/>
              <a:t>Prepare lesson plan in line </a:t>
            </a:r>
            <a:r>
              <a:rPr lang="en-GB" altLang="en-US" dirty="0"/>
              <a:t>with the </a:t>
            </a:r>
            <a:r>
              <a:rPr lang="en-US" dirty="0"/>
              <a:t>schemes of work</a:t>
            </a:r>
          </a:p>
          <a:p>
            <a:pPr lvl="0"/>
            <a:r>
              <a:rPr lang="en-US" dirty="0"/>
              <a:t>Appreciate the need to support teachers in curriculum designs interpretation and preparation of professional documents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/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Progression of learning outcomes</a:t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C:\Users\Rahaab\AppData\Local\Temp\ksohtml16612\wps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1"/>
            <a:ext cx="7924799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Unpacking Learning </a:t>
            </a:r>
            <a:r>
              <a:rPr lang="en-GB" altLang="en-US" sz="3600" dirty="0"/>
              <a:t>O</a:t>
            </a:r>
            <a:r>
              <a:rPr lang="en-US" sz="3600" dirty="0"/>
              <a:t>utcomes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209801"/>
            <a:ext cx="8953500" cy="2362199"/>
            <a:chOff x="-257516" y="-156063"/>
            <a:chExt cx="5459328" cy="967593"/>
          </a:xfrm>
        </p:grpSpPr>
        <p:sp>
          <p:nvSpPr>
            <p:cNvPr id="5" name="Freeform 4"/>
            <p:cNvSpPr/>
            <p:nvPr/>
          </p:nvSpPr>
          <p:spPr>
            <a:xfrm>
              <a:off x="1354347" y="-156063"/>
              <a:ext cx="3847465" cy="96759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-1961" y="0"/>
                  </a:moveTo>
                  <a:close/>
                </a:path>
                <a:path w="120000" h="120000" fill="none" extrusionOk="0">
                  <a:moveTo>
                    <a:pt x="-1961" y="8333"/>
                  </a:moveTo>
                  <a:lnTo>
                    <a:pt x="-21395" y="8888"/>
                  </a:lnTo>
                </a:path>
              </a:pathLst>
            </a:custGeom>
            <a:gradFill>
              <a:gsLst>
                <a:gs pos="0">
                  <a:srgbClr val="DAFEA4"/>
                </a:gs>
                <a:gs pos="35000">
                  <a:srgbClr val="E3FEBF"/>
                </a:gs>
                <a:gs pos="100000">
                  <a:srgbClr val="F4FEE6"/>
                </a:gs>
              </a:gsLst>
              <a:lin ang="16200000" scaled="0"/>
            </a:gradFill>
            <a:ln w="9525" cap="flat" cmpd="sng">
              <a:solidFill>
                <a:srgbClr val="97B85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862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endPara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From the rationalized curriculum designs some sub strands have more lessons than the learning outcomes.</a:t>
              </a:r>
            </a:p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How do you guide teachers in such cases?</a:t>
              </a:r>
            </a:p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marL="0" marR="0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marL="0" marR="0" indent="-1270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" name="Oval Callout 5"/>
            <p:cNvSpPr>
              <a:spLocks noChangeArrowheads="1"/>
            </p:cNvSpPr>
            <p:nvPr/>
          </p:nvSpPr>
          <p:spPr bwMode="auto">
            <a:xfrm>
              <a:off x="-257516" y="138023"/>
              <a:ext cx="1611862" cy="438150"/>
            </a:xfrm>
            <a:prstGeom prst="wedgeEllipseCallout">
              <a:avLst>
                <a:gd name="adj1" fmla="val 54417"/>
                <a:gd name="adj2" fmla="val -30292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BD4B4"/>
                </a:gs>
              </a:gsLst>
              <a:lin ang="5400000"/>
            </a:gradFill>
            <a:ln w="12700" cap="flat" cmpd="sng">
              <a:solidFill>
                <a:srgbClr val="FABF8F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rot="0" vert="horz" wrap="square" lIns="91425" tIns="45700" rIns="91425" bIns="45700" anchor="t" anchorCtr="0" upright="1">
              <a:noAutofit/>
            </a:bodyPr>
            <a:lstStyle/>
            <a:p>
              <a:pPr marL="0" marR="0" indent="-127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Reflection</a:t>
              </a:r>
              <a:endPara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5576"/>
          </a:xfrm>
        </p:spPr>
        <p:txBody>
          <a:bodyPr/>
          <a:lstStyle/>
          <a:p>
            <a:r>
              <a:rPr lang="en-GB" sz="3600" dirty="0"/>
              <a:t>Discussion Task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7200" y="2068195"/>
            <a:ext cx="8686800" cy="3691890"/>
            <a:chOff x="2160" y="6416"/>
            <a:chExt cx="9722" cy="1464"/>
          </a:xfrm>
        </p:grpSpPr>
        <p:sp>
          <p:nvSpPr>
            <p:cNvPr id="5" name="Shape 15"/>
            <p:cNvSpPr/>
            <p:nvPr/>
          </p:nvSpPr>
          <p:spPr>
            <a:xfrm>
              <a:off x="4258" y="6416"/>
              <a:ext cx="7624" cy="146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5E0B3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sm" len="sm"/>
              <a:tailEnd type="none" w="sm" len="sm"/>
            </a:ln>
            <a:effectLst>
              <a:outerShdw dist="28398" dir="3806096" algn="ctr" rotWithShape="0">
                <a:srgbClr val="375623">
                  <a:alpha val="50000"/>
                </a:srgbClr>
              </a:outerShdw>
            </a:effectLst>
          </p:spPr>
          <p:txBody>
            <a:bodyPr wrap="square" lIns="91425" tIns="91425" rIns="91425" bIns="91425" anchor="ctr" anchorCtr="0" upright="1"/>
            <a:lstStyle/>
            <a:p>
              <a:pPr marL="6350" marR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GB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You are provided with a sub strand from a certain learning area which has more lessons than the learning outcomes. 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lphaLcParenR"/>
              </a:pPr>
              <a:r>
                <a:rPr lang="en-GB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Break the given learning outcomes to align them to the lessons.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lphaLcParenR"/>
              </a:pPr>
              <a:r>
                <a:rPr lang="en-GB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Prepare a one week scheme of work for the sub strand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lphaLcParenR"/>
              </a:pPr>
              <a:r>
                <a:rPr lang="en-GB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From the schemes that you have prepared, </a:t>
              </a: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prepare a 40 minutes lesson plan incorporating CBC aspects.</a:t>
              </a:r>
              <a:r>
                <a:rPr lang="en-US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Strand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Sub strand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Specific learning outcomes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Suggested learning experiences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Suggested key inquiry question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competencies, values, PCIs </a:t>
              </a:r>
              <a:r>
                <a:rPr lang="en-US" sz="1600" b="1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(incorporated in  lesson development steps)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marR="0" lvl="0" indent="-342900" fontAlgn="t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learning resources</a:t>
              </a:r>
              <a:endPara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4125" y="6540"/>
              <a:ext cx="15" cy="1110"/>
            </a:xfrm>
            <a:prstGeom prst="straightConnector1">
              <a:avLst/>
            </a:prstGeom>
            <a:ln w="15875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cxnSp>
        <p:cxnSp>
          <p:nvCxnSpPr>
            <p:cNvPr id="7" name="Straight Arrow Connector 6"/>
            <p:cNvCxnSpPr/>
            <p:nvPr/>
          </p:nvCxnSpPr>
          <p:spPr>
            <a:xfrm rot="10800000">
              <a:off x="2160" y="6540"/>
              <a:ext cx="2066" cy="0"/>
            </a:xfrm>
            <a:prstGeom prst="straightConnector1">
              <a:avLst/>
            </a:prstGeom>
            <a:ln w="15875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cxnSp>
        <p:sp>
          <p:nvSpPr>
            <p:cNvPr id="8" name="Shape 18"/>
            <p:cNvSpPr/>
            <p:nvPr/>
          </p:nvSpPr>
          <p:spPr>
            <a:xfrm>
              <a:off x="2912" y="6634"/>
              <a:ext cx="540" cy="534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" name="Shape 19"/>
            <p:cNvSpPr/>
            <p:nvPr/>
          </p:nvSpPr>
          <p:spPr>
            <a:xfrm>
              <a:off x="3452" y="6721"/>
              <a:ext cx="508" cy="496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" name="Shape 20"/>
            <p:cNvSpPr/>
            <p:nvPr/>
          </p:nvSpPr>
          <p:spPr>
            <a:xfrm>
              <a:off x="3160" y="7131"/>
              <a:ext cx="524" cy="509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GB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/>
          <a:lstStyle/>
          <a:p>
            <a:r>
              <a:rPr lang="en-US" dirty="0"/>
              <a:t>We have discussed: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Feedback on classroom lesson observation </a:t>
            </a:r>
            <a:r>
              <a:rPr lang="en-GB" altLang="en-US" dirty="0"/>
              <a:t>with focus on </a:t>
            </a:r>
            <a:r>
              <a:rPr lang="en-US" dirty="0"/>
              <a:t>breaking the learning outcomes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Preparation of schemes in line with the designs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Preparation of lesson plans in line with the schemes of work. </a:t>
            </a:r>
          </a:p>
          <a:p>
            <a:r>
              <a:rPr lang="en-US" dirty="0"/>
              <a:t>It is hoped that you have gained skills and knowledge to support teachers in effective implementation of the CBC curriculum in the classroom.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Organisation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Unit one is divided into two sections:</a:t>
            </a:r>
          </a:p>
          <a:p>
            <a:r>
              <a:rPr lang="en-GB" dirty="0"/>
              <a:t>Section 1: </a:t>
            </a:r>
            <a:r>
              <a:rPr lang="en-US" dirty="0"/>
              <a:t>Feedback on classroom observation </a:t>
            </a:r>
          </a:p>
          <a:p>
            <a:r>
              <a:rPr lang="en-GB" dirty="0"/>
              <a:t>Section 2: I</a:t>
            </a:r>
            <a:r>
              <a:rPr lang="en-US" dirty="0"/>
              <a:t>nterpretation of curriculum designs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266825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Feedback on Classroom lesson Observation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525779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Rationale</a:t>
            </a:r>
          </a:p>
          <a:p>
            <a:r>
              <a:rPr lang="en-US" dirty="0"/>
              <a:t>QASO monitor and support teachers in effective curriculum delivery. </a:t>
            </a:r>
          </a:p>
          <a:p>
            <a:r>
              <a:rPr lang="en-US" dirty="0"/>
              <a:t>QASO visit schools to observe teachers as they implement lessons in the classroom.</a:t>
            </a:r>
          </a:p>
          <a:p>
            <a:r>
              <a:rPr lang="en-US" dirty="0"/>
              <a:t>QASO were involved in observing lessons during M&amp;S of JS teachers organized by CEMASTEA. </a:t>
            </a:r>
          </a:p>
          <a:p>
            <a:r>
              <a:rPr lang="en-GB" altLang="en-US" dirty="0"/>
              <a:t>Session gives you o</a:t>
            </a:r>
            <a:r>
              <a:rPr lang="en-US" dirty="0"/>
              <a:t>pportunity to share your experiences on classroom lesson observation.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</a:t>
            </a:r>
            <a:r>
              <a:rPr lang="en-GB" altLang="en-US" dirty="0"/>
              <a:t>O</a:t>
            </a:r>
            <a:r>
              <a:rPr lang="en-US" dirty="0"/>
              <a:t>utcomes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the end of the session you should be able to:</a:t>
            </a:r>
          </a:p>
          <a:p>
            <a:pPr lvl="0"/>
            <a:r>
              <a:rPr lang="en-US" dirty="0"/>
              <a:t>Share experiences on classroom lesson observation.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1752600"/>
            <a:ext cx="9325232" cy="4038600"/>
            <a:chOff x="2160" y="6416"/>
            <a:chExt cx="8490" cy="1294"/>
          </a:xfrm>
        </p:grpSpPr>
        <p:sp>
          <p:nvSpPr>
            <p:cNvPr id="5" name="Shape 15"/>
            <p:cNvSpPr/>
            <p:nvPr/>
          </p:nvSpPr>
          <p:spPr>
            <a:xfrm>
              <a:off x="4258" y="6416"/>
              <a:ext cx="6392" cy="129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5E0B3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sm" len="sm"/>
              <a:tailEnd type="none" w="sm" len="sm"/>
            </a:ln>
            <a:effectLst>
              <a:outerShdw dist="28398" dir="3806096" algn="ctr" rotWithShape="0">
                <a:srgbClr val="375623">
                  <a:alpha val="50000"/>
                </a:srgbClr>
              </a:outerShdw>
            </a:effectLst>
          </p:spPr>
          <p:txBody>
            <a:bodyPr wrap="square" lIns="91425" tIns="91425" rIns="91425" bIns="91425" anchor="ctr" anchorCtr="0" upright="1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As </a:t>
              </a:r>
              <a:r>
                <a:rPr lang="en-GB" alt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 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QASO you have been going to schools to observe lessons. Share your experiences based on the following:</a:t>
              </a:r>
            </a:p>
            <a:p>
              <a:pPr marL="571500" marR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Utilization of curriculum designs</a:t>
              </a:r>
              <a:endParaRPr lang="en-US" sz="2400" dirty="0">
                <a:effectLst/>
                <a:ea typeface="Calibri" panose="020F0502020204030204" pitchFamily="34" charset="0"/>
              </a:endParaRPr>
            </a:p>
            <a:p>
              <a:pPr marL="571500" marR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Preparation and use of professional documents</a:t>
              </a:r>
              <a:endParaRPr lang="en-US" sz="2400" dirty="0">
                <a:effectLst/>
                <a:ea typeface="Calibri" panose="020F0502020204030204" pitchFamily="34" charset="0"/>
              </a:endParaRPr>
            </a:p>
            <a:p>
              <a:pPr marL="571500" marR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Lesson delivery/presentation</a:t>
              </a:r>
              <a:endParaRPr lang="en-US" sz="2400" dirty="0">
                <a:effectLst/>
                <a:ea typeface="Calibri" panose="020F0502020204030204" pitchFamily="34" charset="0"/>
              </a:endParaRPr>
            </a:p>
            <a:p>
              <a:pPr marL="571500" marR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Utilization of learning resources ( including textbooks, workbooks)</a:t>
              </a:r>
              <a:endParaRPr lang="en-US" sz="2400" dirty="0">
                <a:effectLst/>
                <a:ea typeface="Calibri" panose="020F0502020204030204" pitchFamily="34" charset="0"/>
              </a:endParaRPr>
            </a:p>
            <a:p>
              <a:pPr marL="571500" marR="0" indent="-34290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Use of ICT integration</a:t>
              </a:r>
              <a:endParaRPr lang="en-US" sz="2400" dirty="0">
                <a:effectLst/>
                <a:ea typeface="Calibri" panose="020F0502020204030204" pitchFamily="34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4125" y="6540"/>
              <a:ext cx="15" cy="1110"/>
            </a:xfrm>
            <a:prstGeom prst="straightConnector1">
              <a:avLst/>
            </a:prstGeom>
            <a:ln w="15875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cxnSp>
        <p:cxnSp>
          <p:nvCxnSpPr>
            <p:cNvPr id="7" name="Straight Arrow Connector 6"/>
            <p:cNvCxnSpPr/>
            <p:nvPr/>
          </p:nvCxnSpPr>
          <p:spPr>
            <a:xfrm rot="10800000">
              <a:off x="2160" y="6540"/>
              <a:ext cx="2066" cy="0"/>
            </a:xfrm>
            <a:prstGeom prst="straightConnector1">
              <a:avLst/>
            </a:prstGeom>
            <a:ln w="15875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cxnSp>
        <p:sp>
          <p:nvSpPr>
            <p:cNvPr id="8" name="Shape 18"/>
            <p:cNvSpPr/>
            <p:nvPr/>
          </p:nvSpPr>
          <p:spPr>
            <a:xfrm>
              <a:off x="2912" y="6634"/>
              <a:ext cx="540" cy="534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" name="Shape 19"/>
            <p:cNvSpPr/>
            <p:nvPr/>
          </p:nvSpPr>
          <p:spPr>
            <a:xfrm>
              <a:off x="3452" y="6721"/>
              <a:ext cx="508" cy="496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" name="Shape 20"/>
            <p:cNvSpPr/>
            <p:nvPr/>
          </p:nvSpPr>
          <p:spPr>
            <a:xfrm>
              <a:off x="3160" y="7131"/>
              <a:ext cx="524" cy="509"/>
            </a:xfrm>
            <a:prstGeom prst="smileyFace">
              <a:avLst>
                <a:gd name="adj" fmla="val 4653"/>
              </a:avLst>
            </a:prstGeom>
            <a:noFill/>
            <a:ln w="19050" cap="flat" cmpd="sng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 upright="1"/>
            <a:lstStyle/>
            <a:p>
              <a:pPr marL="0" marR="0" indent="-127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CEMASTEA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M&amp;S of JS teachers conducted by CMASTEA in 2024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5"/>
            <a:ext cx="8686800" cy="711835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Lesson planning</a:t>
            </a:r>
          </a:p>
          <a:p>
            <a:pPr lvl="0"/>
            <a:r>
              <a:rPr lang="en-US" dirty="0"/>
              <a:t>Most teachers had prepared lesson plans as expected (sketchy).</a:t>
            </a:r>
          </a:p>
          <a:p>
            <a:pPr lvl="0"/>
            <a:r>
              <a:rPr lang="en-US" dirty="0"/>
              <a:t>Resources listed in the lesson plan.</a:t>
            </a:r>
          </a:p>
          <a:p>
            <a:r>
              <a:rPr lang="en-US" dirty="0"/>
              <a:t>Not capturing the features of the CBC curriculum (core </a:t>
            </a:r>
            <a:r>
              <a:rPr lang="en-US" dirty="0" err="1"/>
              <a:t>competencies,Values</a:t>
            </a:r>
            <a:r>
              <a:rPr lang="en-US" dirty="0"/>
              <a:t> and PCIs)</a:t>
            </a:r>
          </a:p>
          <a:p>
            <a:r>
              <a:rPr lang="en-US" dirty="0"/>
              <a:t>Lesson plans lacked Learning experiences/practical activities for the learners. </a:t>
            </a:r>
          </a:p>
          <a:p>
            <a:pPr lvl="0"/>
            <a:r>
              <a:rPr lang="en-US" dirty="0"/>
              <a:t>Use of lesson plan booklets that lack certain aspects like learning experiences meaning the KICD template not used. </a:t>
            </a:r>
          </a:p>
          <a:p>
            <a:r>
              <a:rPr lang="en-US" dirty="0"/>
              <a:t>Lessons were prepared from textbooks instead of from the curriculum designs. </a:t>
            </a:r>
          </a:p>
          <a:p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080"/>
            <a:ext cx="8229600" cy="1055370"/>
          </a:xfrm>
        </p:spPr>
        <p:txBody>
          <a:bodyPr/>
          <a:lstStyle/>
          <a:p>
            <a:r>
              <a:rPr lang="en-US" sz="3600" dirty="0"/>
              <a:t>Utilization of both </a:t>
            </a:r>
            <a:r>
              <a:rPr lang="en-GB" altLang="en-US" sz="3600" dirty="0"/>
              <a:t>L</a:t>
            </a:r>
            <a:r>
              <a:rPr lang="en-US" sz="3600" dirty="0"/>
              <a:t>ocally </a:t>
            </a:r>
            <a:r>
              <a:rPr lang="en-GB" altLang="en-US" sz="3600" dirty="0"/>
              <a:t>A</a:t>
            </a:r>
            <a:r>
              <a:rPr lang="en-US" sz="3600" dirty="0"/>
              <a:t>vailable and </a:t>
            </a:r>
            <a:r>
              <a:rPr lang="en-GB" altLang="en-US" sz="3600" dirty="0"/>
              <a:t>V</a:t>
            </a:r>
            <a:r>
              <a:rPr lang="en-US" sz="3600" dirty="0"/>
              <a:t>irtual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450"/>
            <a:ext cx="8229600" cy="6051550"/>
          </a:xfrm>
        </p:spPr>
        <p:txBody>
          <a:bodyPr/>
          <a:lstStyle/>
          <a:p>
            <a:pPr lvl="0"/>
            <a:r>
              <a:rPr lang="en-US" sz="2800" dirty="0"/>
              <a:t>Some teachers had non-digital resources while others did</a:t>
            </a:r>
            <a:r>
              <a:rPr lang="en-GB" altLang="en-US" sz="2800" dirty="0"/>
              <a:t>n’t</a:t>
            </a:r>
            <a:r>
              <a:rPr lang="en-US" sz="2800" dirty="0"/>
              <a:t> have and relied on text books</a:t>
            </a:r>
          </a:p>
          <a:p>
            <a:pPr lvl="0"/>
            <a:r>
              <a:rPr lang="en-US" sz="2800" dirty="0"/>
              <a:t>Where the resources were available, they were not effectively used (few learners interacted with them, teacher did not refer to the resource).</a:t>
            </a:r>
          </a:p>
          <a:p>
            <a:pPr lvl="0"/>
            <a:r>
              <a:rPr lang="en-US" sz="2800" dirty="0"/>
              <a:t>Digital resources such as calculators, mobile phones and laptops were used in some lessons</a:t>
            </a:r>
          </a:p>
          <a:p>
            <a:r>
              <a:rPr lang="en-GB" altLang="en-US" sz="2800" dirty="0"/>
              <a:t>Resources not</a:t>
            </a:r>
            <a:r>
              <a:rPr lang="en-US" sz="2800" dirty="0"/>
              <a:t> used effectively due to lack of power</a:t>
            </a:r>
          </a:p>
          <a:p>
            <a:r>
              <a:rPr lang="en-GB" altLang="en-US" sz="2800" dirty="0"/>
              <a:t>P</a:t>
            </a:r>
            <a:r>
              <a:rPr lang="en-US" sz="2800" dirty="0"/>
              <a:t>hone used by a few learners</a:t>
            </a:r>
          </a:p>
          <a:p>
            <a:r>
              <a:rPr lang="en-GB" altLang="en-US" sz="2800" dirty="0"/>
              <a:t>D</a:t>
            </a:r>
            <a:r>
              <a:rPr lang="en-US" sz="2800" dirty="0"/>
              <a:t>evice carried to class and not used.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Learner Centeredness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Learners were engaged in experiments and demonstrations in groups, pairs or individually and in manipulating ICT gadgets.</a:t>
            </a:r>
          </a:p>
          <a:p>
            <a:pPr lvl="0"/>
            <a:r>
              <a:rPr lang="en-US" sz="2400" dirty="0"/>
              <a:t>Demonstrations were done by the teacher or by one learner </a:t>
            </a:r>
          </a:p>
          <a:p>
            <a:pPr lvl="0"/>
            <a:r>
              <a:rPr lang="en-US" sz="2400" dirty="0"/>
              <a:t>Groups were not given ample time to complete group tasks limiting learners' interactions</a:t>
            </a:r>
          </a:p>
          <a:p>
            <a:pPr lvl="0"/>
            <a:r>
              <a:rPr lang="en-US" sz="2400" dirty="0"/>
              <a:t>Group presentations were not adequately done  limiting learners' sharing of ideas.</a:t>
            </a:r>
          </a:p>
          <a:p>
            <a:r>
              <a:rPr lang="en-US" sz="2400" dirty="0"/>
              <a:t>Teachers did not monitor and guide groups in doing the activities resulting to some learners failing to participate in group work.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855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Adobe Garamond Pro Bold</vt:lpstr>
      <vt:lpstr>Arial</vt:lpstr>
      <vt:lpstr>Calibri</vt:lpstr>
      <vt:lpstr>Symbol</vt:lpstr>
      <vt:lpstr>Tahoma</vt:lpstr>
      <vt:lpstr>Times New Roman</vt:lpstr>
      <vt:lpstr>Wingdings</vt:lpstr>
      <vt:lpstr>Office Theme</vt:lpstr>
      <vt:lpstr>Feedback on Classroom Lesson Observation and Interpretation of Curriculum Designs.</vt:lpstr>
      <vt:lpstr>Unit Organisation</vt:lpstr>
      <vt:lpstr> Feedback on Classroom lesson Observation. </vt:lpstr>
      <vt:lpstr>Session Outcomes </vt:lpstr>
      <vt:lpstr>Discussion Task</vt:lpstr>
      <vt:lpstr>Feedback from CEMASTEA</vt:lpstr>
      <vt:lpstr>PowerPoint Presentation</vt:lpstr>
      <vt:lpstr>Utilization of both Locally Available and Virtual resources</vt:lpstr>
      <vt:lpstr>Learner Centeredness </vt:lpstr>
      <vt:lpstr>CBC Aspects</vt:lpstr>
      <vt:lpstr>Formative assessment</vt:lpstr>
      <vt:lpstr>Sample Lesson Plans from Teachers</vt:lpstr>
      <vt:lpstr>KICD lesson plan template</vt:lpstr>
      <vt:lpstr> Section 2: Interpretation of Curriculum Designs </vt:lpstr>
      <vt:lpstr>Session Outcomes </vt:lpstr>
      <vt:lpstr>  Progression of learning outcomes  </vt:lpstr>
      <vt:lpstr>Unpacking Learning Outcomes  </vt:lpstr>
      <vt:lpstr>Discussion Task</vt:lpstr>
      <vt:lpstr>Conclusion</vt:lpstr>
    </vt:vector>
  </TitlesOfParts>
  <Company>Ministry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CEMASTEA’s QUALITY MANAGEMENT SYSTEM (QMS)</dc:title>
  <dc:creator>User</dc:creator>
  <cp:lastModifiedBy>USER</cp:lastModifiedBy>
  <cp:revision>67</cp:revision>
  <dcterms:created xsi:type="dcterms:W3CDTF">2022-09-06T09:20:00Z</dcterms:created>
  <dcterms:modified xsi:type="dcterms:W3CDTF">2024-05-25T04:29:01Z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3F51CDEF39AC4E4DAFD9BF1AECC05429_13</vt:lpwstr>
  </property>
  <property fmtid="{D5CDD505-2E9C-101B-9397-08002B2CF9AE}" pid="3" name="KSOProductBuildVer">
    <vt:lpwstr>1033-12.2.0.13538</vt:lpwstr>
  </property>
</Properties>
</file>