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298" r:id="rId38"/>
    <p:sldId id="300" r:id="rId39"/>
    <p:sldId id="316" r:id="rId40"/>
    <p:sldId id="317" r:id="rId41"/>
    <p:sldId id="318" r:id="rId42"/>
    <p:sldId id="319" r:id="rId43"/>
    <p:sldId id="320" r:id="rId44"/>
    <p:sldId id="322" r:id="rId45"/>
    <p:sldId id="323" r:id="rId46"/>
    <p:sldId id="324" r:id="rId47"/>
    <p:sldId id="325" r:id="rId48"/>
    <p:sldId id="326" r:id="rId49"/>
    <p:sldId id="329" r:id="rId50"/>
    <p:sldId id="301" r:id="rId51"/>
    <p:sldId id="331" r:id="rId52"/>
  </p:sldIdLst>
  <p:sldSz cx="9144000" cy="6858000" type="screen4x3"/>
  <p:notesSz cx="6858000" cy="9144000"/>
  <p:embeddedFontLst>
    <p:embeddedFont>
      <p:font typeface="EB Garamond" panose="020B0604020202020204" charset="0"/>
      <p:regular r:id="rId54"/>
      <p:bold r:id="rId55"/>
      <p:italic r:id="rId56"/>
      <p:boldItalic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gKwrhudNpnNxmgAKnmMzXGWNh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3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29237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f54476c63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f54476c63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g1f54476c631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54476c63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f54476c631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g1f54476c631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f54476c63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f54476c63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1f54476c631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cb2f30e8a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cb2f30e8a9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cb2f30e8a9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b2f30e8a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cb2f30e8a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cb2f30e8a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f54476c63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1f54476c631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g1f54476c631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f54476c63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1f54476c63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g1f54476c631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f54476c631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1f54476c631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1f54476c631_1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54476c631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g1f54476c631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1f54476c631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f54476c631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1f54476c631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1f54476c631_1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54476c63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1f54476c63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1f54476c631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f54476c63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1f54476c63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1f54476c631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b2f30e8a9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cb2f30e8a9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2cb2f30e8a9_1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cb2f30e8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cb2f30e8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2cb2f30e8a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f54476c63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1f54476c63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1f54476c631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f54476c63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1f54476c63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1f54476c631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1" i="0" u="none" strike="noStrike" cap="none">
                <a:solidFill>
                  <a:srgbClr val="00B0F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" name="Google Shape;14;p20"/>
          <p:cNvSpPr txBox="1"/>
          <p:nvPr/>
        </p:nvSpPr>
        <p:spPr>
          <a:xfrm>
            <a:off x="1188388" y="6388172"/>
            <a:ext cx="474662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CC"/>
                </a:solidFill>
                <a:latin typeface="EB Garamond"/>
                <a:ea typeface="EB Garamond"/>
                <a:cs typeface="EB Garamond"/>
                <a:sym typeface="EB Garamond"/>
              </a:rPr>
              <a:t>ISO 9001:2015 Certified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0"/>
          <p:cNvPicPr preferRelativeResize="0"/>
          <p:nvPr/>
        </p:nvPicPr>
        <p:blipFill rotWithShape="1">
          <a:blip r:embed="rId11">
            <a:alphaModFix/>
          </a:blip>
          <a:srcRect l="-1006" t="-1007"/>
          <a:stretch/>
        </p:blipFill>
        <p:spPr>
          <a:xfrm rot="10800000" flipH="1">
            <a:off x="401673" y="6282650"/>
            <a:ext cx="700086" cy="382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56506" y="58612"/>
            <a:ext cx="2687493" cy="13114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>
            <a:spLocks noGrp="1"/>
          </p:cNvSpPr>
          <p:nvPr>
            <p:ph type="body" idx="1"/>
          </p:nvPr>
        </p:nvSpPr>
        <p:spPr>
          <a:xfrm>
            <a:off x="457200" y="191070"/>
            <a:ext cx="8229600" cy="593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11430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GB" sz="6000" b="1">
                <a:solidFill>
                  <a:srgbClr val="0000FF"/>
                </a:solidFill>
              </a:rPr>
              <a:t>Learning resources</a:t>
            </a:r>
            <a:endParaRPr sz="6000" b="1">
              <a:solidFill>
                <a:srgbClr val="0000FF"/>
              </a:solidFill>
            </a:endParaRPr>
          </a:p>
          <a:p>
            <a:pPr marL="11430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 b="1"/>
          </a:p>
          <a:p>
            <a:pPr marL="11430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GB" sz="6000" b="1"/>
              <a:t>Facilitator</a:t>
            </a:r>
            <a:endParaRPr sz="6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6845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2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Factors to consider in choosing or developing learning resources</a:t>
            </a:r>
            <a:endParaRPr sz="32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152400" y="1579175"/>
            <a:ext cx="8534400" cy="47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Level of learners (Age appropriateness, developmental level)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28650" lvl="0" indent="-51435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Cost effectiveness (locally available resources)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28650" lvl="0" indent="-51435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Durability </a:t>
            </a:r>
            <a:endParaRPr/>
          </a:p>
          <a:p>
            <a:pPr marL="628650" lvl="0" indent="-51435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Safety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28650" lvl="0" indent="-51435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Availability 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marL="628650" lvl="0" indent="-51435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AutoNum type="arabicPeriod"/>
            </a:pPr>
            <a:r>
              <a:rPr lang="en-GB" sz="3200">
                <a:latin typeface="Arial"/>
                <a:ea typeface="Arial"/>
                <a:cs typeface="Arial"/>
                <a:sym typeface="Arial"/>
              </a:rPr>
              <a:t>Attractiveness </a:t>
            </a:r>
            <a:endParaRPr/>
          </a:p>
          <a:p>
            <a:pPr marL="628650" lvl="0" indent="-31115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247050" y="274650"/>
            <a:ext cx="6789300" cy="14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3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Factors to consider in choosing or developing learning resources </a:t>
            </a:r>
            <a:r>
              <a:rPr lang="en-GB" sz="3200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cont</a:t>
            </a:r>
            <a:r>
              <a:rPr lang="en-GB" sz="3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247050" y="2094975"/>
            <a:ext cx="8439600" cy="45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0858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36"/>
              <a:buFont typeface="Arial"/>
              <a:buAutoNum type="arabicPeriod" startAt="7"/>
            </a:pPr>
            <a:r>
              <a:rPr lang="en-GB" sz="3600">
                <a:latin typeface="Times New Roman"/>
                <a:ea typeface="Times New Roman"/>
                <a:cs typeface="Times New Roman"/>
                <a:sym typeface="Times New Roman"/>
              </a:rPr>
              <a:t>Interesting ( the material should arouse the interest of the learners)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58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36"/>
              <a:buFont typeface="Arial"/>
              <a:buAutoNum type="arabicPeriod" startAt="7"/>
            </a:pPr>
            <a:r>
              <a:rPr lang="en-GB" sz="3600">
                <a:latin typeface="Times New Roman"/>
                <a:ea typeface="Times New Roman"/>
                <a:cs typeface="Times New Roman"/>
                <a:sym typeface="Times New Roman"/>
              </a:rPr>
              <a:t>Challenging (The resource should be able to challenge the learner)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58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36"/>
              <a:buFont typeface="Arial"/>
              <a:buAutoNum type="arabicPeriod" startAt="7"/>
            </a:pPr>
            <a:r>
              <a:rPr lang="en-GB" sz="3600">
                <a:latin typeface="Times New Roman"/>
                <a:ea typeface="Times New Roman"/>
                <a:cs typeface="Times New Roman"/>
                <a:sym typeface="Times New Roman"/>
              </a:rPr>
              <a:t>Appropriateness to manipulation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58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36"/>
              <a:buFont typeface="Arial"/>
              <a:buAutoNum type="arabicPeriod" startAt="7"/>
            </a:pPr>
            <a:r>
              <a:rPr lang="en-GB" sz="3600">
                <a:latin typeface="Times New Roman"/>
                <a:ea typeface="Times New Roman"/>
                <a:cs typeface="Times New Roman"/>
                <a:sym typeface="Times New Roman"/>
              </a:rPr>
              <a:t>Versatility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85850" lvl="0" indent="-742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36"/>
              <a:buFont typeface="Arial"/>
              <a:buAutoNum type="arabicPeriod" startAt="7"/>
            </a:pPr>
            <a:r>
              <a:rPr lang="en-GB" sz="3600">
                <a:latin typeface="Times New Roman"/>
                <a:ea typeface="Times New Roman"/>
                <a:cs typeface="Times New Roman"/>
                <a:sym typeface="Times New Roman"/>
              </a:rPr>
              <a:t>Relevance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>
            <a:spLocks noGrp="1"/>
          </p:cNvSpPr>
          <p:nvPr>
            <p:ph type="title"/>
          </p:nvPr>
        </p:nvSpPr>
        <p:spPr>
          <a:xfrm>
            <a:off x="278295" y="1729408"/>
            <a:ext cx="8676862" cy="247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/>
            </a:r>
            <a:br>
              <a:rPr lang="en-GB">
                <a:solidFill>
                  <a:srgbClr val="0000FF"/>
                </a:solidFill>
              </a:rPr>
            </a:br>
            <a:r>
              <a:rPr lang="en-GB" sz="4800">
                <a:solidFill>
                  <a:srgbClr val="0000FF"/>
                </a:solidFill>
              </a:rPr>
              <a:t>Examples of learning resources in    Pre-Technical Studies </a:t>
            </a:r>
            <a:r>
              <a:rPr lang="en-GB"/>
              <a:t/>
            </a:r>
            <a:br>
              <a:rPr lang="en-GB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title"/>
          </p:nvPr>
        </p:nvSpPr>
        <p:spPr>
          <a:xfrm>
            <a:off x="99391" y="507783"/>
            <a:ext cx="8871000" cy="1619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600">
                <a:solidFill>
                  <a:srgbClr val="0000FF"/>
                </a:solidFill>
              </a:rPr>
              <a:t>Non Digital (Realia) Resources </a:t>
            </a:r>
            <a:br>
              <a:rPr lang="en-GB" sz="3600">
                <a:solidFill>
                  <a:srgbClr val="0000FF"/>
                </a:solidFill>
              </a:rPr>
            </a:br>
            <a:r>
              <a:rPr lang="en-GB" sz="3600" b="1">
                <a:solidFill>
                  <a:srgbClr val="0000FF"/>
                </a:solidFill>
              </a:rPr>
              <a:t>learning resources in    Pre-Technical </a:t>
            </a:r>
            <a:r>
              <a:rPr lang="en-GB" sz="3600">
                <a:solidFill>
                  <a:srgbClr val="0000FF"/>
                </a:solidFill>
              </a:rPr>
              <a:t>S</a:t>
            </a:r>
            <a:r>
              <a:rPr lang="en-GB" sz="3600" b="1">
                <a:solidFill>
                  <a:srgbClr val="0000FF"/>
                </a:solidFill>
              </a:rPr>
              <a:t>tudies </a:t>
            </a:r>
            <a:endParaRPr sz="3600">
              <a:solidFill>
                <a:srgbClr val="0000FF"/>
              </a:solidFill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22829" y="2209800"/>
            <a:ext cx="8871045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3500" b="1"/>
              <a:t>Strand: </a:t>
            </a:r>
            <a:r>
              <a:rPr lang="en-GB" sz="3500"/>
              <a:t>Materials for production</a:t>
            </a:r>
            <a:endParaRPr sz="350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r>
              <a:rPr lang="en-GB" sz="3500" b="1"/>
              <a:t>Sub strand: </a:t>
            </a:r>
            <a:r>
              <a:rPr lang="en-GB" sz="3500"/>
              <a:t>Composite Materials</a:t>
            </a:r>
            <a:endParaRPr sz="350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r>
              <a:rPr lang="en-GB" sz="3500" b="1"/>
              <a:t>Expected Outcome: </a:t>
            </a:r>
            <a:r>
              <a:rPr lang="en-GB" sz="3500"/>
              <a:t>By the end of the lesson, the learner should be able to correctly identify composite materials within their environment.</a:t>
            </a:r>
            <a:endParaRPr sz="350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>
            <a:spLocks noGrp="1"/>
          </p:cNvSpPr>
          <p:nvPr>
            <p:ph type="body" idx="1"/>
          </p:nvPr>
        </p:nvSpPr>
        <p:spPr>
          <a:xfrm>
            <a:off x="59635" y="139148"/>
            <a:ext cx="8821898" cy="590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b="1">
                <a:solidFill>
                  <a:srgbClr val="0000FF"/>
                </a:solidFill>
              </a:rPr>
              <a:t>        Group Discussion </a:t>
            </a:r>
            <a:endParaRPr sz="4000" b="1">
              <a:solidFill>
                <a:srgbClr val="0000FF"/>
              </a:solidFill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600" i="1">
                <a:solidFill>
                  <a:srgbClr val="C00000"/>
                </a:solidFill>
              </a:rPr>
              <a:t>    </a:t>
            </a:r>
            <a:r>
              <a:rPr lang="en-GB" sz="3400" i="1">
                <a:solidFill>
                  <a:srgbClr val="C00000"/>
                </a:solidFill>
              </a:rPr>
              <a:t>(- display the images and allow </a:t>
            </a:r>
            <a:endParaRPr sz="3400" i="1">
              <a:solidFill>
                <a:srgbClr val="C00000"/>
              </a:solidFill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400" i="1">
                <a:solidFill>
                  <a:srgbClr val="C00000"/>
                </a:solidFill>
              </a:rPr>
              <a:t>participants to explain while justifying the choices)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600" b="1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600" b="1"/>
              <a:t>Activity 5 </a:t>
            </a:r>
            <a:r>
              <a:rPr lang="en-GB" sz="3600" i="1"/>
              <a:t>( 5 minutes)</a:t>
            </a:r>
            <a:endParaRPr sz="3800"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3800"/>
              <a:t>Which among the following are composite materials? Explain</a:t>
            </a:r>
            <a:endParaRPr/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000" b="1">
              <a:solidFill>
                <a:srgbClr val="000000"/>
              </a:solidFill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3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800"/>
              <a:buNone/>
            </a:pPr>
            <a:endParaRPr sz="340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199" name="Google Shape;199;p13" descr="a. 1A -Attempted reproduction: aluminum sufuria (a ...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56" y="198780"/>
            <a:ext cx="725556" cy="71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977" y="218660"/>
            <a:ext cx="725556" cy="71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117" y="715616"/>
            <a:ext cx="725556" cy="715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4" descr="https://lh7-us.googleusercontent.com/LDk2zjDvLH22LfxEyE8hyA2LX-RN9ZOGJ6qc-9eXoWqBtHp9Ql_7K46ml8uDZFRztEAUcd4cbLWbKobFbCwR9SmmAn6gqVR9GNx3LpARYeCtXdhC1C4Dk9wpz0Chos40M4gRzwzf31yo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7067" y="607759"/>
            <a:ext cx="8719729" cy="252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4" descr="https://lh7-us.googleusercontent.com/CO6YUd0MVgNmGEReN_8gRgBnIj3R7S0BYKUDV_mL63QF4P9KjMTSz01fhoql6U9z__kk09Kt7uAD8HYdxZ_MpivINTNewdEr0Ht_hS5NUycF8Y75ohOxQ85wGGu_10Tkx-UO14f-so6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067" y="3130826"/>
            <a:ext cx="8415866" cy="2981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54476c631_0_40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621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>Composite materials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15" name="Google Shape;215;g1f54476c631_0_40"/>
          <p:cNvSpPr txBox="1">
            <a:spLocks noGrp="1"/>
          </p:cNvSpPr>
          <p:nvPr>
            <p:ph type="body" idx="1"/>
          </p:nvPr>
        </p:nvSpPr>
        <p:spPr>
          <a:xfrm>
            <a:off x="178300" y="1589575"/>
            <a:ext cx="8527500" cy="4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GB" sz="3400">
                <a:highlight>
                  <a:srgbClr val="FFFFFF"/>
                </a:highlight>
              </a:rPr>
              <a:t>A,C and E are composite materials since they are made up of more than  one material</a:t>
            </a:r>
            <a:endParaRPr sz="3400">
              <a:highlight>
                <a:srgbClr val="FFFFFF"/>
              </a:highlight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GB" sz="3400">
                <a:highlight>
                  <a:srgbClr val="FFFFFF"/>
                </a:highlight>
              </a:rPr>
              <a:t>A: Glass Reinforced table made of glass and wood</a:t>
            </a:r>
            <a:endParaRPr sz="3400">
              <a:highlight>
                <a:srgbClr val="FFFFFF"/>
              </a:highlight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GB" sz="3400"/>
              <a:t>C: Cooking spoon made of metal and wood</a:t>
            </a:r>
            <a:endParaRPr sz="3400">
              <a:highlight>
                <a:srgbClr val="FFFFFF"/>
              </a:highlight>
            </a:endParaRPr>
          </a:p>
          <a:p>
            <a:pPr marL="457200" lvl="0" indent="-444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GB" sz="3400"/>
              <a:t>E:Thermoflask: made of metal, silvered glass and plastic</a:t>
            </a:r>
            <a:endParaRPr sz="34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>
            <a:off x="457200" y="10668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>Definition of composite materials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21" name="Google Shape;221;p15"/>
          <p:cNvSpPr txBox="1">
            <a:spLocks noGrp="1"/>
          </p:cNvSpPr>
          <p:nvPr>
            <p:ph type="body" idx="1"/>
          </p:nvPr>
        </p:nvSpPr>
        <p:spPr>
          <a:xfrm>
            <a:off x="228601" y="2175932"/>
            <a:ext cx="8720666" cy="39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n-GB" sz="4000"/>
              <a:t>A composite material is a combination of two or more materials in a controlled way to get the desired material with better properties. </a:t>
            </a:r>
            <a:br>
              <a:rPr lang="en-GB" sz="4000"/>
            </a:br>
            <a:endParaRPr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54476c631_0_52"/>
          <p:cNvSpPr txBox="1">
            <a:spLocks noGrp="1"/>
          </p:cNvSpPr>
          <p:nvPr>
            <p:ph type="title"/>
          </p:nvPr>
        </p:nvSpPr>
        <p:spPr>
          <a:xfrm>
            <a:off x="437322" y="0"/>
            <a:ext cx="5923721" cy="1053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600">
                <a:solidFill>
                  <a:srgbClr val="0000FF"/>
                </a:solidFill>
              </a:rPr>
              <a:t>Reasons for using Composite material</a:t>
            </a:r>
            <a:r>
              <a:rPr lang="en-GB" sz="3200">
                <a:solidFill>
                  <a:srgbClr val="0000FF"/>
                </a:solidFill>
              </a:rPr>
              <a:t>s</a:t>
            </a:r>
            <a:r>
              <a:rPr lang="en-GB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28" name="Google Shape;228;g1f54476c631_0_52"/>
          <p:cNvSpPr txBox="1">
            <a:spLocks noGrp="1"/>
          </p:cNvSpPr>
          <p:nvPr>
            <p:ph type="body" idx="1"/>
          </p:nvPr>
        </p:nvSpPr>
        <p:spPr>
          <a:xfrm>
            <a:off x="89452" y="1292087"/>
            <a:ext cx="8965096" cy="518822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 b="1">
                <a:solidFill>
                  <a:srgbClr val="000000"/>
                </a:solidFill>
                <a:highlight>
                  <a:srgbClr val="FFFFFF"/>
                </a:highlight>
              </a:rPr>
              <a:t>         Use </a:t>
            </a:r>
            <a:r>
              <a:rPr lang="en-GB" sz="3600" b="1">
                <a:solidFill>
                  <a:srgbClr val="000000"/>
                </a:solidFill>
                <a:highlight>
                  <a:srgbClr val="FFFFFF"/>
                </a:highlight>
              </a:rPr>
              <a:t>Group concept mapping </a:t>
            </a:r>
            <a:r>
              <a:rPr lang="en-GB" sz="3600" i="1">
                <a:solidFill>
                  <a:srgbClr val="980000"/>
                </a:solidFill>
                <a:highlight>
                  <a:srgbClr val="FFFFFF"/>
                </a:highlight>
              </a:rPr>
              <a:t>(participants watch the video and answer questions in their groups)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4000" b="1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 b="1">
                <a:highlight>
                  <a:srgbClr val="FFFFFF"/>
                </a:highlight>
              </a:rPr>
              <a:t>Activity 6  </a:t>
            </a:r>
            <a:r>
              <a:rPr lang="en-GB" sz="4000" i="1">
                <a:highlight>
                  <a:srgbClr val="FFFFFF"/>
                </a:highlight>
              </a:rPr>
              <a:t>( 10 minutes)</a:t>
            </a:r>
            <a:endParaRPr sz="4000"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>
                <a:highlight>
                  <a:srgbClr val="FFFFFF"/>
                </a:highlight>
              </a:rPr>
              <a:t>Watch the following video and explain the reason for using the composite materials</a:t>
            </a:r>
            <a:endParaRPr sz="4000"/>
          </a:p>
        </p:txBody>
      </p:sp>
      <p:pic>
        <p:nvPicPr>
          <p:cNvPr id="229" name="Google Shape;229;g1f54476c631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9573" y="914397"/>
            <a:ext cx="725556" cy="71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1f54476c631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540" y="427380"/>
            <a:ext cx="725556" cy="715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1f54476c631_0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776" y="914397"/>
            <a:ext cx="725556" cy="715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f54476c631_0_5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 sz="3600" b="1"/>
              <a:t>Video</a:t>
            </a:r>
            <a:r>
              <a:rPr lang="en-GB"/>
              <a:t> </a:t>
            </a:r>
            <a:endParaRPr/>
          </a:p>
        </p:txBody>
      </p:sp>
      <p:graphicFrame>
        <p:nvGraphicFramePr>
          <p:cNvPr id="238" name="Google Shape;238;g1f54476c631_0_58"/>
          <p:cNvGraphicFramePr/>
          <p:nvPr/>
        </p:nvGraphicFramePr>
        <p:xfrm>
          <a:off x="1227666" y="2901290"/>
          <a:ext cx="7205134" cy="981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r:id="rId4" imgW="7205134" imgH="981766" progId="Package">
                  <p:embed/>
                </p:oleObj>
              </mc:Choice>
              <mc:Fallback>
                <p:oleObj r:id="rId4" imgW="7205134" imgH="981766" progId="Package">
                  <p:embed/>
                  <p:pic>
                    <p:nvPicPr>
                      <p:cNvPr id="238" name="Google Shape;238;g1f54476c631_0_5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1227666" y="2901290"/>
                        <a:ext cx="7205134" cy="9817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"/>
          <p:cNvSpPr txBox="1">
            <a:spLocks noGrp="1"/>
          </p:cNvSpPr>
          <p:nvPr>
            <p:ph type="body" idx="1"/>
          </p:nvPr>
        </p:nvSpPr>
        <p:spPr>
          <a:xfrm>
            <a:off x="152400" y="163774"/>
            <a:ext cx="8915400" cy="646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 b="1" dirty="0"/>
          </a:p>
          <a:p>
            <a:pPr marL="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lang="en-GB" sz="2800" b="1" i="1" dirty="0" smtClean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2800" b="1" i="1" dirty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2800" b="1" i="1" dirty="0" smtClean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2800" b="1" i="1" dirty="0" smtClean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2800" b="1" i="1" dirty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2800" b="1" i="1" dirty="0" smtClean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2800" b="1" i="1" dirty="0">
              <a:solidFill>
                <a:srgbClr val="C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endParaRPr lang="en-GB" sz="1800" b="1" dirty="0" smtClean="0">
              <a:solidFill>
                <a:srgbClr val="C00000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843088"/>
              </p:ext>
            </p:extLst>
          </p:nvPr>
        </p:nvGraphicFramePr>
        <p:xfrm>
          <a:off x="139149" y="849725"/>
          <a:ext cx="8130208" cy="522416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30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5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4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50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Sections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Time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4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Rationale, session outcomes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5 minutes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i</a:t>
                      </a:r>
                      <a:r>
                        <a:rPr lang="en-US" sz="2000" dirty="0" smtClean="0"/>
                        <a:t>) Definition</a:t>
                      </a:r>
                      <a:r>
                        <a:rPr lang="en-US" sz="2000" baseline="0" dirty="0" smtClean="0"/>
                        <a:t> of learning resource</a:t>
                      </a:r>
                    </a:p>
                    <a:p>
                      <a:r>
                        <a:rPr lang="en-US" sz="2000" baseline="0" dirty="0" smtClean="0"/>
                        <a:t>ii) Reasons for using </a:t>
                      </a:r>
                      <a:r>
                        <a:rPr lang="en-GB" sz="2000" dirty="0" smtClean="0"/>
                        <a:t>learning resources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 smtClean="0"/>
                        <a:t>iii)</a:t>
                      </a:r>
                      <a:r>
                        <a:rPr lang="en-GB" sz="2000" baseline="0" dirty="0" smtClean="0"/>
                        <a:t> </a:t>
                      </a:r>
                      <a:r>
                        <a:rPr lang="en-GB" sz="2000" dirty="0" smtClean="0">
                          <a:sym typeface="Arial"/>
                        </a:rPr>
                        <a:t>Factors to consider in choosing or developing learning resources 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25 minutes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59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Examples of resources in Pre-technical studies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40 minutes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59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Examples of resources in Agriculture and Nutrition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30 minutes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45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Improvisation</a:t>
                      </a:r>
                      <a:r>
                        <a:rPr lang="en-US" sz="2000" baseline="0" dirty="0" smtClean="0"/>
                        <a:t> and examples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 minutes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78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 discussion on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1 hour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26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 reporting and harmonization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hour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Google Shape;89;g2cb2f30e8a9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565913" cy="23225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rgbClr val="0000FF"/>
                </a:solidFill>
              </a:rPr>
              <a:t>Session plan  </a:t>
            </a:r>
            <a:endParaRPr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11953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  <a:highlight>
                  <a:srgbClr val="FFFFFF"/>
                </a:highlight>
              </a:rPr>
              <a:t>Reasons for using the composite materials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44" name="Google Shape;244;p33"/>
          <p:cNvSpPr txBox="1">
            <a:spLocks noGrp="1"/>
          </p:cNvSpPr>
          <p:nvPr>
            <p:ph type="body" idx="2"/>
          </p:nvPr>
        </p:nvSpPr>
        <p:spPr>
          <a:xfrm>
            <a:off x="5068957" y="1620078"/>
            <a:ext cx="3985591" cy="475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 sz="3600">
                <a:highlight>
                  <a:srgbClr val="FFFFFF"/>
                </a:highlight>
              </a:rPr>
              <a:t>The reasons for using the composite materials  in making the reinforced concrete block is to provide h</a:t>
            </a:r>
            <a:r>
              <a:rPr lang="en-GB" sz="3600"/>
              <a:t>igh strength and durability </a:t>
            </a:r>
            <a:endParaRPr sz="3600"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45" name="Google Shape;245;p33"/>
          <p:cNvPicPr preferRelativeResize="0"/>
          <p:nvPr/>
        </p:nvPicPr>
        <p:blipFill rotWithShape="1">
          <a:blip r:embed="rId3">
            <a:alphaModFix/>
          </a:blip>
          <a:srcRect l="8782" t="9366" r="24260" b="12396"/>
          <a:stretch/>
        </p:blipFill>
        <p:spPr>
          <a:xfrm>
            <a:off x="101599" y="1718732"/>
            <a:ext cx="4809068" cy="3826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"/>
          <p:cNvSpPr txBox="1">
            <a:spLocks noGrp="1"/>
          </p:cNvSpPr>
          <p:nvPr>
            <p:ph type="body" idx="1"/>
          </p:nvPr>
        </p:nvSpPr>
        <p:spPr>
          <a:xfrm>
            <a:off x="238539" y="1715148"/>
            <a:ext cx="8706677" cy="4576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GB" sz="3600"/>
              <a:t>Lightness and low weight (e.g in aerospace and automotive industries)</a:t>
            </a:r>
            <a:endParaRPr sz="3600"/>
          </a:p>
          <a:p>
            <a:pPr marL="571500" lvl="0" indent="-571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GB" sz="3600"/>
              <a:t>Corrosion resistance ( building industry)</a:t>
            </a:r>
            <a:endParaRPr sz="3600"/>
          </a:p>
          <a:p>
            <a:pPr marL="571500" lvl="0" indent="-571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GB" sz="3600"/>
              <a:t>Fire resistance ( building, aerospace, automotive etc)</a:t>
            </a:r>
            <a:endParaRPr sz="3600"/>
          </a:p>
          <a:p>
            <a:pPr marL="571500" lvl="0" indent="-571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en-GB" sz="3600"/>
              <a:t>Improved electrical properties ( electrical and electronics industry)</a:t>
            </a:r>
            <a:endParaRPr sz="3600"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>
            <a:off x="347870" y="140973"/>
            <a:ext cx="696733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Other reasons for using Composite materials </a:t>
            </a:r>
            <a:endParaRPr sz="4000" b="1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16373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>Classification of composite materials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57" name="Google Shape;257;p17"/>
          <p:cNvSpPr txBox="1">
            <a:spLocks noGrp="1"/>
          </p:cNvSpPr>
          <p:nvPr>
            <p:ph type="body" idx="1"/>
          </p:nvPr>
        </p:nvSpPr>
        <p:spPr>
          <a:xfrm>
            <a:off x="149086" y="1580322"/>
            <a:ext cx="8816009" cy="4545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GB" dirty="0"/>
              <a:t>Composite materials are classified in two broad categories, namely: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GB" b="1" dirty="0"/>
              <a:t>Matrices: </a:t>
            </a:r>
            <a:r>
              <a:rPr lang="en-GB" dirty="0"/>
              <a:t> Formed by mixing two or more </a:t>
            </a:r>
            <a:r>
              <a:rPr lang="en-GB" dirty="0" smtClean="0"/>
              <a:t>materials  </a:t>
            </a:r>
            <a:r>
              <a:rPr lang="en-GB" dirty="0" err="1" smtClean="0"/>
              <a:t>e.g</a:t>
            </a:r>
            <a:r>
              <a:rPr lang="en-GB" dirty="0" smtClean="0"/>
              <a:t> concrete block</a:t>
            </a:r>
            <a:endParaRPr dirty="0"/>
          </a:p>
          <a:p>
            <a:pPr marL="51435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GB" b="1" dirty="0"/>
              <a:t>Reinforced composites:</a:t>
            </a:r>
            <a:r>
              <a:rPr lang="en-GB" dirty="0"/>
              <a:t>  Formed by reinforcing a foreign material on a parent material e.g. reinforced glass window or door</a:t>
            </a:r>
            <a:br>
              <a:rPr lang="en-GB" dirty="0"/>
            </a:b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8"/>
          <p:cNvSpPr txBox="1">
            <a:spLocks noGrp="1"/>
          </p:cNvSpPr>
          <p:nvPr>
            <p:ph type="body" idx="1"/>
          </p:nvPr>
        </p:nvSpPr>
        <p:spPr>
          <a:xfrm>
            <a:off x="99391" y="238540"/>
            <a:ext cx="8806070" cy="6211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3600" b="1"/>
              <a:t>Use strategy : Gallery Walk</a:t>
            </a:r>
            <a:endParaRPr sz="3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 sz="36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i="1">
                <a:solidFill>
                  <a:srgbClr val="C00000"/>
                </a:solidFill>
              </a:rPr>
              <a:t>( groups will write their responses on flip chart and  display in their area/corner. Participants will take a gallery walk around the room  to get presentations by groups and share more examples from other participants)</a:t>
            </a:r>
            <a:endParaRPr sz="40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000" b="1">
                <a:solidFill>
                  <a:srgbClr val="0000FF"/>
                </a:solidFill>
              </a:rPr>
              <a:t>Activity 7 </a:t>
            </a:r>
            <a:r>
              <a:rPr lang="en-GB" sz="4000" i="1">
                <a:solidFill>
                  <a:schemeClr val="dk1"/>
                </a:solidFill>
              </a:rPr>
              <a:t>( 15 minutes)</a:t>
            </a:r>
            <a:endParaRPr sz="4000" i="1">
              <a:solidFill>
                <a:schemeClr val="dk1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 sz="4000"/>
              <a:t>In your groups take a  walk within the environment and identify composite and non composite materials </a:t>
            </a:r>
            <a:endParaRPr sz="4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b2f30e8a9_1_14"/>
          <p:cNvSpPr txBox="1">
            <a:spLocks noGrp="1"/>
          </p:cNvSpPr>
          <p:nvPr>
            <p:ph type="body" idx="1"/>
          </p:nvPr>
        </p:nvSpPr>
        <p:spPr>
          <a:xfrm>
            <a:off x="178300" y="987000"/>
            <a:ext cx="8508600" cy="513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4100" b="1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4100" b="1" dirty="0">
                <a:solidFill>
                  <a:srgbClr val="CC0000"/>
                </a:solidFill>
              </a:rPr>
              <a:t>You may have identified some of the following  examples   of </a:t>
            </a:r>
            <a:r>
              <a:rPr lang="en-GB" sz="4100" b="1" dirty="0">
                <a:solidFill>
                  <a:schemeClr val="tx1"/>
                </a:solidFill>
              </a:rPr>
              <a:t>composite materials </a:t>
            </a:r>
            <a:r>
              <a:rPr lang="en-GB" sz="4100" b="1" dirty="0">
                <a:solidFill>
                  <a:srgbClr val="CC0000"/>
                </a:solidFill>
              </a:rPr>
              <a:t>and </a:t>
            </a:r>
            <a:r>
              <a:rPr lang="en-GB" sz="4100" b="1" dirty="0">
                <a:solidFill>
                  <a:srgbClr val="0000FF"/>
                </a:solidFill>
              </a:rPr>
              <a:t>non composite met</a:t>
            </a:r>
            <a:endParaRPr sz="41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>
            <a:spLocks noGrp="1"/>
          </p:cNvSpPr>
          <p:nvPr>
            <p:ph type="title"/>
          </p:nvPr>
        </p:nvSpPr>
        <p:spPr>
          <a:xfrm>
            <a:off x="84667" y="333905"/>
            <a:ext cx="68918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FF"/>
                </a:solidFill>
              </a:rPr>
              <a:t>More examples of composite materials</a:t>
            </a:r>
            <a:endParaRPr sz="4000"/>
          </a:p>
        </p:txBody>
      </p:sp>
      <p:sp>
        <p:nvSpPr>
          <p:cNvPr id="274" name="Google Shape;274;p34"/>
          <p:cNvSpPr txBox="1">
            <a:spLocks noGrp="1"/>
          </p:cNvSpPr>
          <p:nvPr>
            <p:ph type="body" idx="1"/>
          </p:nvPr>
        </p:nvSpPr>
        <p:spPr>
          <a:xfrm>
            <a:off x="211667" y="1532468"/>
            <a:ext cx="4301066" cy="4893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 b="1"/>
              <a:t>Pipe connector: steel coated with plastic</a:t>
            </a:r>
            <a:endParaRPr b="1"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body" idx="2"/>
          </p:nvPr>
        </p:nvSpPr>
        <p:spPr>
          <a:xfrm>
            <a:off x="4800600" y="1490133"/>
            <a:ext cx="4152900" cy="491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 b="1"/>
              <a:t> Plastic coated paper foil</a:t>
            </a:r>
            <a:endParaRPr b="1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00" y="1625601"/>
            <a:ext cx="4178300" cy="297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 rotWithShape="1">
          <a:blip r:embed="rId4">
            <a:alphaModFix/>
          </a:blip>
          <a:srcRect l="11658" t="12408" r="52883"/>
          <a:stretch/>
        </p:blipFill>
        <p:spPr>
          <a:xfrm>
            <a:off x="4470400" y="1739900"/>
            <a:ext cx="4038600" cy="353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>
            <a:spLocks noGrp="1"/>
          </p:cNvSpPr>
          <p:nvPr>
            <p:ph type="title"/>
          </p:nvPr>
        </p:nvSpPr>
        <p:spPr>
          <a:xfrm>
            <a:off x="84667" y="333905"/>
            <a:ext cx="68918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FF"/>
                </a:solidFill>
              </a:rPr>
              <a:t>More examples of composite materials</a:t>
            </a:r>
            <a:endParaRPr sz="4000"/>
          </a:p>
        </p:txBody>
      </p:sp>
      <p:sp>
        <p:nvSpPr>
          <p:cNvPr id="283" name="Google Shape;283;p3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84" name="Google Shape;284;p3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 sz="3600" b="1"/>
              <a:t>Reinforced glass door: made of hardwood and glass</a:t>
            </a:r>
            <a:endParaRPr sz="3600" b="1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85" name="Google Shape;28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835" y="1399858"/>
            <a:ext cx="3091069" cy="4772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>
            <a:spLocks noGrp="1"/>
          </p:cNvSpPr>
          <p:nvPr>
            <p:ph type="title"/>
          </p:nvPr>
        </p:nvSpPr>
        <p:spPr>
          <a:xfrm>
            <a:off x="84667" y="333905"/>
            <a:ext cx="68918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FF"/>
                </a:solidFill>
              </a:rPr>
              <a:t>More examples of composite materials</a:t>
            </a:r>
            <a:endParaRPr sz="4000"/>
          </a:p>
        </p:txBody>
      </p:sp>
      <p:sp>
        <p:nvSpPr>
          <p:cNvPr id="291" name="Google Shape;291;p36"/>
          <p:cNvSpPr txBox="1">
            <a:spLocks noGrp="1"/>
          </p:cNvSpPr>
          <p:nvPr>
            <p:ph type="body" idx="1"/>
          </p:nvPr>
        </p:nvSpPr>
        <p:spPr>
          <a:xfrm>
            <a:off x="278296" y="1600202"/>
            <a:ext cx="4217504" cy="4701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Smartphone: made up of metallic, plastic and glass components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92" name="Google Shape;292;p3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93" name="Google Shape;29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4210" y="1620079"/>
            <a:ext cx="2505643" cy="313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8896" y="1490870"/>
            <a:ext cx="3180521" cy="379674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/>
          <p:nvPr/>
        </p:nvSpPr>
        <p:spPr>
          <a:xfrm>
            <a:off x="4900097" y="5262938"/>
            <a:ext cx="3966501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Reinforced plastic chair made of plastic and metal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>
            <a:spLocks noGrp="1"/>
          </p:cNvSpPr>
          <p:nvPr>
            <p:ph type="title"/>
          </p:nvPr>
        </p:nvSpPr>
        <p:spPr>
          <a:xfrm>
            <a:off x="0" y="125183"/>
            <a:ext cx="68918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FF"/>
                </a:solidFill>
              </a:rPr>
              <a:t>More examples of composite materials</a:t>
            </a:r>
            <a:endParaRPr sz="4000"/>
          </a:p>
        </p:txBody>
      </p:sp>
      <p:sp>
        <p:nvSpPr>
          <p:cNvPr id="301" name="Google Shape;301;p37"/>
          <p:cNvSpPr txBox="1">
            <a:spLocks noGrp="1"/>
          </p:cNvSpPr>
          <p:nvPr>
            <p:ph type="body" idx="1"/>
          </p:nvPr>
        </p:nvSpPr>
        <p:spPr>
          <a:xfrm>
            <a:off x="188844" y="1292087"/>
            <a:ext cx="3925956" cy="483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Calculator</a:t>
            </a:r>
            <a:r>
              <a:rPr lang="en-GB" b="1"/>
              <a:t> : </a:t>
            </a:r>
            <a:r>
              <a:rPr lang="en-GB"/>
              <a:t>made up of metallic, plastic and glass components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02" name="Google Shape;302;p37"/>
          <p:cNvSpPr txBox="1">
            <a:spLocks noGrp="1"/>
          </p:cNvSpPr>
          <p:nvPr>
            <p:ph type="body" idx="2"/>
          </p:nvPr>
        </p:nvSpPr>
        <p:spPr>
          <a:xfrm>
            <a:off x="4790660" y="1600202"/>
            <a:ext cx="389613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b="1"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Reinforced table made of wood and metal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3" name="Google Shape;30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135" y="1391479"/>
            <a:ext cx="2057400" cy="3438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9503" y="1530625"/>
            <a:ext cx="3110947" cy="3160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>
            <a:spLocks noGrp="1"/>
          </p:cNvSpPr>
          <p:nvPr>
            <p:ph type="title"/>
          </p:nvPr>
        </p:nvSpPr>
        <p:spPr>
          <a:xfrm>
            <a:off x="84667" y="333905"/>
            <a:ext cx="68918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FF"/>
                </a:solidFill>
              </a:rPr>
              <a:t>More examples of composite materials</a:t>
            </a:r>
            <a:endParaRPr sz="4000"/>
          </a:p>
        </p:txBody>
      </p:sp>
      <p:sp>
        <p:nvSpPr>
          <p:cNvPr id="310" name="Google Shape;310;p3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392595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Electrical cable : made of  copper wire insulated with rubber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311" name="Google Shape;311;p38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2" name="Google Shape;31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470" y="1729409"/>
            <a:ext cx="2365513" cy="2196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7631" y="1878495"/>
            <a:ext cx="2701786" cy="290222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8"/>
          <p:cNvSpPr/>
          <p:nvPr/>
        </p:nvSpPr>
        <p:spPr>
          <a:xfrm>
            <a:off x="5267739" y="4965411"/>
            <a:ext cx="367747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Reinforced glass window :  </a:t>
            </a:r>
            <a:r>
              <a:rPr lang="en-GB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made of metal and glass</a:t>
            </a:r>
            <a:endParaRPr sz="2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b2f30e8a9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</a:rPr>
              <a:t>Rationale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0" name="Google Shape;90;g2cb2f30e8a9_0_0"/>
          <p:cNvSpPr txBox="1">
            <a:spLocks noGrp="1"/>
          </p:cNvSpPr>
          <p:nvPr>
            <p:ph type="body" idx="1"/>
          </p:nvPr>
        </p:nvSpPr>
        <p:spPr>
          <a:xfrm>
            <a:off x="198783" y="1202635"/>
            <a:ext cx="8746434" cy="492366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buSzPct val="100000"/>
            </a:pPr>
            <a:r>
              <a:rPr lang="en-GB" dirty="0"/>
              <a:t>Resources are </a:t>
            </a:r>
            <a:r>
              <a:rPr lang="en-GB" dirty="0" smtClean="0"/>
              <a:t> </a:t>
            </a:r>
            <a:r>
              <a:rPr lang="en-GB" dirty="0"/>
              <a:t>important in the learning process since when used well, they help in demystifying abstract concepts. </a:t>
            </a:r>
            <a:endParaRPr lang="en-GB" dirty="0" smtClean="0"/>
          </a:p>
          <a:p>
            <a:pPr indent="-457200">
              <a:buSzPct val="100000"/>
            </a:pPr>
            <a:r>
              <a:rPr lang="en-GB" dirty="0" smtClean="0"/>
              <a:t>The </a:t>
            </a:r>
            <a:r>
              <a:rPr lang="en-GB" dirty="0"/>
              <a:t>learning resources can either be convectional or improvised. </a:t>
            </a:r>
            <a:endParaRPr lang="en-GB" dirty="0" smtClean="0"/>
          </a:p>
          <a:p>
            <a:pPr indent="-457200">
              <a:buSzPct val="100000"/>
            </a:pPr>
            <a:r>
              <a:rPr lang="en-GB" dirty="0" smtClean="0"/>
              <a:t>The </a:t>
            </a:r>
            <a:r>
              <a:rPr lang="en-GB" dirty="0"/>
              <a:t>purpose of this session is to discuss ways of sourcing for resources in teaching </a:t>
            </a:r>
            <a:r>
              <a:rPr lang="en-GB" dirty="0" smtClean="0"/>
              <a:t>Pre-Technical </a:t>
            </a:r>
            <a:r>
              <a:rPr lang="en-GB" dirty="0"/>
              <a:t>, Agriculture and Nutrition learning areas.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9"/>
          <p:cNvSpPr txBox="1">
            <a:spLocks noGrp="1"/>
          </p:cNvSpPr>
          <p:nvPr>
            <p:ph type="title"/>
          </p:nvPr>
        </p:nvSpPr>
        <p:spPr>
          <a:xfrm>
            <a:off x="84667" y="333905"/>
            <a:ext cx="689186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C00000"/>
                </a:solidFill>
              </a:rPr>
              <a:t>More Examples of Non Composite items</a:t>
            </a:r>
            <a:endParaRPr sz="4000">
              <a:solidFill>
                <a:srgbClr val="C00000"/>
              </a:solidFill>
            </a:endParaRPr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Wire mesh made of metal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21" name="Google Shape;321;p39"/>
          <p:cNvSpPr txBox="1">
            <a:spLocks noGrp="1"/>
          </p:cNvSpPr>
          <p:nvPr>
            <p:ph type="body" idx="2"/>
          </p:nvPr>
        </p:nvSpPr>
        <p:spPr>
          <a:xfrm>
            <a:off x="4648200" y="1600203"/>
            <a:ext cx="4038600" cy="432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        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            Drinking glass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322" name="Google Shape;32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381" y="1977885"/>
            <a:ext cx="4194313" cy="355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5873" y="1868555"/>
            <a:ext cx="2194153" cy="4015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>
            <a:spLocks noGrp="1"/>
          </p:cNvSpPr>
          <p:nvPr>
            <p:ph type="title"/>
          </p:nvPr>
        </p:nvSpPr>
        <p:spPr>
          <a:xfrm>
            <a:off x="139162" y="249238"/>
            <a:ext cx="6281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chemeClr val="dk1"/>
                </a:solidFill>
              </a:rPr>
              <a:t>More Examples of Non Composite items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9" name="Google Shape;329;p40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3916018" cy="487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Cooking pot/Sufuria made of metal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/>
              <a:t>          Plastic chair</a:t>
            </a:r>
            <a:endParaRPr/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48" y="2005330"/>
            <a:ext cx="3349487" cy="2328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7358" y="1628334"/>
            <a:ext cx="3789868" cy="3967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625548" cy="87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C00000"/>
                </a:solidFill>
              </a:rPr>
              <a:t/>
            </a:r>
            <a:br>
              <a:rPr lang="en-GB">
                <a:solidFill>
                  <a:srgbClr val="C00000"/>
                </a:solidFill>
              </a:rPr>
            </a:br>
            <a:r>
              <a:rPr lang="en-GB">
                <a:solidFill>
                  <a:srgbClr val="C00000"/>
                </a:solidFill>
              </a:rPr>
              <a:t>Importance</a:t>
            </a:r>
            <a:r>
              <a:rPr lang="en-GB">
                <a:solidFill>
                  <a:srgbClr val="0000FF"/>
                </a:solidFill>
              </a:rPr>
              <a:t> </a:t>
            </a:r>
            <a:r>
              <a:rPr lang="en-GB">
                <a:solidFill>
                  <a:srgbClr val="C00000"/>
                </a:solidFill>
              </a:rPr>
              <a:t>of digital resources </a:t>
            </a:r>
            <a:br>
              <a:rPr lang="en-GB">
                <a:solidFill>
                  <a:srgbClr val="C00000"/>
                </a:solidFill>
              </a:rPr>
            </a:br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129209" y="1262271"/>
            <a:ext cx="4283765" cy="517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 sz="3600" b="1">
                <a:solidFill>
                  <a:srgbClr val="0000FF"/>
                </a:solidFill>
              </a:rPr>
              <a:t>Digital resources </a:t>
            </a:r>
            <a:endParaRPr sz="3600" b="1">
              <a:solidFill>
                <a:srgbClr val="0000FF"/>
              </a:solidFill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en-GB" sz="3200"/>
              <a:t>help learners to improve retention  of the concept being taught. 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Char char="⮚"/>
            </a:pPr>
            <a:r>
              <a:rPr lang="en-GB" sz="3200"/>
              <a:t>help learners in conceptualization of concepts </a:t>
            </a:r>
            <a:endParaRPr b="1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9" name="Google Shape;339;p41"/>
          <p:cNvSpPr txBox="1">
            <a:spLocks noGrp="1"/>
          </p:cNvSpPr>
          <p:nvPr>
            <p:ph type="body" idx="2"/>
          </p:nvPr>
        </p:nvSpPr>
        <p:spPr>
          <a:xfrm>
            <a:off x="4333461" y="1411357"/>
            <a:ext cx="4611756" cy="527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⮚"/>
            </a:pPr>
            <a:r>
              <a:rPr lang="en-GB" sz="3200"/>
              <a:t>e.g  conceptualization of the concrete block as a composite material was enhanced by observing the  process through the video clip</a:t>
            </a:r>
            <a:endParaRPr/>
          </a:p>
          <a:p>
            <a:pPr marL="508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Noto Sans Symbols"/>
              <a:buChar char="⮚"/>
            </a:pPr>
            <a:r>
              <a:rPr lang="en-GB" sz="3200"/>
              <a:t>Note: its important to let the learners make the concrete block practically</a:t>
            </a:r>
            <a:endParaRPr sz="3200"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3"/>
          <p:cNvSpPr txBox="1">
            <a:spLocks noGrp="1"/>
          </p:cNvSpPr>
          <p:nvPr>
            <p:ph type="title"/>
          </p:nvPr>
        </p:nvSpPr>
        <p:spPr>
          <a:xfrm>
            <a:off x="426625" y="2107100"/>
            <a:ext cx="8339700" cy="22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5000">
                <a:solidFill>
                  <a:srgbClr val="0000FF"/>
                </a:solidFill>
              </a:rPr>
              <a:t>Agriculture and Nutrition </a:t>
            </a:r>
            <a:r>
              <a:rPr lang="en-GB"/>
              <a:t/>
            </a:r>
            <a:br>
              <a:rPr lang="en-GB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f54476c631_1_7"/>
          <p:cNvSpPr txBox="1">
            <a:spLocks noGrp="1"/>
          </p:cNvSpPr>
          <p:nvPr>
            <p:ph type="title"/>
          </p:nvPr>
        </p:nvSpPr>
        <p:spPr>
          <a:xfrm>
            <a:off x="457200" y="268356"/>
            <a:ext cx="6291470" cy="114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>
                <a:solidFill>
                  <a:srgbClr val="0000FF"/>
                </a:solidFill>
              </a:rPr>
              <a:t>Examples of Resources Agriculture and Nutrition</a:t>
            </a:r>
            <a:r>
              <a:rPr lang="en-GB" sz="3600">
                <a:solidFill>
                  <a:srgbClr val="0000FF"/>
                </a:solidFill>
              </a:rPr>
              <a:t> </a:t>
            </a:r>
            <a:endParaRPr sz="3600">
              <a:solidFill>
                <a:srgbClr val="0000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g1f54476c631_1_7"/>
          <p:cNvSpPr txBox="1">
            <a:spLocks noGrp="1"/>
          </p:cNvSpPr>
          <p:nvPr>
            <p:ph type="body" idx="1"/>
          </p:nvPr>
        </p:nvSpPr>
        <p:spPr>
          <a:xfrm>
            <a:off x="292350" y="179725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Learning area</a:t>
            </a:r>
            <a:r>
              <a:rPr lang="en-GB"/>
              <a:t> : Agriculture and Nutrition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Strand</a:t>
            </a:r>
            <a:r>
              <a:rPr lang="en-GB"/>
              <a:t>:  Conservation of Resources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Sub-strand</a:t>
            </a:r>
            <a:r>
              <a:rPr lang="en-GB"/>
              <a:t>: Soil conservation measures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b="1"/>
              <a:t>Specific learning Outcomes: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Describe methods of soil conservation in Agricultural environment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f54476c631_1_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chemeClr val="dk1"/>
                </a:solidFill>
              </a:rPr>
              <a:t>1. Non Digital</a:t>
            </a:r>
            <a:r>
              <a:rPr lang="en-GB" sz="3600"/>
              <a:t> </a:t>
            </a:r>
            <a:r>
              <a:rPr lang="en-GB" sz="3600">
                <a:solidFill>
                  <a:schemeClr val="dk1"/>
                </a:solidFill>
              </a:rPr>
              <a:t>Resources </a:t>
            </a:r>
            <a:endParaRPr sz="36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g1f54476c631_1_17"/>
          <p:cNvSpPr txBox="1">
            <a:spLocks noGrp="1"/>
          </p:cNvSpPr>
          <p:nvPr>
            <p:ph type="body" idx="1"/>
          </p:nvPr>
        </p:nvSpPr>
        <p:spPr>
          <a:xfrm>
            <a:off x="457200" y="1022100"/>
            <a:ext cx="8229600" cy="4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 b="1"/>
              <a:t>a) Newspaper Articles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66" name="Google Shape;366;g1f54476c631_1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25" y="1674635"/>
            <a:ext cx="5580525" cy="350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1f54476c631_1_17"/>
          <p:cNvSpPr txBox="1"/>
          <p:nvPr/>
        </p:nvSpPr>
        <p:spPr>
          <a:xfrm>
            <a:off x="89452" y="5308500"/>
            <a:ext cx="8935278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Picture showing a section where soil erosion had occurred and then reclaimed by planting vetiver grass.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Source: Excerpts from a story by Fred Kibor, Nation Media Group. Thursday, August 31, 2023</a:t>
            </a: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f54476c631_1_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1f54476c631_1_29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75" name="Google Shape;375;g1f54476c631_1_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38150"/>
            <a:ext cx="82296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f54476c631_1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638300"/>
            <a:ext cx="3647700" cy="35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1f54476c631_1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6425" y="1624000"/>
            <a:ext cx="4001225" cy="356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54476c631_1_46"/>
          <p:cNvSpPr txBox="1">
            <a:spLocks noGrp="1"/>
          </p:cNvSpPr>
          <p:nvPr>
            <p:ph type="title"/>
          </p:nvPr>
        </p:nvSpPr>
        <p:spPr>
          <a:xfrm>
            <a:off x="523150" y="-18696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>
                <a:solidFill>
                  <a:schemeClr val="dk1"/>
                </a:solidFill>
              </a:rPr>
              <a:t>c) Reali</a:t>
            </a:r>
            <a:r>
              <a:rPr lang="en-GB" sz="3300">
                <a:solidFill>
                  <a:schemeClr val="dk1"/>
                </a:solidFill>
              </a:rPr>
              <a:t>a:</a:t>
            </a:r>
            <a:endParaRPr sz="33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g1f54476c631_1_46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39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 sight visit to an area where soil conservation is practiced can be used as a resource for teaching. Discuss with students the type of soil conservation in the visited area.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f54476c631_1_54"/>
          <p:cNvSpPr txBox="1">
            <a:spLocks noGrp="1"/>
          </p:cNvSpPr>
          <p:nvPr>
            <p:ph type="title"/>
          </p:nvPr>
        </p:nvSpPr>
        <p:spPr>
          <a:xfrm>
            <a:off x="457200" y="-82421"/>
            <a:ext cx="8229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>
                <a:solidFill>
                  <a:schemeClr val="dk1"/>
                </a:solidFill>
              </a:rPr>
              <a:t>2. Digital learning resource</a:t>
            </a:r>
            <a:endParaRPr sz="32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g1f54476c631_1_54"/>
          <p:cNvSpPr txBox="1">
            <a:spLocks noGrp="1"/>
          </p:cNvSpPr>
          <p:nvPr>
            <p:ph type="body" idx="1"/>
          </p:nvPr>
        </p:nvSpPr>
        <p:spPr>
          <a:xfrm>
            <a:off x="337930" y="1351724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The following video clips links showing different types of  soil conservation measures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graphicFrame>
        <p:nvGraphicFramePr>
          <p:cNvPr id="399" name="Google Shape;399;g1f54476c631_1_54"/>
          <p:cNvGraphicFramePr/>
          <p:nvPr/>
        </p:nvGraphicFramePr>
        <p:xfrm>
          <a:off x="848331" y="3309100"/>
          <a:ext cx="6721806" cy="204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4" imgW="6721806" imgH="2044296" progId="Package">
                  <p:embed/>
                </p:oleObj>
              </mc:Choice>
              <mc:Fallback>
                <p:oleObj r:id="rId4" imgW="6721806" imgH="2044296" progId="Package">
                  <p:embed/>
                  <p:pic>
                    <p:nvPicPr>
                      <p:cNvPr id="399" name="Google Shape;399;g1f54476c631_1_54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848331" y="3309100"/>
                        <a:ext cx="6721806" cy="204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443783" y="74545"/>
            <a:ext cx="5986800" cy="79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IMPROVISATION</a:t>
            </a:r>
            <a:endParaRPr sz="4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>
            <a:spLocks noGrp="1"/>
          </p:cNvSpPr>
          <p:nvPr>
            <p:ph type="body" idx="1"/>
          </p:nvPr>
        </p:nvSpPr>
        <p:spPr>
          <a:xfrm>
            <a:off x="79513" y="805070"/>
            <a:ext cx="8984974" cy="531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GB" sz="3600" b="1">
                <a:latin typeface="Times New Roman"/>
                <a:ea typeface="Times New Roman"/>
                <a:cs typeface="Times New Roman"/>
                <a:sym typeface="Times New Roman"/>
              </a:rPr>
              <a:t>             Use One- Minute Paper </a:t>
            </a: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endParaRPr i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GB" i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each participant to write down meaning of improvisation and give the neighbour to read to the plenary)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endParaRPr sz="36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>
                <a:latin typeface="Times New Roman"/>
                <a:ea typeface="Times New Roman"/>
                <a:cs typeface="Times New Roman"/>
                <a:sym typeface="Times New Roman"/>
              </a:rPr>
              <a:t>Activity 4 </a:t>
            </a:r>
            <a:r>
              <a:rPr lang="en-GB" sz="3600" i="1">
                <a:latin typeface="Times New Roman"/>
                <a:ea typeface="Times New Roman"/>
                <a:cs typeface="Times New Roman"/>
                <a:sym typeface="Times New Roman"/>
              </a:rPr>
              <a:t>(5 minutes)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</a:pPr>
            <a:r>
              <a:rPr lang="en-GB" sz="3600" b="1">
                <a:latin typeface="Times New Roman"/>
                <a:ea typeface="Times New Roman"/>
                <a:cs typeface="Times New Roman"/>
                <a:sym typeface="Times New Roman"/>
              </a:rPr>
              <a:t>What is improvisation?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i="1"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391" y="1073427"/>
            <a:ext cx="838365" cy="7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644" y="521805"/>
            <a:ext cx="838365" cy="785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1805"/>
            <a:ext cx="838365" cy="785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330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5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231913" y="341243"/>
            <a:ext cx="5493026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Session </a:t>
            </a:r>
            <a:r>
              <a:rPr lang="en-GB" sz="4000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outcomes</a:t>
            </a:r>
            <a:endParaRPr sz="4000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99390" y="1212577"/>
            <a:ext cx="8816009" cy="471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end of the session, you should be able to: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en-GB" sz="3200" dirty="0" smtClean="0">
                <a:latin typeface="Times New Roman"/>
                <a:ea typeface="Times New Roman"/>
                <a:cs typeface="Times New Roman"/>
                <a:sym typeface="Times New Roman"/>
              </a:rPr>
              <a:t>Describe </a:t>
            </a:r>
            <a:r>
              <a:rPr lang="en-GB" sz="3200" dirty="0">
                <a:latin typeface="Times New Roman"/>
                <a:ea typeface="Times New Roman"/>
                <a:cs typeface="Times New Roman"/>
                <a:sym typeface="Times New Roman"/>
              </a:rPr>
              <a:t>a learning resource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en-GB" sz="3200" dirty="0">
                <a:latin typeface="Times New Roman"/>
                <a:ea typeface="Times New Roman"/>
                <a:cs typeface="Times New Roman"/>
                <a:sym typeface="Times New Roman"/>
              </a:rPr>
              <a:t>Discuss factors to consider in choosing or developing learning resources</a:t>
            </a:r>
            <a:endParaRPr sz="3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r>
              <a:rPr lang="en-GB" sz="3200" dirty="0">
                <a:latin typeface="Times New Roman"/>
                <a:ea typeface="Times New Roman"/>
                <a:cs typeface="Times New Roman"/>
                <a:sym typeface="Times New Roman"/>
              </a:rPr>
              <a:t>Develop improvised learning resource </a:t>
            </a:r>
            <a:r>
              <a:rPr lang="en-GB" sz="3200" dirty="0" smtClean="0">
                <a:latin typeface="Times New Roman"/>
                <a:ea typeface="Times New Roman"/>
                <a:cs typeface="Times New Roman"/>
                <a:sym typeface="Times New Roman"/>
              </a:rPr>
              <a:t>for learning a </a:t>
            </a:r>
            <a:r>
              <a:rPr lang="en-GB" sz="3200" dirty="0">
                <a:latin typeface="Times New Roman"/>
                <a:ea typeface="Times New Roman"/>
                <a:cs typeface="Times New Roman"/>
                <a:sym typeface="Times New Roman"/>
              </a:rPr>
              <a:t>concept in </a:t>
            </a:r>
            <a:r>
              <a:rPr lang="en-GB" dirty="0"/>
              <a:t>Pre-technical studies and Agriculture and Nutrition </a:t>
            </a:r>
            <a:endParaRPr lang="en-GB" dirty="0" smtClean="0"/>
          </a:p>
          <a:p>
            <a:pPr marL="342900">
              <a:spcBef>
                <a:spcPts val="640"/>
              </a:spcBef>
              <a:buSzPts val="3200"/>
              <a:buFont typeface="Arial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Appreciate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importance of learning resources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enhancing achievement of learning outcomes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54476c631_0_27"/>
          <p:cNvSpPr txBox="1">
            <a:spLocks noGrp="1"/>
          </p:cNvSpPr>
          <p:nvPr>
            <p:ph type="title"/>
          </p:nvPr>
        </p:nvSpPr>
        <p:spPr>
          <a:xfrm>
            <a:off x="0" y="293750"/>
            <a:ext cx="6686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>Definition of improvisation</a:t>
            </a:r>
            <a:r>
              <a:rPr lang="en-GB"/>
              <a:t> </a:t>
            </a:r>
            <a:endParaRPr/>
          </a:p>
        </p:txBody>
      </p:sp>
      <p:sp>
        <p:nvSpPr>
          <p:cNvPr id="163" name="Google Shape;163;g1f54476c631_0_27"/>
          <p:cNvSpPr txBox="1">
            <a:spLocks noGrp="1"/>
          </p:cNvSpPr>
          <p:nvPr>
            <p:ph type="body" idx="1"/>
          </p:nvPr>
        </p:nvSpPr>
        <p:spPr>
          <a:xfrm>
            <a:off x="139148" y="1560443"/>
            <a:ext cx="8750152" cy="456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4100"/>
              <a:buChar char="●"/>
            </a:pPr>
            <a:r>
              <a:rPr lang="en-GB" sz="4100" b="1"/>
              <a:t>Improvisation</a:t>
            </a:r>
            <a:r>
              <a:rPr lang="en-GB" sz="4100"/>
              <a:t> is  the use of </a:t>
            </a:r>
            <a:r>
              <a:rPr lang="en-GB" sz="4100" b="1">
                <a:solidFill>
                  <a:srgbClr val="660066"/>
                </a:solidFill>
              </a:rPr>
              <a:t>substitute</a:t>
            </a:r>
            <a:r>
              <a:rPr lang="en-GB" sz="4100">
                <a:solidFill>
                  <a:srgbClr val="660066"/>
                </a:solidFill>
              </a:rPr>
              <a:t> </a:t>
            </a:r>
            <a:r>
              <a:rPr lang="en-GB" sz="4100" b="1">
                <a:solidFill>
                  <a:srgbClr val="660066"/>
                </a:solidFill>
              </a:rPr>
              <a:t>materials</a:t>
            </a:r>
            <a:r>
              <a:rPr lang="en-GB" sz="4100">
                <a:solidFill>
                  <a:srgbClr val="660066"/>
                </a:solidFill>
              </a:rPr>
              <a:t> </a:t>
            </a:r>
            <a:r>
              <a:rPr lang="en-GB" sz="4100"/>
              <a:t>or </a:t>
            </a:r>
            <a:r>
              <a:rPr lang="en-GB" sz="4100" b="1">
                <a:solidFill>
                  <a:srgbClr val="980000"/>
                </a:solidFill>
              </a:rPr>
              <a:t>equipment</a:t>
            </a:r>
            <a:r>
              <a:rPr lang="en-GB" sz="4100"/>
              <a:t> that can be found in the immediate surroundings </a:t>
            </a:r>
            <a:endParaRPr sz="4100"/>
          </a:p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Char char="●"/>
            </a:pPr>
            <a:r>
              <a:rPr lang="en-GB" sz="4100"/>
              <a:t>The improvised material is  created by the teacher or the learners</a:t>
            </a:r>
            <a:endParaRPr sz="410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4100"/>
          </a:p>
        </p:txBody>
      </p:sp>
    </p:spTree>
    <p:extLst>
      <p:ext uri="{BB962C8B-B14F-4D97-AF65-F5344CB8AC3E}">
        <p14:creationId xmlns:p14="http://schemas.microsoft.com/office/powerpoint/2010/main" val="17410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"/>
          <p:cNvSpPr txBox="1">
            <a:spLocks noGrp="1"/>
          </p:cNvSpPr>
          <p:nvPr>
            <p:ph type="title"/>
          </p:nvPr>
        </p:nvSpPr>
        <p:spPr>
          <a:xfrm>
            <a:off x="0" y="95550"/>
            <a:ext cx="7151425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Reasons for </a:t>
            </a:r>
            <a:r>
              <a:rPr lang="en-GB" sz="40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improvisation</a:t>
            </a:r>
            <a:endParaRPr sz="4000">
              <a:solidFill>
                <a:srgbClr val="0000FF"/>
              </a:solidFill>
            </a:endParaRPr>
          </a:p>
        </p:txBody>
      </p:sp>
      <p:sp>
        <p:nvSpPr>
          <p:cNvPr id="169" name="Google Shape;169;p10"/>
          <p:cNvSpPr txBox="1">
            <a:spLocks noGrp="1"/>
          </p:cNvSpPr>
          <p:nvPr>
            <p:ph type="body" idx="1"/>
          </p:nvPr>
        </p:nvSpPr>
        <p:spPr>
          <a:xfrm>
            <a:off x="163775" y="1139825"/>
            <a:ext cx="8859300" cy="51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 b="1">
                <a:latin typeface="Arial"/>
                <a:ea typeface="Arial"/>
                <a:cs typeface="Arial"/>
                <a:sym typeface="Arial"/>
              </a:rPr>
              <a:t>Improvisation is done :</a:t>
            </a:r>
            <a:r>
              <a:rPr lang="en-GB" sz="4000">
                <a:latin typeface="Arial"/>
                <a:ea typeface="Arial"/>
                <a:cs typeface="Arial"/>
                <a:sym typeface="Arial"/>
              </a:rPr>
              <a:t> </a:t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914400" lvl="1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▪"/>
            </a:pPr>
            <a:r>
              <a:rPr lang="en-GB" sz="3800">
                <a:latin typeface="Times New Roman"/>
                <a:ea typeface="Times New Roman"/>
                <a:cs typeface="Times New Roman"/>
                <a:sym typeface="Times New Roman"/>
              </a:rPr>
              <a:t>Where there is lack of conventional teaching and learning materials</a:t>
            </a:r>
            <a:endParaRPr sz="3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▪"/>
            </a:pPr>
            <a:r>
              <a:rPr lang="en-GB" sz="3800">
                <a:latin typeface="Times New Roman"/>
                <a:ea typeface="Times New Roman"/>
                <a:cs typeface="Times New Roman"/>
                <a:sym typeface="Times New Roman"/>
              </a:rPr>
              <a:t>To scale down the size of the material  proportionally, and reducing the cost</a:t>
            </a:r>
            <a:endParaRPr sz="3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Noto Sans Symbols"/>
              <a:buChar char="▪"/>
            </a:pPr>
            <a:r>
              <a:rPr lang="en-GB" sz="3800">
                <a:latin typeface="Times New Roman"/>
                <a:ea typeface="Times New Roman"/>
                <a:cs typeface="Times New Roman"/>
                <a:sym typeface="Times New Roman"/>
              </a:rPr>
              <a:t>To make familiar teaching and learning resources for easy assimilation of  concepts </a:t>
            </a:r>
            <a:endParaRPr sz="3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41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>
            <a:spLocks noGrp="1"/>
          </p:cNvSpPr>
          <p:nvPr>
            <p:ph type="title"/>
          </p:nvPr>
        </p:nvSpPr>
        <p:spPr>
          <a:xfrm>
            <a:off x="95525" y="95524"/>
            <a:ext cx="7055400" cy="107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3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Importance of improvising learning Resources 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>
            <a:spLocks noGrp="1"/>
          </p:cNvSpPr>
          <p:nvPr>
            <p:ph type="body" idx="1"/>
          </p:nvPr>
        </p:nvSpPr>
        <p:spPr>
          <a:xfrm>
            <a:off x="95525" y="1292650"/>
            <a:ext cx="8939400" cy="50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en-GB" sz="4000"/>
              <a:t>To provide  a bridge between abstract and concrete learning </a:t>
            </a:r>
            <a:endParaRPr sz="4000"/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en-GB" sz="4000"/>
              <a:t>To widen the scope of learning</a:t>
            </a:r>
            <a:endParaRPr sz="4000"/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en-GB" sz="4000"/>
              <a:t>To develop process skills in learners </a:t>
            </a:r>
            <a:endParaRPr sz="4000"/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4000"/>
              <a:buChar char="•"/>
            </a:pPr>
            <a:r>
              <a:rPr lang="en-GB" sz="4000"/>
              <a:t>To provide materials in sufficient quantities thereby enabling learners  to work independently.</a:t>
            </a:r>
            <a:endParaRPr sz="4000"/>
          </a:p>
          <a:p>
            <a:pPr marL="342900" lvl="0" indent="-1651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7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f54476c631_0_33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69993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4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Importance of improvising learning Resources </a:t>
            </a:r>
            <a:endParaRPr sz="4800"/>
          </a:p>
        </p:txBody>
      </p:sp>
      <p:sp>
        <p:nvSpPr>
          <p:cNvPr id="182" name="Google Shape;182;g1f54476c631_0_33"/>
          <p:cNvSpPr txBox="1">
            <a:spLocks noGrp="1"/>
          </p:cNvSpPr>
          <p:nvPr>
            <p:ph type="body" idx="1"/>
          </p:nvPr>
        </p:nvSpPr>
        <p:spPr>
          <a:xfrm>
            <a:off x="235600" y="1674700"/>
            <a:ext cx="8451300" cy="44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-1143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4000"/>
              <a:buChar char="•"/>
            </a:pPr>
            <a:r>
              <a:rPr lang="en-GB" sz="4000" dirty="0"/>
              <a:t>Engage learners actively</a:t>
            </a:r>
            <a:endParaRPr sz="4000" dirty="0"/>
          </a:p>
          <a:p>
            <a:pPr marL="114300" lvl="0" indent="-1143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4000"/>
              <a:buChar char="•"/>
            </a:pPr>
            <a:r>
              <a:rPr lang="en-GB" sz="4000" dirty="0"/>
              <a:t> Enable the use of materials that are easier to manipulate  </a:t>
            </a:r>
            <a:endParaRPr sz="4000" dirty="0"/>
          </a:p>
          <a:p>
            <a:pPr marL="114300" lvl="0" indent="-1143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4000"/>
              <a:buChar char="•"/>
            </a:pPr>
            <a:r>
              <a:rPr lang="en-GB" sz="4000" dirty="0"/>
              <a:t> </a:t>
            </a:r>
            <a:r>
              <a:rPr lang="en-GB" sz="4000" dirty="0" smtClean="0"/>
              <a:t>Enhance imagination and creativity</a:t>
            </a:r>
          </a:p>
          <a:p>
            <a:pPr marL="114300" lvl="0" indent="-1143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4000"/>
              <a:buChar char="•"/>
            </a:pPr>
            <a:r>
              <a:rPr lang="en-GB" sz="4000" dirty="0" smtClean="0"/>
              <a:t>Reduce cost.  </a:t>
            </a:r>
            <a:endParaRPr sz="40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89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cb2f30e8a9_1_27"/>
          <p:cNvSpPr txBox="1">
            <a:spLocks noGrp="1"/>
          </p:cNvSpPr>
          <p:nvPr>
            <p:ph type="title"/>
          </p:nvPr>
        </p:nvSpPr>
        <p:spPr>
          <a:xfrm>
            <a:off x="218660" y="85500"/>
            <a:ext cx="6951339" cy="151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of improvised resources  in Pre-Technical Studies</a:t>
            </a:r>
            <a:r>
              <a:rPr lang="en-GB" sz="3800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800" b="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800" dirty="0"/>
              <a:t> </a:t>
            </a:r>
            <a:endParaRPr sz="3800" dirty="0"/>
          </a:p>
        </p:txBody>
      </p:sp>
      <p:sp>
        <p:nvSpPr>
          <p:cNvPr id="346" name="Google Shape;346;g2cb2f30e8a9_1_27"/>
          <p:cNvSpPr txBox="1">
            <a:spLocks noGrp="1"/>
          </p:cNvSpPr>
          <p:nvPr>
            <p:ph type="body" idx="1"/>
          </p:nvPr>
        </p:nvSpPr>
        <p:spPr>
          <a:xfrm>
            <a:off x="188843" y="1923050"/>
            <a:ext cx="8497932" cy="420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 smtClean="0"/>
              <a:t>Learners may be involved in a project to make composite and non composite materials for example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456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52" y="244820"/>
            <a:ext cx="6261652" cy="74909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Composite materials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l="30798" t="26046" r="31773" b="14829"/>
          <a:stretch/>
        </p:blipFill>
        <p:spPr bwMode="auto">
          <a:xfrm>
            <a:off x="1810855" y="4065104"/>
            <a:ext cx="3049381" cy="2342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3"/>
          <a:srcRect l="42348" t="31599" r="42756" b="53202"/>
          <a:stretch/>
        </p:blipFill>
        <p:spPr bwMode="auto">
          <a:xfrm>
            <a:off x="4840357" y="1259136"/>
            <a:ext cx="3180522" cy="2925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9839" t="31749" r="50482" b="6076"/>
          <a:stretch/>
        </p:blipFill>
        <p:spPr bwMode="auto">
          <a:xfrm>
            <a:off x="1115112" y="1259136"/>
            <a:ext cx="3240159" cy="27133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36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77" y="115612"/>
            <a:ext cx="4800600" cy="590066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Composite materials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41721" t="47537" r="43007" b="29049"/>
          <a:stretch/>
        </p:blipFill>
        <p:spPr bwMode="auto">
          <a:xfrm>
            <a:off x="210953" y="3856382"/>
            <a:ext cx="3506282" cy="27233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3"/>
          <a:srcRect l="40423" t="36893" r="41397" b="32498"/>
          <a:stretch/>
        </p:blipFill>
        <p:spPr bwMode="auto">
          <a:xfrm>
            <a:off x="4522304" y="1470991"/>
            <a:ext cx="3697355" cy="4432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40902" t="47148" r="42787" b="19424"/>
          <a:stretch/>
        </p:blipFill>
        <p:spPr bwMode="auto">
          <a:xfrm>
            <a:off x="300405" y="924340"/>
            <a:ext cx="3826938" cy="2425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86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40" y="75856"/>
            <a:ext cx="5267737" cy="649702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Non Composite materials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74" t="27623" r="83916" b="51331"/>
          <a:stretch/>
        </p:blipFill>
        <p:spPr bwMode="auto">
          <a:xfrm>
            <a:off x="4472943" y="1780447"/>
            <a:ext cx="4134344" cy="46687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12620" t="32889" r="52621" b="17866"/>
          <a:stretch/>
        </p:blipFill>
        <p:spPr bwMode="auto">
          <a:xfrm>
            <a:off x="467138" y="955499"/>
            <a:ext cx="3568149" cy="25728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2"/>
          <a:srcRect l="40315" t="38023" r="41611" b="21673"/>
          <a:stretch/>
        </p:blipFill>
        <p:spPr bwMode="auto">
          <a:xfrm>
            <a:off x="636102" y="3697356"/>
            <a:ext cx="2673627" cy="3051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idx="2"/>
          </p:nvPr>
        </p:nvSpPr>
        <p:spPr>
          <a:xfrm>
            <a:off x="4520815" y="1100926"/>
            <a:ext cx="4038600" cy="470800"/>
          </a:xfrm>
        </p:spPr>
        <p:txBody>
          <a:bodyPr/>
          <a:lstStyle/>
          <a:p>
            <a:pPr marL="50800" indent="0"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Wooden spatulas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92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551"/>
            <a:ext cx="6559827" cy="570189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2</a:t>
            </a:r>
            <a:r>
              <a:rPr lang="en-US" sz="4000" baseline="30000" dirty="0" smtClean="0">
                <a:solidFill>
                  <a:srgbClr val="0000FF"/>
                </a:solidFill>
              </a:rPr>
              <a:t>nd</a:t>
            </a:r>
            <a:r>
              <a:rPr lang="en-US" sz="4000" dirty="0" smtClean="0">
                <a:solidFill>
                  <a:srgbClr val="0000FF"/>
                </a:solidFill>
              </a:rPr>
              <a:t> Example :Shop  corner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sz="3600" b="1" dirty="0" smtClean="0"/>
              <a:t>What concepts can be learned through the use of the shop corner?</a:t>
            </a:r>
            <a:endParaRPr lang="en-US" sz="36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7132" t="11865" r="10077"/>
          <a:stretch/>
        </p:blipFill>
        <p:spPr bwMode="auto">
          <a:xfrm>
            <a:off x="188843" y="1351722"/>
            <a:ext cx="4323521" cy="4830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108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b2f30e8a9_0_10"/>
          <p:cNvSpPr txBox="1">
            <a:spLocks noGrp="1"/>
          </p:cNvSpPr>
          <p:nvPr>
            <p:ph type="title"/>
          </p:nvPr>
        </p:nvSpPr>
        <p:spPr>
          <a:xfrm>
            <a:off x="228600" y="347869"/>
            <a:ext cx="6440557" cy="1238734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/>
            <a:r>
              <a:rPr lang="en-GB" sz="3600" dirty="0">
                <a:solidFill>
                  <a:srgbClr val="0000FF"/>
                </a:solidFill>
              </a:rPr>
              <a:t>Example of </a:t>
            </a:r>
            <a:r>
              <a:rPr lang="en-GB" sz="3600" dirty="0" smtClean="0">
                <a:solidFill>
                  <a:srgbClr val="0000FF"/>
                </a:solidFill>
              </a:rPr>
              <a:t>Improvisation in Agriculture </a:t>
            </a:r>
            <a:r>
              <a:rPr lang="en-GB" sz="3600" dirty="0">
                <a:solidFill>
                  <a:srgbClr val="0000FF"/>
                </a:solidFill>
              </a:rPr>
              <a:t>and Nutrition</a:t>
            </a:r>
            <a:br>
              <a:rPr lang="en-GB" sz="3600" dirty="0">
                <a:solidFill>
                  <a:srgbClr val="0000FF"/>
                </a:solidFill>
              </a:rPr>
            </a:b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391" name="Google Shape;391;g2cb2f30e8a9_0_10"/>
          <p:cNvSpPr txBox="1">
            <a:spLocks noGrp="1"/>
          </p:cNvSpPr>
          <p:nvPr>
            <p:ph type="body" idx="1"/>
          </p:nvPr>
        </p:nvSpPr>
        <p:spPr>
          <a:xfrm>
            <a:off x="149087" y="1649896"/>
            <a:ext cx="8537713" cy="447640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A model of soil conservation can be made in the school to demonstrate different types of soil conservation.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Use the model to teach the concept of soil conservation.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50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body" idx="1"/>
          </p:nvPr>
        </p:nvSpPr>
        <p:spPr>
          <a:xfrm>
            <a:off x="123975" y="131725"/>
            <a:ext cx="8880600" cy="6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/>
              <a:t>               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/>
              <a:t>                       </a:t>
            </a:r>
            <a:r>
              <a:rPr lang="en-GB" sz="3600" b="1">
                <a:solidFill>
                  <a:srgbClr val="0000FF"/>
                </a:solidFill>
              </a:rPr>
              <a:t>Use Think-Pair- Share strategy</a:t>
            </a:r>
            <a:endParaRPr sz="3600" b="1">
              <a:solidFill>
                <a:srgbClr val="0000FF"/>
              </a:solidFill>
            </a:endParaRPr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b="1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b="1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4000" b="1"/>
              <a:t>Activity 1 </a:t>
            </a:r>
            <a:r>
              <a:rPr lang="en-GB" sz="4000" i="1"/>
              <a:t>(5minutes)</a:t>
            </a:r>
            <a:endParaRPr sz="4000" i="1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4000" b="1"/>
              <a:t>What is a learning resource?</a:t>
            </a:r>
            <a:endParaRPr sz="4000" b="1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i="1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endParaRPr sz="3200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650"/>
            <a:ext cx="1391175" cy="12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9775" y="274650"/>
            <a:ext cx="1391175" cy="129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"/>
          <p:cNvSpPr txBox="1">
            <a:spLocks noGrp="1"/>
          </p:cNvSpPr>
          <p:nvPr>
            <p:ph type="title"/>
          </p:nvPr>
        </p:nvSpPr>
        <p:spPr>
          <a:xfrm>
            <a:off x="139147" y="125550"/>
            <a:ext cx="6917636" cy="209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chemeClr val="dk1"/>
                </a:solidFill>
              </a:rPr>
              <a:t>Group activity </a:t>
            </a:r>
            <a:r>
              <a:rPr lang="en-GB" sz="2400">
                <a:solidFill>
                  <a:srgbClr val="0000FF"/>
                </a:solidFill>
              </a:rPr>
              <a:t/>
            </a:r>
            <a:br>
              <a:rPr lang="en-GB" sz="2400">
                <a:solidFill>
                  <a:srgbClr val="0000FF"/>
                </a:solidFill>
              </a:rPr>
            </a:br>
            <a:r>
              <a:rPr lang="en-GB" sz="3200">
                <a:solidFill>
                  <a:srgbClr val="0000FF"/>
                </a:solidFill>
              </a:rPr>
              <a:t>Use Crowd Sourcing </a:t>
            </a:r>
            <a:r>
              <a:rPr lang="en-GB" sz="3200" i="1">
                <a:solidFill>
                  <a:srgbClr val="C00000"/>
                </a:solidFill>
              </a:rPr>
              <a:t>( participants work in a participatory group to develop learning resources) </a:t>
            </a:r>
            <a:endParaRPr sz="3200" i="1">
              <a:solidFill>
                <a:srgbClr val="C00000"/>
              </a:solidFill>
            </a:endParaRPr>
          </a:p>
        </p:txBody>
      </p:sp>
      <p:sp>
        <p:nvSpPr>
          <p:cNvPr id="405" name="Google Shape;405;p45"/>
          <p:cNvSpPr txBox="1">
            <a:spLocks noGrp="1"/>
          </p:cNvSpPr>
          <p:nvPr>
            <p:ph type="body" idx="1"/>
          </p:nvPr>
        </p:nvSpPr>
        <p:spPr>
          <a:xfrm>
            <a:off x="79513" y="2226366"/>
            <a:ext cx="8984975" cy="446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 sz="3600" dirty="0"/>
              <a:t>Develop/source  suitable learning resources based a strand in Grade 7 or 8 in</a:t>
            </a:r>
            <a:endParaRPr dirty="0"/>
          </a:p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600" dirty="0"/>
          </a:p>
          <a:p>
            <a:pPr marL="1485900" lvl="2" indent="-457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600"/>
              <a:buFont typeface="Arial"/>
              <a:buAutoNum type="arabicParenR"/>
            </a:pPr>
            <a:r>
              <a:rPr lang="en-GB" sz="3600" dirty="0">
                <a:latin typeface="Times New Roman"/>
                <a:ea typeface="Times New Roman"/>
                <a:cs typeface="Times New Roman"/>
                <a:sym typeface="Times New Roman"/>
              </a:rPr>
              <a:t>Pre-technical Studies  </a:t>
            </a:r>
            <a:endParaRPr sz="3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02870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600"/>
              <a:buNone/>
            </a:pPr>
            <a:r>
              <a:rPr lang="en-GB" sz="3600" dirty="0">
                <a:latin typeface="Times New Roman"/>
                <a:ea typeface="Times New Roman"/>
                <a:cs typeface="Times New Roman"/>
                <a:sym typeface="Times New Roman"/>
              </a:rPr>
              <a:t>              or</a:t>
            </a:r>
            <a:endParaRPr dirty="0"/>
          </a:p>
          <a:p>
            <a:pPr marL="102870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3600"/>
              <a:buNone/>
            </a:pPr>
            <a:r>
              <a:rPr lang="en-GB" sz="3600" dirty="0">
                <a:latin typeface="Times New Roman"/>
                <a:ea typeface="Times New Roman"/>
                <a:cs typeface="Times New Roman"/>
                <a:sym typeface="Times New Roman"/>
              </a:rPr>
              <a:t>2) Agriculture and Nutrition</a:t>
            </a:r>
            <a:endParaRPr dirty="0"/>
          </a:p>
          <a:p>
            <a:pPr marL="102870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626" y="0"/>
            <a:ext cx="4299156" cy="602840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Conclusion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938" y="655984"/>
            <a:ext cx="8984974" cy="5764694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SzPct val="100000"/>
            </a:pPr>
            <a:r>
              <a:rPr lang="en-GB" sz="2800" dirty="0"/>
              <a:t>In this </a:t>
            </a:r>
            <a:r>
              <a:rPr lang="en-GB" sz="2800" dirty="0" smtClean="0"/>
              <a:t>section, </a:t>
            </a:r>
            <a:r>
              <a:rPr lang="en-GB" sz="2800" dirty="0"/>
              <a:t>you have </a:t>
            </a:r>
            <a:r>
              <a:rPr lang="en-GB" sz="2800" dirty="0" smtClean="0"/>
              <a:t> discussed learning </a:t>
            </a:r>
          </a:p>
          <a:p>
            <a:pPr marL="114300" indent="0">
              <a:buClr>
                <a:schemeClr val="tx1"/>
              </a:buClr>
              <a:buSzPct val="100000"/>
              <a:buNone/>
            </a:pPr>
            <a:r>
              <a:rPr lang="en-GB" sz="2800" dirty="0" smtClean="0"/>
              <a:t>resources  for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achievement of learning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outcomes. </a:t>
            </a:r>
          </a:p>
          <a:p>
            <a:pPr>
              <a:buClr>
                <a:schemeClr val="tx1"/>
              </a:buClr>
              <a:buSzPct val="100000"/>
            </a:pPr>
            <a:r>
              <a:rPr lang="en-GB" sz="2800" dirty="0"/>
              <a:t>We discussed the following </a:t>
            </a:r>
            <a:r>
              <a:rPr lang="en-GB" sz="2800" dirty="0" smtClean="0"/>
              <a:t>in details:</a:t>
            </a:r>
          </a:p>
          <a:p>
            <a:pPr lvl="3">
              <a:buClr>
                <a:srgbClr val="0000FF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 smtClean="0"/>
              <a:t>Definition of learning resource</a:t>
            </a:r>
          </a:p>
          <a:p>
            <a:pPr lvl="3">
              <a:buClr>
                <a:srgbClr val="0000FF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 smtClean="0"/>
              <a:t>Reasons for using learning resources</a:t>
            </a:r>
          </a:p>
          <a:p>
            <a:pPr lvl="3">
              <a:buClr>
                <a:srgbClr val="0000FF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sz="2800" dirty="0" smtClean="0"/>
              <a:t>Factors to consider in choosing or developing a learning resource</a:t>
            </a:r>
            <a:endParaRPr lang="en-GB" sz="2800" dirty="0"/>
          </a:p>
          <a:p>
            <a:pPr>
              <a:buClr>
                <a:schemeClr val="tx1"/>
              </a:buClr>
              <a:buSzPct val="100000"/>
            </a:pPr>
            <a:r>
              <a:rPr lang="en-GB" sz="2800" dirty="0"/>
              <a:t>We also looked </a:t>
            </a:r>
            <a:r>
              <a:rPr lang="en-GB" sz="2800" dirty="0" smtClean="0"/>
              <a:t>at example of resources in Pre-technical Studies and Agriculture and Nutrition as well as improvisation</a:t>
            </a:r>
            <a:endParaRPr lang="en-GB" sz="2800" dirty="0"/>
          </a:p>
          <a:p>
            <a:pPr>
              <a:buClr>
                <a:schemeClr val="tx1"/>
              </a:buClr>
              <a:buSzPct val="100000"/>
            </a:pPr>
            <a:r>
              <a:rPr lang="en-GB" sz="2800" dirty="0" smtClean="0"/>
              <a:t>It </a:t>
            </a:r>
            <a:r>
              <a:rPr lang="en-GB" sz="2800" dirty="0"/>
              <a:t>is hoped </a:t>
            </a:r>
            <a:r>
              <a:rPr lang="en-US" sz="2800" dirty="0"/>
              <a:t>that </a:t>
            </a:r>
            <a:r>
              <a:rPr lang="en-US" sz="2800" dirty="0" smtClean="0"/>
              <a:t>you will enhance use of  resources in the learning process </a:t>
            </a:r>
          </a:p>
          <a:p>
            <a:pPr marL="114300" indent="0">
              <a:buClr>
                <a:schemeClr val="tx1"/>
              </a:buClr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811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f54476c631_0_2"/>
          <p:cNvSpPr txBox="1">
            <a:spLocks noGrp="1"/>
          </p:cNvSpPr>
          <p:nvPr>
            <p:ph type="title"/>
          </p:nvPr>
        </p:nvSpPr>
        <p:spPr>
          <a:xfrm>
            <a:off x="596700" y="9023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>Definition of learning resource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10" name="Google Shape;110;g1f54476c631_0_2"/>
          <p:cNvSpPr txBox="1">
            <a:spLocks noGrp="1"/>
          </p:cNvSpPr>
          <p:nvPr>
            <p:ph type="body" idx="1"/>
          </p:nvPr>
        </p:nvSpPr>
        <p:spPr>
          <a:xfrm>
            <a:off x="123975" y="2045325"/>
            <a:ext cx="89037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GB" sz="4000"/>
              <a:t>A learning resource is a material that a teacher uses to </a:t>
            </a:r>
            <a:r>
              <a:rPr lang="en-GB" sz="4000" b="1"/>
              <a:t>facilitate learning </a:t>
            </a:r>
            <a:r>
              <a:rPr lang="en-GB" sz="4000"/>
              <a:t>during a lesson. </a:t>
            </a:r>
            <a:endParaRPr sz="4000"/>
          </a:p>
          <a:p>
            <a:pPr marL="1143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98782" y="450075"/>
            <a:ext cx="869674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 b="0"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 b="0"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rgbClr val="0000C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000">
              <a:solidFill>
                <a:srgbClr val="0000CC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1400"/>
              <a:buNone/>
            </a:pPr>
            <a:r>
              <a:rPr lang="en-GB" sz="4000">
                <a:solidFill>
                  <a:srgbClr val="0000CC"/>
                </a:solidFill>
              </a:rPr>
              <a:t>     </a:t>
            </a:r>
            <a:br>
              <a:rPr lang="en-GB" sz="4000">
                <a:solidFill>
                  <a:srgbClr val="0000CC"/>
                </a:solidFill>
              </a:rPr>
            </a:br>
            <a:r>
              <a:rPr lang="en-GB" sz="4000">
                <a:solidFill>
                  <a:srgbClr val="0000CC"/>
                </a:solidFill>
              </a:rPr>
              <a:t/>
            </a:r>
            <a:br>
              <a:rPr lang="en-GB" sz="4000">
                <a:solidFill>
                  <a:srgbClr val="0000CC"/>
                </a:solidFill>
              </a:rPr>
            </a:br>
            <a:r>
              <a:rPr lang="en-GB" sz="4000">
                <a:solidFill>
                  <a:srgbClr val="0000CC"/>
                </a:solidFill>
              </a:rPr>
              <a:t>    Activity 2: </a:t>
            </a:r>
            <a:r>
              <a:rPr lang="en-GB" sz="3600">
                <a:solidFill>
                  <a:schemeClr val="dk1"/>
                </a:solidFill>
              </a:rPr>
              <a:t>Use Meet your </a:t>
            </a:r>
            <a:endParaRPr sz="360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1400"/>
              <a:buNone/>
            </a:pPr>
            <a:r>
              <a:rPr lang="en-GB" sz="3600">
                <a:solidFill>
                  <a:schemeClr val="dk1"/>
                </a:solidFill>
              </a:rPr>
              <a:t>match</a:t>
            </a:r>
            <a:r>
              <a:rPr lang="en-GB" sz="3600" b="0">
                <a:solidFill>
                  <a:schemeClr val="dk1"/>
                </a:solidFill>
              </a:rPr>
              <a:t> </a:t>
            </a:r>
            <a:r>
              <a:rPr lang="en-GB" sz="3600">
                <a:solidFill>
                  <a:schemeClr val="dk1"/>
                </a:solidFill>
              </a:rPr>
              <a:t>strategy</a:t>
            </a:r>
            <a:r>
              <a:rPr lang="en-GB" sz="4000" b="0">
                <a:solidFill>
                  <a:schemeClr val="dk1"/>
                </a:solidFill>
              </a:rPr>
              <a:t/>
            </a:r>
            <a:br>
              <a:rPr lang="en-GB" sz="4000" b="0">
                <a:solidFill>
                  <a:schemeClr val="dk1"/>
                </a:solidFill>
              </a:rPr>
            </a:br>
            <a:r>
              <a:rPr lang="en-GB" sz="3200" b="0">
                <a:solidFill>
                  <a:schemeClr val="dk1"/>
                </a:solidFill>
              </a:rPr>
              <a:t>( </a:t>
            </a:r>
            <a:r>
              <a:rPr lang="en-GB" sz="3200" b="0" i="1">
                <a:solidFill>
                  <a:srgbClr val="980000"/>
                </a:solidFill>
              </a:rPr>
              <a:t>participants write their views in a coloured sticky note. They join those having the same colour of sticky note and share. Then groups share to plenary)</a:t>
            </a:r>
            <a:br>
              <a:rPr lang="en-GB" sz="3200" b="0" i="1">
                <a:solidFill>
                  <a:srgbClr val="980000"/>
                </a:solidFill>
              </a:rPr>
            </a:br>
            <a:r>
              <a:rPr lang="en-GB" sz="3200" b="0" i="1">
                <a:solidFill>
                  <a:srgbClr val="980000"/>
                </a:solidFill>
              </a:rPr>
              <a:t/>
            </a:r>
            <a:br>
              <a:rPr lang="en-GB" sz="3200" b="0" i="1">
                <a:solidFill>
                  <a:srgbClr val="980000"/>
                </a:solidFill>
              </a:rPr>
            </a:br>
            <a:r>
              <a:rPr lang="en-GB" sz="3200" b="0" i="1">
                <a:solidFill>
                  <a:srgbClr val="980000"/>
                </a:solidFill>
              </a:rPr>
              <a:t/>
            </a:r>
            <a:br>
              <a:rPr lang="en-GB" sz="3200" b="0" i="1">
                <a:solidFill>
                  <a:srgbClr val="980000"/>
                </a:solidFill>
              </a:rPr>
            </a:br>
            <a:r>
              <a:rPr lang="en-GB" sz="3600">
                <a:solidFill>
                  <a:srgbClr val="0000FF"/>
                </a:solidFill>
              </a:rPr>
              <a:t>Activity 2 </a:t>
            </a:r>
            <a:r>
              <a:rPr lang="en-GB" sz="3600" i="1">
                <a:solidFill>
                  <a:srgbClr val="0000FF"/>
                </a:solidFill>
              </a:rPr>
              <a:t>(5minutes)</a:t>
            </a:r>
            <a:r>
              <a:rPr lang="en-GB" sz="3200" i="1">
                <a:solidFill>
                  <a:srgbClr val="980000"/>
                </a:solidFill>
              </a:rPr>
              <a:t/>
            </a:r>
            <a:br>
              <a:rPr lang="en-GB" sz="3200" i="1">
                <a:solidFill>
                  <a:srgbClr val="980000"/>
                </a:solidFill>
              </a:rPr>
            </a:br>
            <a:r>
              <a:rPr lang="en-GB" sz="4000">
                <a:solidFill>
                  <a:schemeClr val="dk1"/>
                </a:solidFill>
              </a:rPr>
              <a:t>Why use learning resources?</a:t>
            </a:r>
            <a:endParaRPr sz="4000">
              <a:solidFill>
                <a:schemeClr val="dk1"/>
              </a:solidFill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713" y="-1"/>
            <a:ext cx="652670" cy="6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52670" cy="65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335" y="450075"/>
            <a:ext cx="652670" cy="653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54476c631_0_8"/>
          <p:cNvSpPr txBox="1">
            <a:spLocks noGrp="1"/>
          </p:cNvSpPr>
          <p:nvPr>
            <p:ph type="title"/>
          </p:nvPr>
        </p:nvSpPr>
        <p:spPr>
          <a:xfrm>
            <a:off x="127000" y="274650"/>
            <a:ext cx="6620933" cy="1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0000FF"/>
                </a:solidFill>
              </a:rPr>
              <a:t>Reasons for using learning Resources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25" name="Google Shape;125;g1f54476c631_0_8"/>
          <p:cNvSpPr txBox="1">
            <a:spLocks noGrp="1"/>
          </p:cNvSpPr>
          <p:nvPr>
            <p:ph type="body" idx="1"/>
          </p:nvPr>
        </p:nvSpPr>
        <p:spPr>
          <a:xfrm>
            <a:off x="168965" y="1749287"/>
            <a:ext cx="8900307" cy="486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1800"/>
              <a:buNone/>
            </a:pPr>
            <a:r>
              <a:rPr lang="en-GB" b="1">
                <a:latin typeface="Arial"/>
                <a:ea typeface="Arial"/>
                <a:cs typeface="Arial"/>
                <a:sym typeface="Arial"/>
              </a:rPr>
              <a:t>Learning resources :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825500" lvl="1" indent="-4572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en-GB" sz="3200">
                <a:latin typeface="Times New Roman"/>
                <a:ea typeface="Times New Roman"/>
                <a:cs typeface="Times New Roman"/>
                <a:sym typeface="Times New Roman"/>
              </a:rPr>
              <a:t>Make learning more interesting, realistic and practical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25500" lvl="1" indent="-4572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en-GB" sz="3200">
                <a:latin typeface="Times New Roman"/>
                <a:ea typeface="Times New Roman"/>
                <a:cs typeface="Times New Roman"/>
                <a:sym typeface="Times New Roman"/>
              </a:rPr>
              <a:t>enhance interactions among learners and their teachers during the learning process.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825500" lvl="1" indent="-45720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3200"/>
              <a:buFont typeface="Noto Sans Symbols"/>
              <a:buChar char="❖"/>
            </a:pPr>
            <a:r>
              <a:rPr lang="en-GB" sz="3200">
                <a:latin typeface="Times New Roman"/>
                <a:ea typeface="Times New Roman"/>
                <a:cs typeface="Times New Roman"/>
                <a:sym typeface="Times New Roman"/>
              </a:rPr>
              <a:t>Enables better  learning through play, manipulating concrete objects, dramatizing, role playing and observing their environment.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365"/>
              </a:spcBef>
              <a:spcAft>
                <a:spcPts val="0"/>
              </a:spcAft>
              <a:buSzPts val="1800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80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1"/>
          </p:nvPr>
        </p:nvSpPr>
        <p:spPr>
          <a:xfrm>
            <a:off x="0" y="4179774"/>
            <a:ext cx="8835900" cy="21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1">
                <a:latin typeface="Times New Roman"/>
                <a:ea typeface="Times New Roman"/>
                <a:cs typeface="Times New Roman"/>
                <a:sym typeface="Times New Roman"/>
              </a:rPr>
              <a:t>Activity 3 </a:t>
            </a:r>
            <a:r>
              <a:rPr lang="en-GB" sz="4000" i="1">
                <a:latin typeface="Times New Roman"/>
                <a:ea typeface="Times New Roman"/>
                <a:cs typeface="Times New Roman"/>
                <a:sym typeface="Times New Roman"/>
              </a:rPr>
              <a:t>( 5 minutes)</a:t>
            </a:r>
            <a:endParaRPr sz="40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>
                <a:latin typeface="Times New Roman"/>
                <a:ea typeface="Times New Roman"/>
                <a:cs typeface="Times New Roman"/>
                <a:sym typeface="Times New Roman"/>
              </a:rPr>
              <a:t>What factors do you consider when developing learning resources?</a:t>
            </a:r>
            <a:endParaRPr/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endParaRPr sz="40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74075"/>
            <a:ext cx="1391175" cy="12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324" y="143921"/>
            <a:ext cx="1391175" cy="12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583" y="990146"/>
            <a:ext cx="1391175" cy="129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6"/>
          <p:cNvSpPr/>
          <p:nvPr/>
        </p:nvSpPr>
        <p:spPr>
          <a:xfrm>
            <a:off x="2520750" y="1139825"/>
            <a:ext cx="6712500" cy="1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0000FF"/>
                </a:solidFill>
              </a:rPr>
              <a:t> </a:t>
            </a:r>
            <a:r>
              <a:rPr lang="en-GB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Use One- Minute Paper</a:t>
            </a:r>
            <a:endParaRPr sz="3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i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 each participant to write down their response and give the neighbour to read to the plenary)</a:t>
            </a:r>
            <a:endParaRPr sz="36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1442</Words>
  <Application>Microsoft Office PowerPoint</Application>
  <PresentationFormat>On-screen Show (4:3)</PresentationFormat>
  <Paragraphs>340</Paragraphs>
  <Slides>51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Times New Roman</vt:lpstr>
      <vt:lpstr>EB Garamond</vt:lpstr>
      <vt:lpstr>Arial</vt:lpstr>
      <vt:lpstr>Calibri</vt:lpstr>
      <vt:lpstr>Wingdings</vt:lpstr>
      <vt:lpstr>Noto Sans Symbols</vt:lpstr>
      <vt:lpstr>Office Theme</vt:lpstr>
      <vt:lpstr>Package</vt:lpstr>
      <vt:lpstr>PowerPoint Presentation</vt:lpstr>
      <vt:lpstr>Session plan  </vt:lpstr>
      <vt:lpstr>Rationale </vt:lpstr>
      <vt:lpstr>Session outcomes</vt:lpstr>
      <vt:lpstr>PowerPoint Presentation</vt:lpstr>
      <vt:lpstr>Definition of learning resource</vt:lpstr>
      <vt:lpstr>                Activity 2: Use Meet your  match strategy ( participants write their views in a coloured sticky note. They join those having the same colour of sticky note and share. Then groups share to plenary)   Activity 2 (5minutes) Why use learning resources?</vt:lpstr>
      <vt:lpstr>Reasons for using learning Resources </vt:lpstr>
      <vt:lpstr>   </vt:lpstr>
      <vt:lpstr>Factors to consider in choosing or developing learning resources</vt:lpstr>
      <vt:lpstr>Factors to consider in choosing or developing learning resources cont….</vt:lpstr>
      <vt:lpstr> Examples of learning resources in    Pre-Technical Studies  </vt:lpstr>
      <vt:lpstr>Non Digital (Realia) Resources  learning resources in    Pre-Technical Studies </vt:lpstr>
      <vt:lpstr>PowerPoint Presentation</vt:lpstr>
      <vt:lpstr>PowerPoint Presentation</vt:lpstr>
      <vt:lpstr>Composite materials </vt:lpstr>
      <vt:lpstr>Definition of composite materials</vt:lpstr>
      <vt:lpstr>Reasons for using Composite materials </vt:lpstr>
      <vt:lpstr>PowerPoint Presentation</vt:lpstr>
      <vt:lpstr>Reasons for using the composite materials</vt:lpstr>
      <vt:lpstr>PowerPoint Presentation</vt:lpstr>
      <vt:lpstr>Classification of composite materials</vt:lpstr>
      <vt:lpstr>PowerPoint Presentation</vt:lpstr>
      <vt:lpstr>PowerPoint Presentation</vt:lpstr>
      <vt:lpstr>More examples of composite materials</vt:lpstr>
      <vt:lpstr>More examples of composite materials</vt:lpstr>
      <vt:lpstr>More examples of composite materials</vt:lpstr>
      <vt:lpstr>More examples of composite materials</vt:lpstr>
      <vt:lpstr>More examples of composite materials</vt:lpstr>
      <vt:lpstr>More Examples of Non Composite items</vt:lpstr>
      <vt:lpstr>More Examples of Non Composite items</vt:lpstr>
      <vt:lpstr> Importance of digital resources  </vt:lpstr>
      <vt:lpstr>Agriculture and Nutrition  </vt:lpstr>
      <vt:lpstr>  Examples of Resources Agriculture and Nutrition   </vt:lpstr>
      <vt:lpstr> 1. Non Digital Resources   </vt:lpstr>
      <vt:lpstr>PowerPoint Presentation</vt:lpstr>
      <vt:lpstr>   c) Realia:  </vt:lpstr>
      <vt:lpstr> 2. Digital learning resource  </vt:lpstr>
      <vt:lpstr>IMPROVISATION</vt:lpstr>
      <vt:lpstr>Definition of improvisation </vt:lpstr>
      <vt:lpstr>Reasons for  improvisation</vt:lpstr>
      <vt:lpstr>Importance of improvising learning Resources </vt:lpstr>
      <vt:lpstr>Importance of improvising learning Resources </vt:lpstr>
      <vt:lpstr> Example of improvised resources  in Pre-Technical Studies   </vt:lpstr>
      <vt:lpstr>Composite materials</vt:lpstr>
      <vt:lpstr>Composite materials </vt:lpstr>
      <vt:lpstr>Non Composite materials </vt:lpstr>
      <vt:lpstr>2nd Example :Shop  corner </vt:lpstr>
      <vt:lpstr>Example of Improvisation in Agriculture and Nutrition </vt:lpstr>
      <vt:lpstr>Group activity  Use Crowd Sourcing ( participants work in a participatory group to develop learning resources) 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22</cp:revision>
  <dcterms:created xsi:type="dcterms:W3CDTF">2022-09-06T09:20:32Z</dcterms:created>
  <dcterms:modified xsi:type="dcterms:W3CDTF">2024-04-13T06:29:48Z</dcterms:modified>
</cp:coreProperties>
</file>