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>
        <p:scale>
          <a:sx n="46" d="100"/>
          <a:sy n="46" d="100"/>
        </p:scale>
        <p:origin x="-1424" y="-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3CCFD13-E6C0-5F0B-4692-66AFBEB9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B14F718-33C2-29F3-4B28-78498AF2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0731370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5E5B4E-C2B9-05B7-EEF5-98B5439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429E7DC-2A62-867C-E4F2-EE78BF00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01F8F36-17FD-DFCF-13A4-9ECD0D8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7118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6DC467-7B3A-12E5-77F8-04AD3EF4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17770D-7538-640D-E719-98F174E7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A66D51F-5F70-B7A2-7182-9DF369C9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3934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71791EA-AD9A-5F6F-A9F7-EDE88852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299763E-B76D-63AC-71FC-75ECB783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E98AF8-F498-DE8D-5A83-2C4D71E1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6337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219F40B-A773-1235-5BF1-A617F73F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80A20AF-C247-2701-7CB9-B6B93B16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93E9AAD-4EE2-7882-C8FF-6C22AB8D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758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02FF8A93-444D-2B1C-5201-2FB8F832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8BA4C8E-70D2-C28B-9AAE-F607A107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9F45054-A9AE-7BE5-FEB2-99B5A33A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32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49D48927-67EA-A4D3-088A-5337E7E1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FB2166E8-5641-E97F-9BE6-8374AC4E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1ED9E567-0951-2B79-4043-E1BFB54C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219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D559E87A-1FD3-90E7-91AD-AB7C61C9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8B2C3B83-57E9-0813-43DB-2DBFC4393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4788CD58-36A6-4000-8FCB-C115BD09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120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E6733D1D-45C5-3F85-C7DF-2EA8822B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B5A9BB33-ECDC-D4A9-68F9-78CB7B25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FE15E378-4F12-FDE1-8D23-7DB86EBF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900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0D6A106-D110-483C-692C-D84F76D5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93ABE260-91BB-2EFC-6935-93E41E95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B0487A2-4279-D46A-1B5C-76792D10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266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6C34DDE-95D1-F03C-457E-42079A6B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E852D91D-E602-CA42-6FDF-4241027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x-none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D9340589-36D3-03E7-D298-CC9E7CDF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6814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4E31D5F8-B69F-E8B4-EB5D-78C8A2281E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33524E3E-DEA9-D0B0-6247-AE3112145D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6F05E6-115D-9945-9C75-76F3B758B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8D6734E-6DC6-410C-A841-C3D3B90DE0E1}" type="datetimeFigureOut">
              <a:rPr lang="x-none" smtClean="0"/>
              <a:t>13/06/2024</a:t>
            </a:fld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87BD27-926E-385B-C935-055FC07B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CD7D78B-A9F0-446A-9EE0-CDCB3FE48C08}" type="slidenum">
              <a:rPr lang="x-none" smtClean="0"/>
              <a:t>‹#›</a:t>
            </a:fld>
            <a:endParaRPr lang="x-none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AF00E1-02B1-3221-D191-12D8A81AC67E}"/>
              </a:ext>
            </a:extLst>
          </p:cNvPr>
          <p:cNvSpPr txBox="1"/>
          <p:nvPr/>
        </p:nvSpPr>
        <p:spPr>
          <a:xfrm>
            <a:off x="1584518" y="6388173"/>
            <a:ext cx="63288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0000CC"/>
                </a:solidFill>
                <a:latin typeface="Adobe Garamond Pro Bold" panose="02020702060506020403" pitchFamily="18" charset="0"/>
              </a:rPr>
              <a:t>ISO 9001:2015 Certified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CA873DDB-330B-8C81-8AA3-0FC9BAC9A3DE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-1006" t="-1007" r="-1"/>
          <a:stretch/>
        </p:blipFill>
        <p:spPr>
          <a:xfrm flipV="1">
            <a:off x="535564" y="6282651"/>
            <a:ext cx="933448" cy="3825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CAD9BAA-CF1B-2A1A-5C5F-E3F7D934AA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08675" y="58613"/>
            <a:ext cx="3583324" cy="13114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00B0F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Feedback on STEM Model Schools Programme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Presenters: Patrick </a:t>
            </a:r>
            <a:r>
              <a:rPr lang="en-GB" dirty="0" err="1" smtClean="0"/>
              <a:t>Kogolla</a:t>
            </a:r>
            <a:endParaRPr lang="en-GB" dirty="0" smtClean="0"/>
          </a:p>
          <a:p>
            <a:r>
              <a:rPr lang="en-GB" dirty="0" smtClean="0"/>
              <a:t>Agnes </a:t>
            </a:r>
            <a:r>
              <a:rPr lang="en-GB" dirty="0" err="1" smtClean="0"/>
              <a:t>Mwangi</a:t>
            </a:r>
            <a:endParaRPr lang="en-GB" dirty="0" smtClean="0"/>
          </a:p>
          <a:p>
            <a:r>
              <a:rPr lang="en-GB" dirty="0" err="1" smtClean="0"/>
              <a:t>Makoba</a:t>
            </a:r>
            <a:r>
              <a:rPr lang="en-GB" dirty="0" smtClean="0"/>
              <a:t> </a:t>
            </a:r>
            <a:r>
              <a:rPr lang="en-GB" dirty="0" err="1" smtClean="0"/>
              <a:t>Kizito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6403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" y="122903"/>
            <a:ext cx="8839200" cy="1306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1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Impact: STEM Model Schools Programme</a:t>
            </a:r>
            <a:endParaRPr lang="en-US" sz="4400" b="1" spc="-1" dirty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45" name="TextShape 2"/>
          <p:cNvSpPr txBox="1"/>
          <p:nvPr/>
        </p:nvSpPr>
        <p:spPr>
          <a:xfrm>
            <a:off x="799920" y="1493137"/>
            <a:ext cx="10553402" cy="4505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The average KCSE scores in the STEM subjects improved over the period of 2017 to 2021. 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Biology: improved from 3.668 to 5.731 for male learners, and from a score of 3.249 to 5.399 for female learners.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Agriculture: improved from 5.721 to 8.271 for male learners, and 5.846 to 6.37 for female learners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Computer Studies: improved from 9.49 to 10.33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Woodwork: improved from 8.76 to 10.54 (males)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Metalwork: improved from 8.75 to 10.24 (males)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Electricity: improved from 8.826 to 10.435 (males)</a:t>
            </a:r>
          </a:p>
          <a:p>
            <a:pPr marL="914400" lvl="1" indent="-457200">
              <a:buClr>
                <a:srgbClr val="FF0000"/>
              </a:buClr>
              <a:defRPr/>
            </a:pPr>
            <a:endParaRPr lang="en-US" sz="28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28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28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28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0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0" y="122903"/>
            <a:ext cx="8825345" cy="1306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1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Impact: STEM Model Schools Programme</a:t>
            </a:r>
            <a:endParaRPr lang="en-US" sz="4400" b="1" spc="-1" dirty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45" name="TextShape 2"/>
          <p:cNvSpPr txBox="1"/>
          <p:nvPr/>
        </p:nvSpPr>
        <p:spPr>
          <a:xfrm>
            <a:off x="799920" y="1493137"/>
            <a:ext cx="10553402" cy="4505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en-US" sz="40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The STEM Schools reported that an increase in the % enrolment in STEM related courses by students graduating from the schools between 2017 and 2021. 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36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An increase from 46.84% to 64.063% for males; and from 35.83% to 41.788% for females</a:t>
            </a:r>
          </a:p>
          <a:p>
            <a:pPr marL="914400" lvl="1" indent="-457200">
              <a:buClr>
                <a:srgbClr val="FF0000"/>
              </a:buClr>
              <a:defRPr/>
            </a:pPr>
            <a:endParaRPr lang="en-US" sz="36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36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36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36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68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60% STEM pathway uptake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 prepared are our schools for the senior school </a:t>
            </a:r>
            <a:r>
              <a:rPr lang="en-GB" smtClean="0"/>
              <a:t>and pathways?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6927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6" y="274638"/>
            <a:ext cx="8783782" cy="1143000"/>
          </a:xfrm>
        </p:spPr>
        <p:txBody>
          <a:bodyPr/>
          <a:lstStyle/>
          <a:p>
            <a:pPr lvl="2"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Establishment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STEM Model Schools Program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b="1" dirty="0">
                <a:latin typeface="Times New Roman" pitchFamily="18" charset="0"/>
                <a:cs typeface="Times New Roman" pitchFamily="18" charset="0"/>
              </a:rPr>
            </a:b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891" y="1323112"/>
            <a:ext cx="10972800" cy="4525963"/>
          </a:xfrm>
        </p:spPr>
        <p:txBody>
          <a:bodyPr/>
          <a:lstStyle/>
          <a:p>
            <a:r>
              <a:rPr lang="en-GB" dirty="0"/>
              <a:t>"CEMASTEA's Policy Shift to Increase STEM Courses"</a:t>
            </a:r>
            <a:br>
              <a:rPr lang="en-GB" dirty="0"/>
            </a:br>
            <a:r>
              <a:rPr lang="en-GB" dirty="0"/>
              <a:t>• Cabinet Secretary for Education, </a:t>
            </a:r>
            <a:r>
              <a:rPr lang="en-GB" dirty="0" err="1"/>
              <a:t>Dr.</a:t>
            </a:r>
            <a:r>
              <a:rPr lang="en-GB" dirty="0"/>
              <a:t> Fred </a:t>
            </a:r>
            <a:r>
              <a:rPr lang="en-GB" dirty="0" err="1"/>
              <a:t>Matiang‘i</a:t>
            </a:r>
            <a:r>
              <a:rPr lang="en-GB" dirty="0"/>
              <a:t>, announced a policy shift in March 2016.</a:t>
            </a:r>
            <a:br>
              <a:rPr lang="en-GB" dirty="0"/>
            </a:br>
            <a:r>
              <a:rPr lang="en-GB" dirty="0"/>
              <a:t>• Ministry allocated more resources to boost STEM-related university courses.</a:t>
            </a:r>
            <a:br>
              <a:rPr lang="en-GB" dirty="0"/>
            </a:br>
            <a:r>
              <a:rPr lang="en-GB" dirty="0"/>
              <a:t>• CEMASTEA tasked to transform 47 schools into Model STEM Schools.</a:t>
            </a:r>
            <a:br>
              <a:rPr lang="en-GB" dirty="0"/>
            </a:br>
            <a:r>
              <a:rPr lang="en-GB" dirty="0"/>
              <a:t>• First batch of 47 schools inaugurated in September 2016, second batch in 2017.</a:t>
            </a:r>
            <a:br>
              <a:rPr lang="en-GB" dirty="0"/>
            </a:br>
            <a:r>
              <a:rPr lang="en-GB" dirty="0"/>
              <a:t>• More schools identified and commissioned due to increasing demand.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19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672" y="149947"/>
            <a:ext cx="8631383" cy="1143000"/>
          </a:xfrm>
        </p:spPr>
        <p:txBody>
          <a:bodyPr/>
          <a:lstStyle/>
          <a:p>
            <a:r>
              <a:rPr lang="en-US" dirty="0"/>
              <a:t>Critical Activities on STEM Education in the Model Schools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164" y="1433949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STEM Education in </a:t>
            </a:r>
            <a:r>
              <a:rPr lang="en-GB" dirty="0" smtClean="0"/>
              <a:t>Schools</a:t>
            </a:r>
          </a:p>
          <a:p>
            <a:r>
              <a:rPr lang="en-GB" dirty="0" smtClean="0"/>
              <a:t>Emphasizes </a:t>
            </a:r>
            <a:r>
              <a:rPr lang="en-GB" dirty="0"/>
              <a:t>STEM Culture: Creating a school culture that values STEM </a:t>
            </a:r>
            <a:r>
              <a:rPr lang="en-GB" dirty="0" smtClean="0"/>
              <a:t>education.</a:t>
            </a:r>
          </a:p>
          <a:p>
            <a:r>
              <a:rPr lang="en-GB" dirty="0" smtClean="0"/>
              <a:t>Builds </a:t>
            </a:r>
            <a:r>
              <a:rPr lang="en-GB" dirty="0"/>
              <a:t>Student Curiosity: Connecting STEM learning to real-world problem-solving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  <a:r>
              <a:rPr lang="en-GB" dirty="0"/>
              <a:t>Encourages Teacher Practices: Prioritizing STEM content knowledge in professional </a:t>
            </a:r>
            <a:r>
              <a:rPr lang="en-GB" dirty="0" smtClean="0"/>
              <a:t>learning.</a:t>
            </a:r>
          </a:p>
          <a:p>
            <a:r>
              <a:rPr lang="en-GB" dirty="0" smtClean="0"/>
              <a:t>Exposes </a:t>
            </a:r>
            <a:r>
              <a:rPr lang="en-GB" dirty="0"/>
              <a:t>Students and Teachers to STEM Careers: Early exposure to career options.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148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Contd</a:t>
            </a:r>
            <a:r>
              <a:rPr lang="en-GB" dirty="0" smtClean="0"/>
              <a:t>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Promotes Teamwork: Supporting STEM education through whole-school collaborative efforts</a:t>
            </a:r>
            <a:r>
              <a:rPr lang="en-GB" dirty="0" smtClean="0"/>
              <a:t>.</a:t>
            </a:r>
          </a:p>
          <a:p>
            <a:r>
              <a:rPr lang="en-GB" dirty="0" smtClean="0"/>
              <a:t>Guides </a:t>
            </a:r>
            <a:r>
              <a:rPr lang="en-GB" dirty="0"/>
              <a:t>Outreach and Community Service: Using demographic data and local context for partnerships and outreach programs</a:t>
            </a:r>
            <a:r>
              <a:rPr lang="en-GB" dirty="0" smtClean="0"/>
              <a:t>.</a:t>
            </a:r>
          </a:p>
          <a:p>
            <a:r>
              <a:rPr lang="en-GB" dirty="0" smtClean="0"/>
              <a:t>Monitors </a:t>
            </a:r>
            <a:r>
              <a:rPr lang="en-GB" dirty="0"/>
              <a:t>and Evaluates: Evaluating new partnerships and learning approaches to assess student attitudes and performance.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009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1491" cy="1143000"/>
          </a:xfrm>
        </p:spPr>
        <p:txBody>
          <a:bodyPr/>
          <a:lstStyle/>
          <a:p>
            <a:pPr lvl="0"/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Expectations </a:t>
            </a:r>
            <a:r>
              <a:rPr lang="en-US" i="1" dirty="0"/>
              <a:t>of a STEM Model School</a:t>
            </a:r>
            <a:r>
              <a:rPr lang="en-GB" i="1" dirty="0"/>
              <a:t/>
            </a:r>
            <a:br>
              <a:rPr lang="en-GB" i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STEM Education in Schools</a:t>
            </a:r>
            <a:br>
              <a:rPr lang="en-GB" dirty="0"/>
            </a:br>
            <a:r>
              <a:rPr lang="en-GB" dirty="0"/>
              <a:t>• Emphasizes STEM Culture: Creates a school culture valuing STEM education.</a:t>
            </a:r>
            <a:br>
              <a:rPr lang="en-GB" dirty="0"/>
            </a:br>
            <a:r>
              <a:rPr lang="en-GB" dirty="0"/>
              <a:t>• Builds Student Curiosity: Connects STEM learning to real-world problem-solving.</a:t>
            </a:r>
            <a:br>
              <a:rPr lang="en-GB" dirty="0"/>
            </a:br>
            <a:r>
              <a:rPr lang="en-GB" dirty="0"/>
              <a:t>• Encourages Teacher Practices: Prioritizes STEM content knowledge in professional learning.</a:t>
            </a:r>
            <a:br>
              <a:rPr lang="en-GB" dirty="0"/>
            </a:br>
            <a:r>
              <a:rPr lang="en-GB" dirty="0"/>
              <a:t>• Exposes Students and Teachers to STEM Careers: Early exposure.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532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63" y="177656"/>
            <a:ext cx="8312728" cy="1143000"/>
          </a:xfrm>
        </p:spPr>
        <p:txBody>
          <a:bodyPr/>
          <a:lstStyle/>
          <a:p>
            <a:r>
              <a:rPr lang="en-GB" dirty="0" err="1" smtClean="0"/>
              <a:t>Contd</a:t>
            </a:r>
            <a:r>
              <a:rPr lang="en-GB" dirty="0" smtClean="0"/>
              <a:t>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• Promotes Teamwork: Supports STEM education through whole-school collaborative efforts.</a:t>
            </a:r>
            <a:br>
              <a:rPr lang="en-GB" dirty="0"/>
            </a:br>
            <a:r>
              <a:rPr lang="en-GB" dirty="0"/>
              <a:t>• Guides Outreach and Community Service: Uses demographic data and local context.</a:t>
            </a:r>
            <a:br>
              <a:rPr lang="en-GB" dirty="0"/>
            </a:br>
            <a:r>
              <a:rPr lang="en-GB" dirty="0"/>
              <a:t>• Monitors and Evaluates: Assesses student attitudes and performance.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81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673" y="288493"/>
            <a:ext cx="10972800" cy="1143000"/>
          </a:xfrm>
        </p:spPr>
        <p:txBody>
          <a:bodyPr/>
          <a:lstStyle/>
          <a:p>
            <a:pPr algn="l"/>
            <a:r>
              <a:rPr lang="en-GB" dirty="0" smtClean="0"/>
              <a:t>Feedback from Principals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Let us share what we have done concerning the following;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Making </a:t>
            </a:r>
            <a:r>
              <a:rPr lang="en-GB" dirty="0"/>
              <a:t>the School Climate Inviting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Promoting enrolment and performance of STEM subjects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Improving Classroom Practice (teaching and learning)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Supporting </a:t>
            </a:r>
            <a:r>
              <a:rPr lang="en-GB" dirty="0" smtClean="0"/>
              <a:t>Student </a:t>
            </a:r>
            <a:r>
              <a:rPr lang="en-GB" dirty="0"/>
              <a:t>innovations (</a:t>
            </a:r>
            <a:r>
              <a:rPr lang="en-GB" dirty="0" err="1"/>
              <a:t>e.g</a:t>
            </a:r>
            <a:r>
              <a:rPr lang="en-GB" dirty="0"/>
              <a:t> STEM projects, ESD‘s projects, contests and Robotics)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Support by school management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375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91" y="219220"/>
            <a:ext cx="10972800" cy="1143000"/>
          </a:xfrm>
        </p:spPr>
        <p:txBody>
          <a:bodyPr/>
          <a:lstStyle/>
          <a:p>
            <a:pPr algn="l"/>
            <a:r>
              <a:rPr lang="en-GB" dirty="0" smtClean="0"/>
              <a:t>Feedback from CEMASTEA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2022,CEMASTEA did a survey on impact of STEM model schools programme</a:t>
            </a:r>
          </a:p>
          <a:p>
            <a:r>
              <a:rPr lang="en-GB" dirty="0" smtClean="0"/>
              <a:t>The following are some of the findings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84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62612" y="185269"/>
            <a:ext cx="10553401" cy="1306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1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Impact: STEM Model Schools Programme</a:t>
            </a:r>
            <a:endParaRPr lang="en-US" sz="4400" b="1" spc="-1" dirty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45" name="TextShape 2"/>
          <p:cNvSpPr txBox="1"/>
          <p:nvPr/>
        </p:nvSpPr>
        <p:spPr>
          <a:xfrm>
            <a:off x="799920" y="1493137"/>
            <a:ext cx="10553402" cy="4505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en-US" sz="32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increase in % enrolment of learners in STEM subjects in the STEM schools for the period 2017 to 2021. 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% of learners taking </a:t>
            </a:r>
            <a:r>
              <a:rPr lang="en-US" sz="2800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all the three sciences </a:t>
            </a: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(Biology, Chemistry, and Physics) increased steadily from 49.68% to 54.64% for males; and  from 34.31% to 36.89% for females.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Uptake of physics </a:t>
            </a: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also increased from 61.66% to 69.5% for males and from 37.05% to 38.4% for females. 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Uptake of woodwork </a:t>
            </a: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by boys also increased from 1.8% to 10%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2800" spc="-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Uptake of </a:t>
            </a:r>
            <a:r>
              <a:rPr lang="en-US" sz="2800" spc="-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computer science increased steadily from 15.47% to 19.06% for males; and from 9.67% to 14.78% for females.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sz="2800" spc="-1" dirty="0" smtClean="0">
              <a:solidFill>
                <a:srgbClr val="0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820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523</Words>
  <Application>Microsoft Office PowerPoint</Application>
  <PresentationFormat>Custom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Feedback on STEM Model Schools Programme</vt:lpstr>
      <vt:lpstr> Establishment of STEM Model Schools Program </vt:lpstr>
      <vt:lpstr>Critical Activities on STEM Education in the Model Schools</vt:lpstr>
      <vt:lpstr>Contd’</vt:lpstr>
      <vt:lpstr>  Expectations of a STEM Model School </vt:lpstr>
      <vt:lpstr>Contd’</vt:lpstr>
      <vt:lpstr>Feedback from Principals</vt:lpstr>
      <vt:lpstr>Feedback from CEMASTEA</vt:lpstr>
      <vt:lpstr>PowerPoint Presentation</vt:lpstr>
      <vt:lpstr>PowerPoint Presentation</vt:lpstr>
      <vt:lpstr>PowerPoint Presentation</vt:lpstr>
      <vt:lpstr>60% STEM pathway uptake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Planning</dc:title>
  <dc:creator>NANCY</dc:creator>
  <cp:lastModifiedBy>M Kizito</cp:lastModifiedBy>
  <cp:revision>66</cp:revision>
  <dcterms:created xsi:type="dcterms:W3CDTF">2022-04-23T12:11:22Z</dcterms:created>
  <dcterms:modified xsi:type="dcterms:W3CDTF">2024-06-13T09:46:36Z</dcterms:modified>
</cp:coreProperties>
</file>