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EB Garamond" panose="00000500000000000000" pitchFamily="2" charset="0"/>
      <p:regular r:id="rId34"/>
      <p:bold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hNVCedCzc7MSfHZ23XGx+gEgnk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5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46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46873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5495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e24af8ed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4e24af8ed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24e24af8ed7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1033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4e24af8ed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4e24af8ed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4e24af8ed7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7556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e24af8ed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4e24af8ed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24e24af8ed7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448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e24af8ed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4e24af8ed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24e24af8ed7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5891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4e24af8ed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4e24af8ed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24e24af8ed7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734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4e24af8ed7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4e24af8ed7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24e24af8ed7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7581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4e24af8ed7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4e24af8ed7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24e24af8ed7_0_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6456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4e24af8ed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4e24af8ed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24e24af8ed7_0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895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4e24af8ed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4e24af8ed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24e24af8ed7_0_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0337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4e24af8ed7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4e24af8ed7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24e24af8ed7_0_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630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4872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4e24af8ed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4e24af8ed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24e24af8ed7_0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1199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4e24af8ed7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4e24af8ed7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24e24af8ed7_0_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6164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4e24af8ed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4e24af8ed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24e24af8ed7_0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8905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4e24af8ed7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4e24af8ed7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24e24af8ed7_0_1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79265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4e24af8ed7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4e24af8ed7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24e24af8ed7_0_1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8539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4e24af8ed7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4e24af8ed7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24e24af8ed7_0_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6741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4e24af8ed7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4e24af8ed7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24e24af8ed7_0_1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7521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4e24af8ed7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4e24af8ed7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24e24af8ed7_0_1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2849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252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4e24af8e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4e24af8e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24e24af8ed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5183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e24af8ed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4e24af8ed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24e24af8ed7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8658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e24af8ed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4e24af8ed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4e24af8ed7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2305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e24af8ed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4e24af8ed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4e24af8ed7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4431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e24af8ed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4e24af8ed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24e24af8ed7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9593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e24af8ed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4e24af8ed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4e24af8ed7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57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>
            <a:spLocks noGrp="1"/>
          </p:cNvSpPr>
          <p:nvPr>
            <p:ph type="title"/>
          </p:nvPr>
        </p:nvSpPr>
        <p:spPr>
          <a:xfrm>
            <a:off x="1219200" y="226238"/>
            <a:ext cx="77496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>
            <a:spLocks noGrp="1"/>
          </p:cNvSpPr>
          <p:nvPr>
            <p:ph type="title"/>
          </p:nvPr>
        </p:nvSpPr>
        <p:spPr>
          <a:xfrm rot="5400000">
            <a:off x="4732338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title"/>
          </p:nvPr>
        </p:nvSpPr>
        <p:spPr>
          <a:xfrm>
            <a:off x="1219200" y="226238"/>
            <a:ext cx="77496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title"/>
          </p:nvPr>
        </p:nvSpPr>
        <p:spPr>
          <a:xfrm>
            <a:off x="1219200" y="226238"/>
            <a:ext cx="77496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1219200" y="226238"/>
            <a:ext cx="77496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1219200" y="226238"/>
            <a:ext cx="77496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4" descr="CEMASTEA-Logos-amend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72401" y="5562208"/>
            <a:ext cx="1349373" cy="12957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 txBox="1"/>
          <p:nvPr/>
        </p:nvSpPr>
        <p:spPr>
          <a:xfrm>
            <a:off x="3048001" y="6308725"/>
            <a:ext cx="47466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CC"/>
                </a:solidFill>
                <a:latin typeface="EB Garamond"/>
                <a:ea typeface="EB Garamond"/>
                <a:cs typeface="EB Garamond"/>
                <a:sym typeface="EB Garamond"/>
              </a:rPr>
              <a:t>ISO 9001:2015 Certified</a:t>
            </a:r>
            <a:endParaRPr/>
          </a:p>
        </p:txBody>
      </p:sp>
      <p:pic>
        <p:nvPicPr>
          <p:cNvPr id="16" name="Google Shape;16;p14"/>
          <p:cNvPicPr preferRelativeResize="0"/>
          <p:nvPr/>
        </p:nvPicPr>
        <p:blipFill rotWithShape="1">
          <a:blip r:embed="rId14">
            <a:alphaModFix/>
          </a:blip>
          <a:srcRect l="-1006" t="-1007"/>
          <a:stretch/>
        </p:blipFill>
        <p:spPr>
          <a:xfrm rot="10800000" flipH="1">
            <a:off x="2195513" y="6260325"/>
            <a:ext cx="852487" cy="465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43678"/>
            <a:ext cx="1478536" cy="1143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puzzles.com/en/transportation/vehicle/truck/pickup-truck/245988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394885714/fullscreen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860872082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533400" y="1752600"/>
            <a:ext cx="8077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Training on Coding for Middle School Teachers</a:t>
            </a:r>
            <a:endParaRPr sz="8800"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</a:pPr>
            <a:endParaRPr sz="3300"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66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</a:pPr>
            <a:r>
              <a:rPr lang="en-US" sz="3300" b="1">
                <a:solidFill>
                  <a:srgbClr val="000000"/>
                </a:solidFill>
              </a:rPr>
              <a:t>Facilitator: CEMASTEA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e24af8ed7_0_31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Strategies</a:t>
            </a:r>
            <a:endParaRPr dirty="0">
              <a:latin typeface="Adobe Garamond Pro Bold" panose="02020702060506020403" pitchFamily="18" charset="0"/>
            </a:endParaRPr>
          </a:p>
        </p:txBody>
      </p:sp>
      <p:sp>
        <p:nvSpPr>
          <p:cNvPr id="153" name="Google Shape;153;g24e24af8ed7_0_3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❖"/>
            </a:pPr>
            <a:r>
              <a:rPr lang="en-US" sz="3400" dirty="0">
                <a:latin typeface="Adobe Garamond Pro Bold" panose="02020702060506020403" pitchFamily="18" charset="0"/>
              </a:rPr>
              <a:t>Providing clear simple instructions</a:t>
            </a:r>
            <a:endParaRPr sz="3400" dirty="0">
              <a:latin typeface="Adobe Garamond Pro Bold" panose="02020702060506020403" pitchFamily="18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3400" dirty="0">
                <a:latin typeface="Adobe Garamond Pro Bold" panose="02020702060506020403" pitchFamily="18" charset="0"/>
              </a:rPr>
              <a:t>Incorporating demonstrations (Hands on activities)</a:t>
            </a:r>
            <a:endParaRPr sz="3400" dirty="0">
              <a:latin typeface="Adobe Garamond Pro Bold" panose="02020702060506020403" pitchFamily="18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3400" dirty="0">
                <a:latin typeface="Adobe Garamond Pro Bold" panose="02020702060506020403" pitchFamily="18" charset="0"/>
              </a:rPr>
              <a:t>Encouraging creativity and self expression</a:t>
            </a:r>
            <a:endParaRPr sz="3400" dirty="0">
              <a:latin typeface="Adobe Garamond Pro Bold" panose="02020702060506020403" pitchFamily="18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3400" dirty="0">
                <a:latin typeface="Adobe Garamond Pro Bold" panose="02020702060506020403" pitchFamily="18" charset="0"/>
              </a:rPr>
              <a:t>Offering scaffolding and guidance</a:t>
            </a:r>
            <a:endParaRPr sz="3400" dirty="0">
              <a:latin typeface="Adobe Garamond Pro Bold" panose="02020702060506020403" pitchFamily="18" charset="0"/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400" dirty="0">
              <a:latin typeface="Adobe Garamond Pro Bold" panose="02020702060506020403" pitchFamily="18" charset="0"/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 dirty="0">
                <a:latin typeface="Adobe Garamond Pro Bold" panose="02020702060506020403" pitchFamily="18" charset="0"/>
              </a:rPr>
              <a:t>All these are essential elements for coding</a:t>
            </a:r>
            <a:endParaRPr sz="3400" dirty="0">
              <a:latin typeface="Adobe Garamond Pro Bold" panose="02020702060506020403" pitchFamily="18" charset="0"/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e24af8ed7_0_37"/>
          <p:cNvSpPr txBox="1">
            <a:spLocks noGrp="1"/>
          </p:cNvSpPr>
          <p:nvPr>
            <p:ph type="title"/>
          </p:nvPr>
        </p:nvSpPr>
        <p:spPr>
          <a:xfrm>
            <a:off x="609600" y="22701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Task 1</a:t>
            </a:r>
            <a:endParaRPr dirty="0">
              <a:latin typeface="Adobe Garamond Pro Bold" panose="02020702060506020403" pitchFamily="18" charset="0"/>
            </a:endParaRPr>
          </a:p>
        </p:txBody>
      </p:sp>
      <p:sp>
        <p:nvSpPr>
          <p:cNvPr id="160" name="Google Shape;160;g24e24af8ed7_0_37"/>
          <p:cNvSpPr txBox="1">
            <a:spLocks noGrp="1"/>
          </p:cNvSpPr>
          <p:nvPr>
            <p:ph type="body" idx="1"/>
          </p:nvPr>
        </p:nvSpPr>
        <p:spPr>
          <a:xfrm>
            <a:off x="288758" y="1370025"/>
            <a:ext cx="3666142" cy="494414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Adobe Garamond Pro Bold" panose="02020702060506020403" pitchFamily="18" charset="0"/>
              </a:rPr>
              <a:t>Examine this task given to Grade Four learners</a:t>
            </a:r>
            <a:endParaRPr dirty="0">
              <a:latin typeface="Adobe Garamond Pro Bold" panose="02020702060506020403" pitchFamily="18" charset="0"/>
            </a:endParaRPr>
          </a:p>
          <a:p>
            <a:pPr lvl="0" indent="-457200" algn="l" rtl="0"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dobe Garamond Pro Bold" panose="02020702060506020403" pitchFamily="18" charset="0"/>
              </a:rPr>
              <a:t>Discuss how this activity can develop logical thinking creativity and problem solving</a:t>
            </a:r>
            <a:endParaRPr dirty="0">
              <a:latin typeface="Adobe Garamond Pro Bold" panose="02020702060506020403" pitchFamily="18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1" name="Google Shape;161;g24e24af8ed7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2174" y="991350"/>
            <a:ext cx="4344550" cy="414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4e24af8ed7_0_37"/>
          <p:cNvSpPr txBox="1">
            <a:spLocks noGrp="1"/>
          </p:cNvSpPr>
          <p:nvPr>
            <p:ph type="body" idx="1"/>
          </p:nvPr>
        </p:nvSpPr>
        <p:spPr>
          <a:xfrm>
            <a:off x="3954899" y="4496850"/>
            <a:ext cx="4207323" cy="169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 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Cut the out the pieces and build up the cat</a:t>
            </a:r>
            <a:endParaRPr dirty="0">
              <a:latin typeface="Adobe Garamond Pro Bold" panose="02020702060506020403" pitchFamily="18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4e24af8ed7_0_51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Task 2</a:t>
            </a:r>
            <a:endParaRPr dirty="0">
              <a:latin typeface="Adobe Garamond Pro Bold" panose="02020702060506020403" pitchFamily="18" charset="0"/>
            </a:endParaRPr>
          </a:p>
        </p:txBody>
      </p:sp>
      <p:sp>
        <p:nvSpPr>
          <p:cNvPr id="169" name="Google Shape;169;g24e24af8ed7_0_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37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Use the link provided to build the truck within the shortest time possible</a:t>
            </a:r>
            <a:endParaRPr dirty="0">
              <a:latin typeface="Adobe Garamond Pro Bold" panose="02020702060506020403" pitchFamily="18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>
                <a:hlinkClick r:id="rId3"/>
              </a:rPr>
              <a:t>https://www.jspuzzles.com/en/transportation/vehicle/truck/pickup-truck/2459888</a:t>
            </a:r>
            <a:r>
              <a:rPr lang="en-US" sz="2400" dirty="0"/>
              <a:t>  </a:t>
            </a:r>
            <a:endParaRPr sz="24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0" name="Google Shape;170;g24e24af8ed7_0_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150" y="2724200"/>
            <a:ext cx="4279900" cy="278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e24af8ed7_0_65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24e24af8ed7_0_6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dirty="0">
                <a:latin typeface="Adobe Garamond Pro Bold" panose="02020702060506020403" pitchFamily="18" charset="0"/>
              </a:rPr>
              <a:t>How does this activity promote logical thinking, problem solving and creativity?</a:t>
            </a:r>
            <a:endParaRPr sz="4400" dirty="0">
              <a:latin typeface="Adobe Garamond Pro Bold" panose="02020702060506020403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4e24af8ed7_0_71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Task 3</a:t>
            </a:r>
            <a:endParaRPr dirty="0">
              <a:latin typeface="Adobe Garamond Pro Bold" panose="02020702060506020403" pitchFamily="18" charset="0"/>
            </a:endParaRPr>
          </a:p>
        </p:txBody>
      </p:sp>
      <p:sp>
        <p:nvSpPr>
          <p:cNvPr id="184" name="Google Shape;184;g24e24af8ed7_0_71"/>
          <p:cNvSpPr txBox="1">
            <a:spLocks noGrp="1"/>
          </p:cNvSpPr>
          <p:nvPr>
            <p:ph type="body" idx="1"/>
          </p:nvPr>
        </p:nvSpPr>
        <p:spPr>
          <a:xfrm>
            <a:off x="541350" y="116595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In the grid fill in the missing numbers using 1,2,3,4</a:t>
            </a:r>
            <a:endParaRPr dirty="0">
              <a:latin typeface="Adobe Garamond Pro Bold" panose="02020702060506020403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No number should be repeated horizontally or vertically</a:t>
            </a:r>
            <a:endParaRPr dirty="0">
              <a:latin typeface="Adobe Garamond Pro Bold" panose="02020702060506020403" pitchFamily="18" charset="0"/>
            </a:endParaRPr>
          </a:p>
        </p:txBody>
      </p:sp>
      <p:pic>
        <p:nvPicPr>
          <p:cNvPr id="185" name="Google Shape;185;g24e24af8ed7_0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025" y="2950425"/>
            <a:ext cx="3555250" cy="32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4e24af8ed7_0_80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Correct Response</a:t>
            </a:r>
            <a:endParaRPr dirty="0"/>
          </a:p>
        </p:txBody>
      </p:sp>
      <p:pic>
        <p:nvPicPr>
          <p:cNvPr id="192" name="Google Shape;192;g24e24af8ed7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9576" y="1900238"/>
            <a:ext cx="4169499" cy="392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4e24af8ed7_0_87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24e24af8ed7_0_87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dirty="0">
                <a:latin typeface="Adobe Garamond Pro Bold" panose="02020702060506020403" pitchFamily="18" charset="0"/>
              </a:rPr>
              <a:t>How does this activity promote logical thinking, problem solving and creativity?</a:t>
            </a:r>
            <a:endParaRPr sz="4400" dirty="0">
              <a:latin typeface="Adobe Garamond Pro Bold" panose="02020702060506020403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e24af8ed7_0_93"/>
          <p:cNvSpPr txBox="1">
            <a:spLocks noGrp="1"/>
          </p:cNvSpPr>
          <p:nvPr>
            <p:ph type="title"/>
          </p:nvPr>
        </p:nvSpPr>
        <p:spPr>
          <a:xfrm>
            <a:off x="1111718" y="457202"/>
            <a:ext cx="7416265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dobe Garamond Pro Bold" panose="02020702060506020403" pitchFamily="18" charset="0"/>
              </a:rPr>
              <a:t>Playful Approach to Coding</a:t>
            </a:r>
            <a:endParaRPr dirty="0">
              <a:latin typeface="Adobe Garamond Pro Bold" panose="02020702060506020403" pitchFamily="18" charset="0"/>
            </a:endParaRPr>
          </a:p>
        </p:txBody>
      </p:sp>
      <p:sp>
        <p:nvSpPr>
          <p:cNvPr id="206" name="Google Shape;206;g24e24af8ed7_0_93"/>
          <p:cNvSpPr txBox="1">
            <a:spLocks noGrp="1"/>
          </p:cNvSpPr>
          <p:nvPr>
            <p:ph type="body" idx="1"/>
          </p:nvPr>
        </p:nvSpPr>
        <p:spPr>
          <a:xfrm>
            <a:off x="457200" y="1388447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800"/>
              <a:buChar char="❖"/>
            </a:pPr>
            <a:r>
              <a:rPr lang="en-US" dirty="0">
                <a:latin typeface="Adobe Garamond Pro Bold" panose="02020702060506020403" pitchFamily="18" charset="0"/>
              </a:rPr>
              <a:t>Curiosity and exploration are actualized by young children through games </a:t>
            </a:r>
            <a:endParaRPr dirty="0">
              <a:latin typeface="Adobe Garamond Pro Bold" panose="02020702060506020403" pitchFamily="18" charset="0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dirty="0">
                <a:latin typeface="Adobe Garamond Pro Bold" panose="02020702060506020403" pitchFamily="18" charset="0"/>
              </a:rPr>
              <a:t>Creativity, logical thinking, problem solving and playfulness are essential elements in coding</a:t>
            </a:r>
            <a:endParaRPr dirty="0">
              <a:latin typeface="Adobe Garamond Pro Bold" panose="02020702060506020403" pitchFamily="18" charset="0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dirty="0">
                <a:latin typeface="Adobe Garamond Pro Bold" panose="02020702060506020403" pitchFamily="18" charset="0"/>
              </a:rPr>
              <a:t>A playful approach to coding taps into their innate sense of play and makes learning experience enjoyable </a:t>
            </a:r>
            <a:endParaRPr dirty="0">
              <a:latin typeface="Adobe Garamond Pro Bold" panose="02020702060506020403" pitchFamily="18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e24af8ed7_0_99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Coding</a:t>
            </a:r>
            <a:endParaRPr dirty="0">
              <a:latin typeface="Adobe Garamond Pro Bold" panose="02020702060506020403" pitchFamily="18" charset="0"/>
            </a:endParaRPr>
          </a:p>
        </p:txBody>
      </p:sp>
      <p:sp>
        <p:nvSpPr>
          <p:cNvPr id="213" name="Google Shape;213;g24e24af8ed7_0_99"/>
          <p:cNvSpPr txBox="1">
            <a:spLocks noGrp="1"/>
          </p:cNvSpPr>
          <p:nvPr>
            <p:ph type="body" idx="1"/>
          </p:nvPr>
        </p:nvSpPr>
        <p:spPr>
          <a:xfrm>
            <a:off x="457200" y="1370027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4800" dirty="0">
                <a:latin typeface="Adobe Garamond Pro Bold" panose="02020702060506020403" pitchFamily="18" charset="0"/>
              </a:rPr>
              <a:t>What does coding mean to you? </a:t>
            </a:r>
            <a:endParaRPr sz="4800" dirty="0">
              <a:latin typeface="Adobe Garamond Pro Bold" panose="02020702060506020403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4e24af8ed7_0_105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Adobe Garamond Pro Bold" panose="02020702060506020403" pitchFamily="18" charset="0"/>
              </a:rPr>
              <a:t>Possible Responses</a:t>
            </a:r>
            <a:endParaRPr sz="4800" dirty="0">
              <a:latin typeface="Adobe Garamond Pro Bold" panose="02020702060506020403" pitchFamily="18" charset="0"/>
            </a:endParaRPr>
          </a:p>
        </p:txBody>
      </p:sp>
      <p:sp>
        <p:nvSpPr>
          <p:cNvPr id="220" name="Google Shape;220;g24e24af8ed7_0_105"/>
          <p:cNvSpPr txBox="1">
            <a:spLocks noGrp="1"/>
          </p:cNvSpPr>
          <p:nvPr>
            <p:ph type="body" idx="1"/>
          </p:nvPr>
        </p:nvSpPr>
        <p:spPr>
          <a:xfrm>
            <a:off x="329665" y="1234442"/>
            <a:ext cx="8484669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600" dirty="0">
                <a:latin typeface="Adobe Garamond Pro Bold" panose="02020702060506020403" pitchFamily="18" charset="0"/>
              </a:rPr>
              <a:t>It is the process of developing and implementing various sets of instructions to enable a computer to perform a certain task, solve problems, and provide human inter-activity</a:t>
            </a:r>
            <a:endParaRPr sz="3600" dirty="0">
              <a:latin typeface="Adobe Garamond Pro Bold" panose="020207020605060204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Session One</a:t>
            </a: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762000" y="316230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r>
              <a:rPr lang="en-US" sz="44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Coding</a:t>
            </a:r>
            <a:br>
              <a:rPr lang="en-US" sz="44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44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400" b="0" i="0" u="none" strike="noStrike" cap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4e24af8ed7_0_112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Programing</a:t>
            </a:r>
            <a:endParaRPr dirty="0">
              <a:latin typeface="Adobe Garamond Pro Bold" panose="02020702060506020403" pitchFamily="18" charset="0"/>
            </a:endParaRPr>
          </a:p>
        </p:txBody>
      </p:sp>
      <p:sp>
        <p:nvSpPr>
          <p:cNvPr id="227" name="Google Shape;227;g24e24af8ed7_0_112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4000" dirty="0">
                <a:latin typeface="Adobe Garamond Pro Bold" panose="02020702060506020403" pitchFamily="18" charset="0"/>
              </a:rPr>
              <a:t>What does programming mean to you?</a:t>
            </a:r>
            <a:endParaRPr sz="4000" dirty="0">
              <a:latin typeface="Adobe Garamond Pro Bold" panose="02020702060506020403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e24af8ed7_0_118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Possible Responses</a:t>
            </a:r>
            <a:endParaRPr dirty="0">
              <a:latin typeface="Adobe Garamond Pro Bold" panose="02020702060506020403" pitchFamily="18" charset="0"/>
            </a:endParaRPr>
          </a:p>
        </p:txBody>
      </p:sp>
      <p:sp>
        <p:nvSpPr>
          <p:cNvPr id="234" name="Google Shape;234;g24e24af8ed7_0_118"/>
          <p:cNvSpPr txBox="1">
            <a:spLocks noGrp="1"/>
          </p:cNvSpPr>
          <p:nvPr>
            <p:ph type="body" idx="1"/>
          </p:nvPr>
        </p:nvSpPr>
        <p:spPr>
          <a:xfrm>
            <a:off x="351322" y="1224816"/>
            <a:ext cx="8229600" cy="504122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Adobe Garamond Pro Bold" panose="02020702060506020403" pitchFamily="18" charset="0"/>
              </a:rPr>
              <a:t>Programming, is giving instructions to a computer or a device to perform specific tasks or solve problems. </a:t>
            </a:r>
            <a:endParaRPr dirty="0">
              <a:latin typeface="Adobe Garamond Pro Bold" panose="02020702060506020403" pitchFamily="18" charset="0"/>
            </a:endParaRPr>
          </a:p>
          <a:p>
            <a:pPr lvl="0" indent="-4572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Adobe Garamond Pro Bold" panose="02020702060506020403" pitchFamily="18" charset="0"/>
              </a:rPr>
              <a:t>It involves writing a series of step by step instructions called codes </a:t>
            </a:r>
            <a:endParaRPr dirty="0">
              <a:latin typeface="Adobe Garamond Pro Bold" panose="02020702060506020403" pitchFamily="18" charset="0"/>
            </a:endParaRPr>
          </a:p>
          <a:p>
            <a:pPr lvl="0" indent="-4572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Adobe Garamond Pro Bold" panose="02020702060506020403" pitchFamily="18" charset="0"/>
              </a:rPr>
              <a:t>Just like we use words to communicate with other people we use codes to communicate with digital devices</a:t>
            </a:r>
            <a:endParaRPr dirty="0">
              <a:latin typeface="Adobe Garamond Pro Bold" panose="02020702060506020403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4e24af8ed7_0_125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Patterns and Games</a:t>
            </a:r>
            <a:endParaRPr dirty="0">
              <a:latin typeface="Adobe Garamond Pro Bold" panose="02020702060506020403" pitchFamily="18" charset="0"/>
            </a:endParaRPr>
          </a:p>
        </p:txBody>
      </p:sp>
      <p:sp>
        <p:nvSpPr>
          <p:cNvPr id="241" name="Google Shape;241;g24e24af8ed7_0_12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600" dirty="0">
                <a:latin typeface="Adobe Garamond Pro Bold" panose="02020702060506020403" pitchFamily="18" charset="0"/>
              </a:rPr>
              <a:t>What do you observe in the picture below?</a:t>
            </a:r>
            <a:endParaRPr sz="3600" dirty="0">
              <a:latin typeface="Adobe Garamond Pro Bold" panose="02020702060506020403" pitchFamily="18" charset="0"/>
            </a:endParaRPr>
          </a:p>
        </p:txBody>
      </p:sp>
      <p:pic>
        <p:nvPicPr>
          <p:cNvPr id="242" name="Google Shape;242;g24e24af8ed7_0_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497" y="2277509"/>
            <a:ext cx="6986150" cy="31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24e24af8ed7_0_125"/>
          <p:cNvSpPr txBox="1">
            <a:spLocks noGrp="1"/>
          </p:cNvSpPr>
          <p:nvPr>
            <p:ph type="body" idx="1"/>
          </p:nvPr>
        </p:nvSpPr>
        <p:spPr>
          <a:xfrm>
            <a:off x="1241175" y="5259200"/>
            <a:ext cx="736200" cy="7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</a:t>
            </a:r>
            <a:endParaRPr/>
          </a:p>
        </p:txBody>
      </p:sp>
      <p:sp>
        <p:nvSpPr>
          <p:cNvPr id="244" name="Google Shape;244;g24e24af8ed7_0_125"/>
          <p:cNvSpPr txBox="1">
            <a:spLocks noGrp="1"/>
          </p:cNvSpPr>
          <p:nvPr>
            <p:ph type="body" idx="1"/>
          </p:nvPr>
        </p:nvSpPr>
        <p:spPr>
          <a:xfrm>
            <a:off x="6444375" y="5448975"/>
            <a:ext cx="736200" cy="7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</a:t>
            </a:r>
            <a:endParaRPr/>
          </a:p>
        </p:txBody>
      </p:sp>
      <p:sp>
        <p:nvSpPr>
          <p:cNvPr id="245" name="Google Shape;245;g24e24af8ed7_0_125"/>
          <p:cNvSpPr txBox="1">
            <a:spLocks noGrp="1"/>
          </p:cNvSpPr>
          <p:nvPr>
            <p:ph type="body" idx="1"/>
          </p:nvPr>
        </p:nvSpPr>
        <p:spPr>
          <a:xfrm>
            <a:off x="3842775" y="5259200"/>
            <a:ext cx="736200" cy="7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4e24af8ed7_0_135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Possible Responses</a:t>
            </a:r>
            <a:endParaRPr dirty="0">
              <a:latin typeface="Adobe Garamond Pro Bold" panose="02020702060506020403" pitchFamily="18" charset="0"/>
            </a:endParaRPr>
          </a:p>
        </p:txBody>
      </p:sp>
      <p:sp>
        <p:nvSpPr>
          <p:cNvPr id="252" name="Google Shape;252;g24e24af8ed7_0_13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Adobe Garamond Pro Bold" panose="02020702060506020403" pitchFamily="18" charset="0"/>
              </a:rPr>
              <a:t>Spider Web</a:t>
            </a:r>
            <a:endParaRPr dirty="0">
              <a:latin typeface="Adobe Garamond Pro Bold" panose="02020702060506020403" pitchFamily="18" charset="0"/>
            </a:endParaRPr>
          </a:p>
          <a:p>
            <a:pPr lvl="0" indent="-457200" algn="l" rtl="0"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Adobe Garamond Pro Bold" panose="02020702060506020403" pitchFamily="18" charset="0"/>
              </a:rPr>
              <a:t>Banana leaf</a:t>
            </a:r>
            <a:endParaRPr dirty="0">
              <a:latin typeface="Adobe Garamond Pro Bold" panose="02020702060506020403" pitchFamily="18" charset="0"/>
            </a:endParaRPr>
          </a:p>
          <a:p>
            <a:pPr lvl="0" indent="-457200" algn="l" rtl="0"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Adobe Garamond Pro Bold" panose="02020702060506020403" pitchFamily="18" charset="0"/>
              </a:rPr>
              <a:t>Weaver bird nest</a:t>
            </a:r>
            <a:endParaRPr dirty="0">
              <a:latin typeface="Adobe Garamond Pro Bold" panose="02020702060506020403" pitchFamily="18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Adobe Garamond Pro Bold" panose="02020702060506020403" pitchFamily="18" charset="0"/>
            </a:endParaRPr>
          </a:p>
          <a:p>
            <a:pPr lvl="0" indent="-457200" algn="l" rtl="0"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Adobe Garamond Pro Bold" panose="02020702060506020403" pitchFamily="18" charset="0"/>
              </a:rPr>
              <a:t>These patterns are unique to the objects irrespective of the locations they are found. </a:t>
            </a:r>
            <a:endParaRPr dirty="0">
              <a:latin typeface="Adobe Garamond Pro Bold" panose="02020702060506020403" pitchFamily="18" charset="0"/>
            </a:endParaRPr>
          </a:p>
          <a:p>
            <a:pPr lvl="0" indent="-457200" algn="l" rtl="0"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Adobe Garamond Pro Bold" panose="02020702060506020403" pitchFamily="18" charset="0"/>
              </a:rPr>
              <a:t>This is an example of a natural code.</a:t>
            </a:r>
            <a:endParaRPr dirty="0">
              <a:latin typeface="Adobe Garamond Pro Bold" panose="02020702060506020403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4e24af8ed7_0_141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Activity</a:t>
            </a:r>
            <a:endParaRPr dirty="0">
              <a:latin typeface="Adobe Garamond Pro Bold" panose="02020702060506020403" pitchFamily="18" charset="0"/>
            </a:endParaRPr>
          </a:p>
        </p:txBody>
      </p:sp>
      <p:sp>
        <p:nvSpPr>
          <p:cNvPr id="259" name="Google Shape;259;g24e24af8ed7_0_14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Click the link </a:t>
            </a:r>
            <a:r>
              <a:rPr lang="en-US" dirty="0">
                <a:latin typeface="Adobe Garamond Pro Bold" panose="02020702060506020403" pitchFamily="18" charset="0"/>
                <a:hlinkClick r:id="rId3"/>
              </a:rPr>
              <a:t>https://scratch.mit.edu/projects/394885714/fullscreen/</a:t>
            </a:r>
            <a:r>
              <a:rPr lang="en-US" dirty="0">
                <a:latin typeface="Adobe Garamond Pro Bold" panose="02020702060506020403" pitchFamily="18" charset="0"/>
              </a:rPr>
              <a:t>  and observe the animation.</a:t>
            </a:r>
            <a:endParaRPr dirty="0">
              <a:latin typeface="Adobe Garamond Pro Bold" panose="02020702060506020403" pitchFamily="18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 Describe your observation</a:t>
            </a:r>
            <a:endParaRPr dirty="0">
              <a:latin typeface="Adobe Garamond Pro Bold" panose="02020702060506020403" pitchFamily="18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60" name="Google Shape;260;g24e24af8ed7_0_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175" y="3807675"/>
            <a:ext cx="2574450" cy="21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4e24af8ed7_0_162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Cartoon </a:t>
            </a:r>
            <a:endParaRPr dirty="0">
              <a:latin typeface="Adobe Garamond Pro Bold" panose="02020702060506020403" pitchFamily="18" charset="0"/>
            </a:endParaRPr>
          </a:p>
        </p:txBody>
      </p:sp>
      <p:sp>
        <p:nvSpPr>
          <p:cNvPr id="274" name="Google Shape;274;g24e24af8ed7_0_162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dirty="0">
                <a:latin typeface="Adobe Garamond Pro Bold" panose="02020702060506020403" pitchFamily="18" charset="0"/>
              </a:rPr>
              <a:t>Click this link to access </a:t>
            </a:r>
            <a:r>
              <a:rPr lang="en-US" dirty="0">
                <a:latin typeface="Adobe Garamond Pro Bold" panose="02020702060506020403" pitchFamily="18" charset="0"/>
                <a:hlinkClick r:id="rId3"/>
              </a:rPr>
              <a:t>https://scratch.mit.edu/projects/860872082</a:t>
            </a:r>
            <a:r>
              <a:rPr lang="en-US" dirty="0">
                <a:latin typeface="Adobe Garamond Pro Bold" panose="02020702060506020403" pitchFamily="18" charset="0"/>
              </a:rPr>
              <a:t> </a:t>
            </a:r>
            <a:endParaRPr dirty="0">
              <a:latin typeface="Adobe Garamond Pro Bold" panose="02020702060506020403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4e24af8ed7_0_150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Possible Responses</a:t>
            </a:r>
            <a:endParaRPr dirty="0">
              <a:latin typeface="Adobe Garamond Pro Bold" panose="02020702060506020403" pitchFamily="18" charset="0"/>
            </a:endParaRPr>
          </a:p>
        </p:txBody>
      </p:sp>
      <p:sp>
        <p:nvSpPr>
          <p:cNvPr id="267" name="Google Shape;267;g24e24af8ed7_0_150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600" dirty="0">
                <a:latin typeface="Adobe Garamond Pro Bold" panose="02020702060506020403" pitchFamily="18" charset="0"/>
              </a:rPr>
              <a:t>Patterns of different types being formed.</a:t>
            </a:r>
            <a:endParaRPr sz="3600" dirty="0">
              <a:latin typeface="Adobe Garamond Pro Bold" panose="02020702060506020403" pitchFamily="18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600" dirty="0">
                <a:latin typeface="Adobe Garamond Pro Bold" panose="02020702060506020403" pitchFamily="18" charset="0"/>
              </a:rPr>
              <a:t>Synonymous to:</a:t>
            </a:r>
            <a:endParaRPr sz="3600" dirty="0">
              <a:latin typeface="Adobe Garamond Pro Bold" panose="02020702060506020403" pitchFamily="18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600" dirty="0">
                <a:latin typeface="Adobe Garamond Pro Bold" panose="02020702060506020403" pitchFamily="18" charset="0"/>
              </a:rPr>
              <a:t> Patterns we come across in real life situations (Crocheting, weaving knitting)</a:t>
            </a:r>
            <a:endParaRPr sz="3600" dirty="0">
              <a:latin typeface="Adobe Garamond Pro Bold" panose="02020702060506020403" pitchFamily="18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600" dirty="0">
                <a:latin typeface="Adobe Garamond Pro Bold" panose="02020702060506020403" pitchFamily="18" charset="0"/>
              </a:rPr>
              <a:t>Computer screen savers</a:t>
            </a:r>
            <a:endParaRPr sz="3600" dirty="0">
              <a:latin typeface="Adobe Garamond Pro Bold" panose="02020702060506020403" pitchFamily="18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600" dirty="0">
              <a:latin typeface="Adobe Garamond Pro Bold" panose="02020702060506020403" pitchFamily="18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600" dirty="0">
                <a:latin typeface="Adobe Garamond Pro Bold" panose="02020702060506020403" pitchFamily="18" charset="0"/>
              </a:rPr>
              <a:t>These are all codes</a:t>
            </a:r>
            <a:endParaRPr sz="3600" dirty="0">
              <a:latin typeface="Adobe Garamond Pro Bold" panose="02020702060506020403" pitchFamily="18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4e24af8ed7_0_156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Conclusion</a:t>
            </a:r>
            <a:endParaRPr dirty="0">
              <a:latin typeface="Adobe Garamond Pro Bold" panose="02020702060506020403" pitchFamily="18" charset="0"/>
            </a:endParaRPr>
          </a:p>
        </p:txBody>
      </p:sp>
      <p:sp>
        <p:nvSpPr>
          <p:cNvPr id="281" name="Google Shape;281;g24e24af8ed7_0_15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600" dirty="0">
                <a:latin typeface="Adobe Garamond Pro Bold" panose="02020702060506020403" pitchFamily="18" charset="0"/>
              </a:rPr>
              <a:t>We have explored play based learning-use of games, cartoons to enhance logical thinking, creativity and problem solving.</a:t>
            </a:r>
            <a:endParaRPr sz="3600" dirty="0">
              <a:latin typeface="Adobe Garamond Pro Bold" panose="02020702060506020403" pitchFamily="18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600" dirty="0">
              <a:latin typeface="Adobe Garamond Pro Bold" panose="02020702060506020403" pitchFamily="18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600" dirty="0">
                <a:latin typeface="Adobe Garamond Pro Bold" panose="02020702060506020403" pitchFamily="18" charset="0"/>
              </a:rPr>
              <a:t>All these ingredients of coding</a:t>
            </a:r>
            <a:endParaRPr sz="3600" dirty="0">
              <a:latin typeface="Adobe Garamond Pro Bold" panose="020207020605060204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1295400" y="228600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Session Objectives</a:t>
            </a:r>
            <a:endParaRPr dirty="0">
              <a:latin typeface="Adobe Garamond Pro Bold" panose="02020702060506020403" pitchFamily="18" charset="0"/>
            </a:endParaRPr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>
                <a:latin typeface="Adobe Garamond Pro Bold" panose="02020702060506020403" pitchFamily="18" charset="0"/>
              </a:rPr>
              <a:t>By the end of the session, participants should be able to;</a:t>
            </a:r>
            <a:endParaRPr dirty="0">
              <a:latin typeface="Adobe Garamond Pro Bold" panose="02020702060506020403" pitchFamily="18" charset="0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>
                <a:latin typeface="Adobe Garamond Pro Bold" panose="02020702060506020403" pitchFamily="18" charset="0"/>
              </a:rPr>
              <a:t>Identify various ways they can use to introduce coding to learners.</a:t>
            </a:r>
            <a:endParaRPr dirty="0">
              <a:latin typeface="Adobe Garamond Pro Bold" panose="02020702060506020403" pitchFamily="18" charset="0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>
                <a:latin typeface="Adobe Garamond Pro Bold" panose="02020702060506020403" pitchFamily="18" charset="0"/>
              </a:rPr>
              <a:t>Appreciate the ability of coding in developing core competencies in the learners</a:t>
            </a:r>
            <a:endParaRPr dirty="0">
              <a:latin typeface="Adobe Garamond Pro Bold" panose="020207020605060204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e24af8ed7_0_0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Session Plan</a:t>
            </a:r>
            <a:endParaRPr dirty="0">
              <a:latin typeface="Adobe Garamond Pro Bold" panose="02020702060506020403" pitchFamily="18" charset="0"/>
            </a:endParaRPr>
          </a:p>
        </p:txBody>
      </p:sp>
      <p:sp>
        <p:nvSpPr>
          <p:cNvPr id="111" name="Google Shape;111;g24e24af8ed7_0_0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Rationale, Objectives, Introduction	10mins</a:t>
            </a:r>
            <a:endParaRPr dirty="0">
              <a:latin typeface="Adobe Garamond Pro Bold" panose="02020702060506020403" pitchFamily="18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Reflection 1&amp;2					10mins</a:t>
            </a:r>
            <a:endParaRPr dirty="0">
              <a:latin typeface="Adobe Garamond Pro Bold" panose="02020702060506020403" pitchFamily="18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Task 1 2 &amp; 3					20mins</a:t>
            </a:r>
            <a:endParaRPr dirty="0">
              <a:latin typeface="Adobe Garamond Pro Bold" panose="02020702060506020403" pitchFamily="18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Exposition	1(coding &amp; programming)	15mins</a:t>
            </a:r>
            <a:endParaRPr dirty="0">
              <a:latin typeface="Adobe Garamond Pro Bold" panose="02020702060506020403" pitchFamily="18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Exposition 2 (patterns and games)	15mins</a:t>
            </a:r>
            <a:endParaRPr dirty="0">
              <a:latin typeface="Adobe Garamond Pro Bold" panose="02020702060506020403" pitchFamily="18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conclusion and wrap up			 5mins</a:t>
            </a:r>
            <a:endParaRPr dirty="0">
              <a:latin typeface="Adobe Garamond Pro Bold" panose="02020702060506020403" pitchFamily="18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4e24af8ed7_0_6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Introduction </a:t>
            </a:r>
            <a:endParaRPr dirty="0">
              <a:latin typeface="Adobe Garamond Pro Bold" panose="02020702060506020403" pitchFamily="18" charset="0"/>
            </a:endParaRPr>
          </a:p>
        </p:txBody>
      </p:sp>
      <p:sp>
        <p:nvSpPr>
          <p:cNvPr id="118" name="Google Shape;118;g24e24af8ed7_0_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❖"/>
            </a:pPr>
            <a:r>
              <a:rPr lang="en-US" dirty="0">
                <a:latin typeface="Adobe Garamond Pro Bold" panose="02020702060506020403" pitchFamily="18" charset="0"/>
              </a:rPr>
              <a:t>Coding has become an essential skill for children. </a:t>
            </a:r>
            <a:endParaRPr dirty="0">
              <a:latin typeface="Adobe Garamond Pro Bold" panose="02020702060506020403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dirty="0">
                <a:latin typeface="Adobe Garamond Pro Bold" panose="02020702060506020403" pitchFamily="18" charset="0"/>
              </a:rPr>
              <a:t>Learning process becomes engaging and enjoyable through activities that are exciting and combines game puzzles.</a:t>
            </a:r>
            <a:endParaRPr dirty="0">
              <a:latin typeface="Adobe Garamond Pro Bold" panose="02020702060506020403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dirty="0">
                <a:latin typeface="Adobe Garamond Pro Bold" panose="02020702060506020403" pitchFamily="18" charset="0"/>
              </a:rPr>
              <a:t>Learning coding is not an exception</a:t>
            </a:r>
            <a:endParaRPr dirty="0">
              <a:latin typeface="Adobe Garamond Pro Bold" panose="020207020605060204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4e24af8ed7_0_12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Rationale</a:t>
            </a:r>
            <a:endParaRPr dirty="0">
              <a:latin typeface="Adobe Garamond Pro Bold" panose="02020702060506020403" pitchFamily="18" charset="0"/>
            </a:endParaRPr>
          </a:p>
        </p:txBody>
      </p:sp>
      <p:sp>
        <p:nvSpPr>
          <p:cNvPr id="125" name="Google Shape;125;g24e24af8ed7_0_12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Adobe Garamond Pro Bold" panose="02020702060506020403" pitchFamily="18" charset="0"/>
              </a:rPr>
              <a:t>Study done by CEMASTEA, 2022 revealed that children enjoy playing games both digital and non-digital.</a:t>
            </a:r>
            <a:endParaRPr dirty="0">
              <a:latin typeface="Adobe Garamond Pro Bold" panose="02020702060506020403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Adobe Garamond Pro Bold" panose="02020702060506020403" pitchFamily="18" charset="0"/>
              </a:rPr>
              <a:t>All digital games have been created using coding</a:t>
            </a:r>
            <a:endParaRPr dirty="0">
              <a:latin typeface="Adobe Garamond Pro Bold" panose="02020702060506020403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Adobe Garamond Pro Bold" panose="02020702060506020403" pitchFamily="18" charset="0"/>
              </a:rPr>
              <a:t>This module is intended to provide you with the learning experience on how to develop coding skills in learners.</a:t>
            </a:r>
            <a:endParaRPr dirty="0">
              <a:latin typeface="Adobe Garamond Pro Bold" panose="020207020605060204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e24af8ed7_0_19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Reflection 1</a:t>
            </a:r>
            <a:endParaRPr dirty="0">
              <a:latin typeface="Adobe Garamond Pro Bold" panose="02020702060506020403" pitchFamily="18" charset="0"/>
            </a:endParaRPr>
          </a:p>
        </p:txBody>
      </p:sp>
      <p:sp>
        <p:nvSpPr>
          <p:cNvPr id="132" name="Google Shape;132;g24e24af8ed7_0_19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600" dirty="0">
                <a:latin typeface="Adobe Garamond Pro Bold" panose="02020702060506020403" pitchFamily="18" charset="0"/>
              </a:rPr>
              <a:t>Share on your favorite childhood games and briefly discuss why you enjoyed them.</a:t>
            </a:r>
            <a:endParaRPr sz="3600" dirty="0">
              <a:latin typeface="Adobe Garamond Pro Bold" panose="02020702060506020403" pitchFamily="18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i="1" dirty="0"/>
              <a:t>Verbalize responses.</a:t>
            </a:r>
            <a:endParaRPr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e24af8ed7_0_43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24e24af8ed7_0_43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just" rtl="0">
              <a:spcBef>
                <a:spcPts val="360"/>
              </a:spcBef>
              <a:spcAft>
                <a:spcPts val="0"/>
              </a:spcAft>
              <a:buSzPts val="1800"/>
              <a:buChar char="❖"/>
            </a:pPr>
            <a:r>
              <a:rPr lang="en-US" sz="3600" dirty="0">
                <a:latin typeface="Adobe Garamond Pro Bold" panose="02020702060506020403" pitchFamily="18" charset="0"/>
              </a:rPr>
              <a:t>All these games and the reasons you enjoyed them, are all connected to creativity, logical thinking, problem solving and playfulness.</a:t>
            </a:r>
            <a:endParaRPr sz="3600" dirty="0">
              <a:latin typeface="Adobe Garamond Pro Bold" panose="02020702060506020403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4e24af8ed7_0_25"/>
          <p:cNvSpPr txBox="1">
            <a:spLocks noGrp="1"/>
          </p:cNvSpPr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Garamond Pro Bold" panose="02020702060506020403" pitchFamily="18" charset="0"/>
              </a:rPr>
              <a:t>Reflection 2</a:t>
            </a:r>
            <a:endParaRPr dirty="0">
              <a:latin typeface="Adobe Garamond Pro Bold" panose="02020702060506020403" pitchFamily="18" charset="0"/>
            </a:endParaRPr>
          </a:p>
        </p:txBody>
      </p:sp>
      <p:sp>
        <p:nvSpPr>
          <p:cNvPr id="146" name="Google Shape;146;g24e24af8ed7_0_2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300" b="1"/>
              <a:t>Share the strategies you used to make others learn the game (s)</a:t>
            </a:r>
            <a:endParaRPr sz="33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713</Words>
  <Application>Microsoft Office PowerPoint</Application>
  <PresentationFormat>On-screen Show (4:3)</PresentationFormat>
  <Paragraphs>131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Wingdings</vt:lpstr>
      <vt:lpstr>Times New Roman</vt:lpstr>
      <vt:lpstr>Adobe Garamond Pro Bold</vt:lpstr>
      <vt:lpstr>Arial</vt:lpstr>
      <vt:lpstr>Calibri</vt:lpstr>
      <vt:lpstr>EB Garamond</vt:lpstr>
      <vt:lpstr>Office Theme</vt:lpstr>
      <vt:lpstr>Training on Coding for Middle School Teachers</vt:lpstr>
      <vt:lpstr>Session One  </vt:lpstr>
      <vt:lpstr>Session Objectives</vt:lpstr>
      <vt:lpstr>Session Plan</vt:lpstr>
      <vt:lpstr>Introduction </vt:lpstr>
      <vt:lpstr>Rationale</vt:lpstr>
      <vt:lpstr>Reflection 1</vt:lpstr>
      <vt:lpstr>PowerPoint Presentation</vt:lpstr>
      <vt:lpstr>Reflection 2</vt:lpstr>
      <vt:lpstr>Strategies</vt:lpstr>
      <vt:lpstr>Task 1</vt:lpstr>
      <vt:lpstr>Task 2</vt:lpstr>
      <vt:lpstr>PowerPoint Presentation</vt:lpstr>
      <vt:lpstr>Task 3</vt:lpstr>
      <vt:lpstr>Correct Response</vt:lpstr>
      <vt:lpstr>PowerPoint Presentation</vt:lpstr>
      <vt:lpstr>Playful Approach to Coding</vt:lpstr>
      <vt:lpstr>Coding</vt:lpstr>
      <vt:lpstr>Possible Responses</vt:lpstr>
      <vt:lpstr>Programing</vt:lpstr>
      <vt:lpstr>Possible Responses</vt:lpstr>
      <vt:lpstr>Patterns and Games</vt:lpstr>
      <vt:lpstr>Possible Responses</vt:lpstr>
      <vt:lpstr>Activity</vt:lpstr>
      <vt:lpstr>Cartoon </vt:lpstr>
      <vt:lpstr>Possible Responses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on Coding for Middle School Teachers</dc:title>
  <dc:creator>User</dc:creator>
  <cp:lastModifiedBy>mkizito</cp:lastModifiedBy>
  <cp:revision>8</cp:revision>
  <dcterms:created xsi:type="dcterms:W3CDTF">2022-09-06T09:20:32Z</dcterms:created>
  <dcterms:modified xsi:type="dcterms:W3CDTF">2023-06-12T09:24:22Z</dcterms:modified>
</cp:coreProperties>
</file>