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370" r:id="rId2"/>
    <p:sldId id="509" r:id="rId3"/>
    <p:sldId id="502" r:id="rId4"/>
    <p:sldId id="503" r:id="rId5"/>
    <p:sldId id="504" r:id="rId6"/>
    <p:sldId id="505" r:id="rId7"/>
    <p:sldId id="506" r:id="rId8"/>
    <p:sldId id="507" r:id="rId9"/>
    <p:sldId id="508" r:id="rId10"/>
    <p:sldId id="491" r:id="rId11"/>
    <p:sldId id="490" r:id="rId12"/>
    <p:sldId id="492" r:id="rId13"/>
    <p:sldId id="493" r:id="rId14"/>
    <p:sldId id="494" r:id="rId15"/>
    <p:sldId id="496" r:id="rId16"/>
    <p:sldId id="495" r:id="rId17"/>
    <p:sldId id="497" r:id="rId18"/>
    <p:sldId id="498" r:id="rId19"/>
    <p:sldId id="499" r:id="rId20"/>
    <p:sldId id="500" r:id="rId21"/>
    <p:sldId id="501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1526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E39F7C1-1ECB-B075-C3EA-2D6390FDA48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7C63C67-4072-0B85-FA2F-6381231221C9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CC96817-6A25-40F3-90CB-B5565980F7FB}" type="datetimeFigureOut">
              <a:rPr lang="en-US"/>
              <a:pPr>
                <a:defRPr/>
              </a:pPr>
              <a:t>6/2/2023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D66BE4E7-28D2-D6FB-A03F-251E2382A8A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DFCF64DA-DA1C-A528-1DCC-69443FD341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DE2065-5FFD-7BA9-47BD-22FA35437170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039634-56A5-19A4-B10E-5C5FAA30810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1ACC4B4-574B-4913-A78D-9C9033CAF70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0700F1-C37F-4F1C-B1CE-535532AA7D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C1EECF-86A4-41F3-884A-73CFCFD3648D}" type="datetimeFigureOut">
              <a:rPr lang="en-US"/>
              <a:pPr>
                <a:defRPr/>
              </a:pPr>
              <a:t>6/2/2023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CCFD13-E6C0-5F0B-4692-66AFBEB99B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14F718-33C2-29F3-4B28-78498AF2A4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8B2D68-911A-43B2-BBBF-DD5949C13DA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731370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5E5B4E-C2B9-05B7-EEF5-98B5439BBF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41BFFD-3691-46DF-B34E-BFD19874B4A9}" type="datetimeFigureOut">
              <a:rPr lang="en-US"/>
              <a:pPr>
                <a:defRPr/>
              </a:pPr>
              <a:t>6/2/2023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29E7DC-2A62-867C-E4F2-EE78BF0090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1F8F36-17FD-DFCF-13A4-9ECD0D8AD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480546-A9C9-4703-9216-00EA292DEFF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1182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6DC467-7B3A-12E5-77F8-04AD3EF4C4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3D24FD-CFAD-4596-B506-AAF4ED7A29F1}" type="datetimeFigureOut">
              <a:rPr lang="en-US"/>
              <a:pPr>
                <a:defRPr/>
              </a:pPr>
              <a:t>6/2/2023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17770D-7538-640D-E719-98F174E77F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66D51F-5F70-B7A2-7182-9DF369C91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DC71E1-C6DE-4A46-8784-20B6DE354CE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9348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7015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1791EA-AD9A-5F6F-A9F7-EDE88852F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945E54-810C-41FD-BD9F-6B9AEBAC842D}" type="datetimeFigureOut">
              <a:rPr lang="en-US"/>
              <a:pPr>
                <a:defRPr/>
              </a:pPr>
              <a:t>6/2/2023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99763E-B76D-63AC-71FC-75ECB78372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E98AF8-F498-DE8D-5A83-2C4D71E16B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841798-556A-44AD-B691-32B3A54C682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337220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19F40B-A773-1235-5BF1-A617F73FA9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68A915-4180-45EA-BF7D-1532BB6AE029}" type="datetimeFigureOut">
              <a:rPr lang="en-US"/>
              <a:pPr>
                <a:defRPr/>
              </a:pPr>
              <a:t>6/2/2023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0A20AF-C247-2701-7CB9-B6B93B16F4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3E9AAD-4EE2-7882-C8FF-6C22AB8DFD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3EB70F-E67E-4ED3-8E8D-B713BEEE880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7588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2FF8A93-444D-2B1C-5201-2FB8F8321A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7251F1-0023-4C44-8536-2B98E75487D9}" type="datetimeFigureOut">
              <a:rPr lang="en-US"/>
              <a:pPr>
                <a:defRPr/>
              </a:pPr>
              <a:t>6/2/2023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8BA4C8E-70D2-C28B-9AAE-F607A10724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9F45054-A9AE-7BE5-FEB2-99B5A33A69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59A941-8DBA-4CD7-9031-1E644A8F646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326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9D48927-67EA-A4D3-088A-5337E7E110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A9BD2F-09D0-498B-B658-2E549EABDDE8}" type="datetimeFigureOut">
              <a:rPr lang="en-US"/>
              <a:pPr>
                <a:defRPr/>
              </a:pPr>
              <a:t>6/2/2023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FB2166E8-5641-E97F-9BE6-8374AC4EA8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1ED9E567-0951-2B79-4043-E1BFB54CB3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5917B8-9D41-425A-AD07-0D026848B3F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2190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D559E87A-1FD3-90E7-91AD-AB7C61C9BA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B3D365-002B-4A4A-8E8A-B8919D3C6D4D}" type="datetimeFigureOut">
              <a:rPr lang="en-US"/>
              <a:pPr>
                <a:defRPr/>
              </a:pPr>
              <a:t>6/2/2023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8B2C3B83-57E9-0813-43DB-2DBFC43934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4788CD58-36A6-4000-8FCB-C115BD09AB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0FDFC4-4CF6-428B-9069-D7606F1935D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1202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E6733D1D-45C5-3F85-C7DF-2EA8822B56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33B5BA-F4E8-41AD-B536-182D0CAAB778}" type="datetimeFigureOut">
              <a:rPr lang="en-US"/>
              <a:pPr>
                <a:defRPr/>
              </a:pPr>
              <a:t>6/2/2023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B5A9BB33-ECDC-D4A9-68F9-78CB7B2550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E15E378-4F12-FDE1-8D23-7DB86EBF7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94047B-C2B4-416A-B9B2-90609B0B0C8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9001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0D6A106-D110-483C-692C-D84F76D574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5F245C-982C-47F3-A35C-A84AFADFC57D}" type="datetimeFigureOut">
              <a:rPr lang="en-US"/>
              <a:pPr>
                <a:defRPr/>
              </a:pPr>
              <a:t>6/2/2023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3ABE260-91BB-2EFC-6935-93E41E95AB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B0487A2-4279-D46A-1B5C-76792D10E7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8C2163-AFC6-40E5-AF55-4425563F6DA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2661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6C34DDE-95D1-F03C-457E-42079A6B52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979A0E-665E-4E47-8981-FDAA9048589E}" type="datetimeFigureOut">
              <a:rPr lang="en-US"/>
              <a:pPr>
                <a:defRPr/>
              </a:pPr>
              <a:t>6/2/2023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852D91D-E602-CA42-6FDF-424102766B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9340589-36D3-03E7-D298-CC9E7CDFFD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30E5B4-9657-4856-B449-60F14150FCF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8141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4E31D5F8-B69F-E8B4-EB5D-78C8A2281E5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219200" y="226238"/>
            <a:ext cx="774966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33524E3E-DEA9-D0B0-6247-AE3112145D2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6F05E6-115D-9945-9C75-76F3B758BA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11E51E7-44D1-447B-B4A5-F6D247C04695}" type="datetimeFigureOut">
              <a:rPr lang="en-US"/>
              <a:pPr>
                <a:defRPr/>
              </a:pPr>
              <a:t>6/2/2023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87BD27-926E-385B-C935-055FC07B99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74E79FED-95C3-4A5E-8E4F-D1F2B8B8C40B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2" name="Google Shape;11;p32" descr="CEMASTEA-Logos-amended">
            <a:extLst>
              <a:ext uri="{FF2B5EF4-FFF2-40B4-BE49-F238E27FC236}">
                <a16:creationId xmlns:a16="http://schemas.microsoft.com/office/drawing/2014/main" id="{71C8CF89-3BE1-B747-7B0E-7A5989A30C73}"/>
              </a:ext>
            </a:extLst>
          </p:cNvPr>
          <p:cNvPicPr preferRelativeResize="0"/>
          <p:nvPr userDrawn="1"/>
        </p:nvPicPr>
        <p:blipFill rotWithShape="1">
          <a:blip r:embed="rId13">
            <a:alphaModFix/>
          </a:blip>
          <a:srcRect/>
          <a:stretch/>
        </p:blipFill>
        <p:spPr>
          <a:xfrm>
            <a:off x="7772401" y="5562208"/>
            <a:ext cx="1349373" cy="1295792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2AF00E1-02B1-3221-D191-12D8A81AC67E}"/>
              </a:ext>
            </a:extLst>
          </p:cNvPr>
          <p:cNvSpPr txBox="1"/>
          <p:nvPr userDrawn="1"/>
        </p:nvSpPr>
        <p:spPr>
          <a:xfrm>
            <a:off x="3048001" y="6308725"/>
            <a:ext cx="4746627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000" dirty="0">
                <a:solidFill>
                  <a:srgbClr val="0000CC"/>
                </a:solidFill>
                <a:latin typeface="Adobe Garamond Pro Bold" panose="02020702060506020403" pitchFamily="18" charset="0"/>
              </a:rPr>
              <a:t>ISO 9001:2015 Certified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A873DDB-330B-8C81-8AA3-0FC9BAC9A3D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/>
          <a:srcRect l="-1006" t="-1007" r="-1"/>
          <a:stretch/>
        </p:blipFill>
        <p:spPr>
          <a:xfrm flipV="1">
            <a:off x="2195513" y="6260325"/>
            <a:ext cx="852487" cy="46579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3D0C1DE-072F-F54E-66CC-34EC930A2D8C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0" y="43678"/>
            <a:ext cx="1478536" cy="1143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rgbClr val="0000CC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dobe Garamond Pro Bold" panose="02020702060506020403" pitchFamily="18" charset="0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dobe Garamond Pro Bold" panose="02020702060506020403" pitchFamily="18" charset="0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dobe Garamond Pro Bold" panose="02020702060506020403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1E8F67-4B03-9790-2A6C-2E36D4C6DB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3400" y="1752600"/>
            <a:ext cx="8077200" cy="1470025"/>
          </a:xfrm>
        </p:spPr>
        <p:txBody>
          <a:bodyPr/>
          <a:lstStyle/>
          <a:p>
            <a:r>
              <a:rPr lang="en-US" b="1" i="0" u="none" strike="noStrike" dirty="0">
                <a:effectLst/>
                <a:latin typeface="Times New Roman" panose="02020603050405020304" pitchFamily="18" charset="0"/>
              </a:rPr>
              <a:t>Training of Primary County Trainers on Coding</a:t>
            </a:r>
            <a:endParaRPr lang="en-US" sz="8800" dirty="0"/>
          </a:p>
        </p:txBody>
      </p:sp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15F7AA1E-C477-1007-610F-231DA614280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en-GB" sz="3300" b="1" dirty="0">
              <a:solidFill>
                <a:prstClr val="black"/>
              </a:solidFill>
              <a:ea typeface="+mj-ea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GB" sz="3300" b="1" dirty="0">
                <a:solidFill>
                  <a:prstClr val="black"/>
                </a:solidFill>
                <a:ea typeface="+mj-ea"/>
                <a:cs typeface="Tahoma" panose="020B0604030504040204" pitchFamily="34" charset="0"/>
              </a:rPr>
              <a:t>Facilitator: CEMASTEA</a:t>
            </a:r>
          </a:p>
          <a:p>
            <a:pPr marL="0" indent="0" algn="ctr">
              <a:buNone/>
            </a:pPr>
            <a:r>
              <a:rPr lang="en-GB" sz="3300" b="1" dirty="0">
                <a:solidFill>
                  <a:prstClr val="black"/>
                </a:solidFill>
                <a:ea typeface="+mj-ea"/>
                <a:cs typeface="Tahoma" panose="020B0604030504040204" pitchFamily="34" charset="0"/>
              </a:rPr>
              <a:t>June 2023</a:t>
            </a:r>
          </a:p>
        </p:txBody>
      </p:sp>
    </p:spTree>
    <p:extLst>
      <p:ext uri="{BB962C8B-B14F-4D97-AF65-F5344CB8AC3E}">
        <p14:creationId xmlns:p14="http://schemas.microsoft.com/office/powerpoint/2010/main" val="22975967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2ACCE5-C0E2-CA66-71D1-E7D25969DA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1905000"/>
            <a:ext cx="8229600" cy="1143000"/>
          </a:xfrm>
        </p:spPr>
        <p:txBody>
          <a:bodyPr/>
          <a:lstStyle/>
          <a:p>
            <a:r>
              <a:rPr lang="en-US" b="1" dirty="0"/>
              <a:t>Session One</a:t>
            </a:r>
            <a:br>
              <a:rPr lang="en-US" dirty="0"/>
            </a:br>
            <a:br>
              <a:rPr lang="en-US" dirty="0"/>
            </a:br>
            <a:endParaRPr lang="en-KE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7E516974-3217-5414-FE2C-8335BA6BE0AF}"/>
              </a:ext>
            </a:extLst>
          </p:cNvPr>
          <p:cNvSpPr txBox="1">
            <a:spLocks/>
          </p:cNvSpPr>
          <p:nvPr/>
        </p:nvSpPr>
        <p:spPr bwMode="auto">
          <a:xfrm>
            <a:off x="762000" y="3162301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0000CC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n-US" dirty="0"/>
          </a:p>
          <a:p>
            <a:endParaRPr lang="en-US" dirty="0"/>
          </a:p>
          <a:p>
            <a:r>
              <a:rPr lang="en-US" b="1" i="0" u="none" strike="noStrike" dirty="0">
                <a:effectLst/>
                <a:latin typeface="Times New Roman" panose="02020603050405020304" pitchFamily="18" charset="0"/>
              </a:rPr>
              <a:t>Introduction</a:t>
            </a:r>
            <a:r>
              <a:rPr lang="en-US" b="0" i="0" u="none" strike="noStrike" dirty="0">
                <a:effectLst/>
                <a:latin typeface="Times New Roman" panose="02020603050405020304" pitchFamily="18" charset="0"/>
              </a:rPr>
              <a:t> </a:t>
            </a:r>
            <a:r>
              <a:rPr lang="en-US" b="1" i="0" u="none" strike="noStrike" dirty="0">
                <a:effectLst/>
                <a:latin typeface="Times New Roman" panose="02020603050405020304" pitchFamily="18" charset="0"/>
              </a:rPr>
              <a:t>to Coding</a:t>
            </a:r>
            <a:br>
              <a:rPr lang="en-US" dirty="0"/>
            </a:br>
            <a:br>
              <a:rPr lang="en-US" dirty="0"/>
            </a:br>
            <a:endParaRPr lang="en-KE" dirty="0"/>
          </a:p>
        </p:txBody>
      </p:sp>
    </p:spTree>
    <p:extLst>
      <p:ext uri="{BB962C8B-B14F-4D97-AF65-F5344CB8AC3E}">
        <p14:creationId xmlns:p14="http://schemas.microsoft.com/office/powerpoint/2010/main" val="39816987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AC3DD881-67D5-334A-9F05-1D1A003992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228600"/>
            <a:ext cx="78486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44A6B13-D7C3-1BF4-038B-1A3898B7A8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25963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1306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2ACCE5-C0E2-CA66-71D1-E7D25969DA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2019301"/>
            <a:ext cx="8229600" cy="1143000"/>
          </a:xfrm>
        </p:spPr>
        <p:txBody>
          <a:bodyPr/>
          <a:lstStyle/>
          <a:p>
            <a:r>
              <a:rPr lang="en-US" b="1" dirty="0"/>
              <a:t>Session Two</a:t>
            </a:r>
            <a:br>
              <a:rPr lang="en-US" dirty="0"/>
            </a:br>
            <a:br>
              <a:rPr lang="en-US" dirty="0"/>
            </a:br>
            <a:endParaRPr lang="en-KE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7E516974-3217-5414-FE2C-8335BA6BE0AF}"/>
              </a:ext>
            </a:extLst>
          </p:cNvPr>
          <p:cNvSpPr txBox="1">
            <a:spLocks/>
          </p:cNvSpPr>
          <p:nvPr/>
        </p:nvSpPr>
        <p:spPr bwMode="auto">
          <a:xfrm>
            <a:off x="762000" y="3162301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0000CC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n-US" dirty="0"/>
          </a:p>
          <a:p>
            <a:endParaRPr lang="en-US" dirty="0"/>
          </a:p>
          <a:p>
            <a:r>
              <a:rPr lang="en-US" b="1" i="0" u="none" strike="noStrike" dirty="0">
                <a:effectLst/>
                <a:latin typeface="Times New Roman" panose="02020603050405020304" pitchFamily="18" charset="0"/>
              </a:rPr>
              <a:t>Patterns and Games</a:t>
            </a:r>
            <a:br>
              <a:rPr lang="en-US" dirty="0"/>
            </a:br>
            <a:br>
              <a:rPr lang="en-US" dirty="0"/>
            </a:br>
            <a:endParaRPr lang="en-KE" dirty="0"/>
          </a:p>
        </p:txBody>
      </p:sp>
    </p:spTree>
    <p:extLst>
      <p:ext uri="{BB962C8B-B14F-4D97-AF65-F5344CB8AC3E}">
        <p14:creationId xmlns:p14="http://schemas.microsoft.com/office/powerpoint/2010/main" val="16490003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AC3DD881-67D5-334A-9F05-1D1A003992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44A6B13-D7C3-1BF4-038B-1A3898B7A8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25963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63297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2ACCE5-C0E2-CA66-71D1-E7D25969DA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1981200"/>
            <a:ext cx="8229600" cy="1143000"/>
          </a:xfrm>
        </p:spPr>
        <p:txBody>
          <a:bodyPr/>
          <a:lstStyle/>
          <a:p>
            <a:r>
              <a:rPr lang="en-US" b="1" dirty="0"/>
              <a:t>Session Three</a:t>
            </a:r>
            <a:br>
              <a:rPr lang="en-US" dirty="0"/>
            </a:br>
            <a:br>
              <a:rPr lang="en-US" dirty="0"/>
            </a:br>
            <a:endParaRPr lang="en-KE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7E516974-3217-5414-FE2C-8335BA6BE0AF}"/>
              </a:ext>
            </a:extLst>
          </p:cNvPr>
          <p:cNvSpPr txBox="1">
            <a:spLocks/>
          </p:cNvSpPr>
          <p:nvPr/>
        </p:nvSpPr>
        <p:spPr bwMode="auto">
          <a:xfrm>
            <a:off x="762000" y="3162301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0000CC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n-US" dirty="0"/>
          </a:p>
          <a:p>
            <a:endParaRPr lang="en-US" dirty="0"/>
          </a:p>
          <a:p>
            <a:r>
              <a:rPr lang="en-US" b="1" dirty="0"/>
              <a:t>An o</a:t>
            </a:r>
            <a:r>
              <a:rPr lang="en-US" b="1" i="0" u="none" strike="noStrike" dirty="0">
                <a:effectLst/>
                <a:latin typeface="Times New Roman" panose="02020603050405020304" pitchFamily="18" charset="0"/>
              </a:rPr>
              <a:t>verview of scratch</a:t>
            </a:r>
            <a:br>
              <a:rPr lang="en-US" dirty="0"/>
            </a:br>
            <a:br>
              <a:rPr lang="en-US" dirty="0"/>
            </a:br>
            <a:endParaRPr lang="en-KE" dirty="0"/>
          </a:p>
        </p:txBody>
      </p:sp>
    </p:spTree>
    <p:extLst>
      <p:ext uri="{BB962C8B-B14F-4D97-AF65-F5344CB8AC3E}">
        <p14:creationId xmlns:p14="http://schemas.microsoft.com/office/powerpoint/2010/main" val="4471877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AC3DD881-67D5-334A-9F05-1D1A003992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44A6B13-D7C3-1BF4-038B-1A3898B7A8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25963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58826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2ACCE5-C0E2-CA66-71D1-E7D25969DA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1981200"/>
            <a:ext cx="8229600" cy="1143000"/>
          </a:xfrm>
        </p:spPr>
        <p:txBody>
          <a:bodyPr/>
          <a:lstStyle/>
          <a:p>
            <a:r>
              <a:rPr lang="en-US" b="1" dirty="0"/>
              <a:t>Session Four</a:t>
            </a:r>
            <a:br>
              <a:rPr lang="en-US" dirty="0"/>
            </a:br>
            <a:br>
              <a:rPr lang="en-US" dirty="0"/>
            </a:br>
            <a:endParaRPr lang="en-KE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7E516974-3217-5414-FE2C-8335BA6BE0AF}"/>
              </a:ext>
            </a:extLst>
          </p:cNvPr>
          <p:cNvSpPr txBox="1">
            <a:spLocks/>
          </p:cNvSpPr>
          <p:nvPr/>
        </p:nvSpPr>
        <p:spPr bwMode="auto">
          <a:xfrm>
            <a:off x="762000" y="3162301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0000CC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n-US" dirty="0"/>
          </a:p>
          <a:p>
            <a:endParaRPr lang="en-US" dirty="0"/>
          </a:p>
          <a:p>
            <a:r>
              <a:rPr lang="en-US" b="1" i="0" u="none" strike="noStrike" dirty="0">
                <a:effectLst/>
                <a:latin typeface="Times New Roman" panose="02020603050405020304" pitchFamily="18" charset="0"/>
              </a:rPr>
              <a:t>Animation Using Scratch</a:t>
            </a:r>
            <a:br>
              <a:rPr lang="en-US" dirty="0"/>
            </a:br>
            <a:br>
              <a:rPr lang="en-US" dirty="0"/>
            </a:br>
            <a:endParaRPr lang="en-KE" dirty="0"/>
          </a:p>
        </p:txBody>
      </p:sp>
    </p:spTree>
    <p:extLst>
      <p:ext uri="{BB962C8B-B14F-4D97-AF65-F5344CB8AC3E}">
        <p14:creationId xmlns:p14="http://schemas.microsoft.com/office/powerpoint/2010/main" val="22810849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AC3DD881-67D5-334A-9F05-1D1A003992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44A6B13-D7C3-1BF4-038B-1A3898B7A8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25963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78488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2ACCE5-C0E2-CA66-71D1-E7D25969DA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714500"/>
            <a:ext cx="8229600" cy="1143000"/>
          </a:xfrm>
        </p:spPr>
        <p:txBody>
          <a:bodyPr/>
          <a:lstStyle/>
          <a:p>
            <a:br>
              <a:rPr lang="en-US" b="1" dirty="0"/>
            </a:br>
            <a:r>
              <a:rPr lang="en-US" b="1" dirty="0"/>
              <a:t>Session Five</a:t>
            </a:r>
            <a:br>
              <a:rPr lang="en-US" dirty="0"/>
            </a:br>
            <a:br>
              <a:rPr lang="en-US" dirty="0"/>
            </a:br>
            <a:endParaRPr lang="en-KE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7E516974-3217-5414-FE2C-8335BA6BE0AF}"/>
              </a:ext>
            </a:extLst>
          </p:cNvPr>
          <p:cNvSpPr txBox="1">
            <a:spLocks/>
          </p:cNvSpPr>
          <p:nvPr/>
        </p:nvSpPr>
        <p:spPr bwMode="auto">
          <a:xfrm>
            <a:off x="569407" y="45720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0000CC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n-US" dirty="0"/>
          </a:p>
          <a:p>
            <a:endParaRPr lang="en-US" dirty="0"/>
          </a:p>
          <a:p>
            <a:r>
              <a:rPr lang="en-US" b="1" i="0" u="none" strike="noStrike" dirty="0">
                <a:effectLst/>
                <a:latin typeface="Times New Roman" panose="02020603050405020304" pitchFamily="18" charset="0"/>
              </a:rPr>
              <a:t>Games and Graphics </a:t>
            </a:r>
            <a:r>
              <a:rPr lang="en-US" b="1" dirty="0"/>
              <a:t>U</a:t>
            </a:r>
            <a:r>
              <a:rPr lang="en-US" b="1" i="0" u="none" strike="noStrike" dirty="0">
                <a:effectLst/>
                <a:latin typeface="Times New Roman" panose="02020603050405020304" pitchFamily="18" charset="0"/>
              </a:rPr>
              <a:t>sing Scratch</a:t>
            </a:r>
            <a:br>
              <a:rPr lang="en-US" sz="8800" dirty="0"/>
            </a:br>
            <a:br>
              <a:rPr lang="en-US" sz="8800" dirty="0"/>
            </a:br>
            <a:endParaRPr lang="en-KE" sz="8800" dirty="0"/>
          </a:p>
        </p:txBody>
      </p:sp>
    </p:spTree>
    <p:extLst>
      <p:ext uri="{BB962C8B-B14F-4D97-AF65-F5344CB8AC3E}">
        <p14:creationId xmlns:p14="http://schemas.microsoft.com/office/powerpoint/2010/main" val="31110214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AC3DD881-67D5-334A-9F05-1D1A003992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44A6B13-D7C3-1BF4-038B-1A3898B7A8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25963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94891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E22F65-3311-4B87-C0F2-A9C69EC071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this training?</a:t>
            </a:r>
            <a:endParaRPr lang="en-K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3AF811-DD0B-23E7-4F77-152CC5A6A9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Equip teachers with skills to teach coding in school</a:t>
            </a:r>
            <a:endParaRPr lang="en-KE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4A688A7-C663-427B-C5D8-7C230D96A0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4600" y="2266320"/>
            <a:ext cx="5238750" cy="29337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57878117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2ACCE5-C0E2-CA66-71D1-E7D25969DA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985" y="1676400"/>
            <a:ext cx="8229600" cy="1143000"/>
          </a:xfrm>
        </p:spPr>
        <p:txBody>
          <a:bodyPr/>
          <a:lstStyle/>
          <a:p>
            <a:br>
              <a:rPr lang="en-US" b="1" dirty="0"/>
            </a:br>
            <a:r>
              <a:rPr lang="en-US" b="1" dirty="0"/>
              <a:t>Session Six</a:t>
            </a:r>
            <a:br>
              <a:rPr lang="en-US" dirty="0"/>
            </a:br>
            <a:br>
              <a:rPr lang="en-US" dirty="0"/>
            </a:br>
            <a:endParaRPr lang="en-KE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7E516974-3217-5414-FE2C-8335BA6BE0AF}"/>
              </a:ext>
            </a:extLst>
          </p:cNvPr>
          <p:cNvSpPr txBox="1">
            <a:spLocks/>
          </p:cNvSpPr>
          <p:nvPr/>
        </p:nvSpPr>
        <p:spPr bwMode="auto">
          <a:xfrm>
            <a:off x="550985" y="43434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0000CC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n-US" dirty="0"/>
          </a:p>
          <a:p>
            <a:endParaRPr lang="en-US" dirty="0"/>
          </a:p>
          <a:p>
            <a:r>
              <a:rPr lang="en-US" sz="4800" b="1" i="0" u="none" strike="noStrike" dirty="0">
                <a:effectLst/>
                <a:latin typeface="Times New Roman" panose="02020603050405020304" pitchFamily="18" charset="0"/>
              </a:rPr>
              <a:t>Scratch Project</a:t>
            </a:r>
            <a:br>
              <a:rPr lang="en-US" sz="8800" dirty="0"/>
            </a:br>
            <a:br>
              <a:rPr lang="en-US" sz="8800" dirty="0"/>
            </a:br>
            <a:endParaRPr lang="en-KE" sz="8800" dirty="0"/>
          </a:p>
        </p:txBody>
      </p:sp>
    </p:spTree>
    <p:extLst>
      <p:ext uri="{BB962C8B-B14F-4D97-AF65-F5344CB8AC3E}">
        <p14:creationId xmlns:p14="http://schemas.microsoft.com/office/powerpoint/2010/main" val="11374924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AC3DD881-67D5-334A-9F05-1D1A003992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44A6B13-D7C3-1BF4-038B-1A3898B7A8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25963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92635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0C5D4C-09A1-CB9B-FD9B-09B94A7161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Theme of training</a:t>
            </a:r>
            <a:endParaRPr lang="en-K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EB09B8-3467-39B1-2948-C6CE5911A1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Enhancing teachers’ capacity to teach coding in grades 4 and 5</a:t>
            </a:r>
            <a:endParaRPr lang="en-KE" dirty="0"/>
          </a:p>
        </p:txBody>
      </p:sp>
    </p:spTree>
    <p:extLst>
      <p:ext uri="{BB962C8B-B14F-4D97-AF65-F5344CB8AC3E}">
        <p14:creationId xmlns:p14="http://schemas.microsoft.com/office/powerpoint/2010/main" val="5310942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24642E-0B34-0079-443D-F214030DF2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Training Outcomes</a:t>
            </a:r>
            <a:endParaRPr lang="en-K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B7080A-192E-CE6B-9730-D985EA6986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By the end of the training you should be able to: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Identify the features of learning applications which imitate simple programming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Interact with patterns and games using available learning applications which mimic simple programming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Identify a learning platform for creating stories, games, and animations</a:t>
            </a:r>
          </a:p>
          <a:p>
            <a:pPr marL="457200" lvl="1" indent="0">
              <a:buNone/>
            </a:pPr>
            <a:endParaRPr lang="en-KE" dirty="0"/>
          </a:p>
        </p:txBody>
      </p:sp>
    </p:spTree>
    <p:extLst>
      <p:ext uri="{BB962C8B-B14F-4D97-AF65-F5344CB8AC3E}">
        <p14:creationId xmlns:p14="http://schemas.microsoft.com/office/powerpoint/2010/main" val="4016656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6D32F0-01F5-DD7B-4592-E4E4F86C13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Training Outcomes</a:t>
            </a:r>
            <a:endParaRPr lang="en-K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F1F028-284C-89F2-26C9-C4AEEA9CB0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71550" lvl="1" indent="-514350">
              <a:buFont typeface="+mj-lt"/>
              <a:buAutoNum type="arabicPeriod" startAt="4"/>
            </a:pPr>
            <a:r>
              <a:rPr lang="en-US" dirty="0"/>
              <a:t>Create simple animations using applications that mimic simple programming</a:t>
            </a:r>
          </a:p>
          <a:p>
            <a:pPr marL="971550" lvl="1" indent="-514350">
              <a:buFont typeface="+mj-lt"/>
              <a:buAutoNum type="arabicPeriod" startAt="4"/>
            </a:pPr>
            <a:r>
              <a:rPr lang="en-US" dirty="0"/>
              <a:t>Create simple games and graphics for enjoyment</a:t>
            </a:r>
          </a:p>
          <a:p>
            <a:pPr marL="971550" lvl="1" indent="-514350">
              <a:buFont typeface="+mj-lt"/>
              <a:buAutoNum type="arabicPeriod" startAt="4"/>
            </a:pPr>
            <a:r>
              <a:rPr lang="en-US" dirty="0"/>
              <a:t>Use available learning applications to find solutions to problems in the local environment</a:t>
            </a:r>
            <a:endParaRPr lang="en-KE" dirty="0"/>
          </a:p>
          <a:p>
            <a:endParaRPr lang="en-KE" dirty="0"/>
          </a:p>
        </p:txBody>
      </p:sp>
    </p:spTree>
    <p:extLst>
      <p:ext uri="{BB962C8B-B14F-4D97-AF65-F5344CB8AC3E}">
        <p14:creationId xmlns:p14="http://schemas.microsoft.com/office/powerpoint/2010/main" val="21391204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3FBD3E-167F-2382-FB94-3B3E8510C5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Workshop </a:t>
            </a:r>
            <a:r>
              <a:rPr lang="en-US" dirty="0" err="1"/>
              <a:t>Programme</a:t>
            </a:r>
            <a:endParaRPr lang="en-K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8D603F-4F10-E361-B0DB-5F19F0E5C1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KE" dirty="0"/>
          </a:p>
        </p:txBody>
      </p:sp>
    </p:spTree>
    <p:extLst>
      <p:ext uri="{BB962C8B-B14F-4D97-AF65-F5344CB8AC3E}">
        <p14:creationId xmlns:p14="http://schemas.microsoft.com/office/powerpoint/2010/main" val="9001691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E9287E-D125-BD55-ECB8-D28C235ACB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Training guidelines</a:t>
            </a:r>
            <a:endParaRPr lang="en-K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2FFDEB-53E8-8C3F-ECAB-577C9034CC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sz="3200" dirty="0"/>
              <a:t>Time management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3200" dirty="0"/>
              <a:t>Active participation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3200" dirty="0"/>
              <a:t>Respect for each other’s opinion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Completion and Submission of tasks on the platform</a:t>
            </a:r>
            <a:endParaRPr lang="en-US" sz="3200" dirty="0"/>
          </a:p>
          <a:p>
            <a:pPr>
              <a:buFont typeface="Wingdings" panose="05000000000000000000" pitchFamily="2" charset="2"/>
              <a:buChar char="q"/>
            </a:pPr>
            <a:endParaRPr lang="en-US" dirty="0"/>
          </a:p>
          <a:p>
            <a:pPr>
              <a:buFont typeface="Wingdings" panose="05000000000000000000" pitchFamily="2" charset="2"/>
              <a:buChar char="q"/>
            </a:pPr>
            <a:endParaRPr lang="en-US" sz="3200" dirty="0"/>
          </a:p>
          <a:p>
            <a:pPr>
              <a:buFont typeface="Wingdings" panose="05000000000000000000" pitchFamily="2" charset="2"/>
              <a:buChar char="q"/>
            </a:pPr>
            <a:endParaRPr lang="en-US" sz="3200" dirty="0"/>
          </a:p>
          <a:p>
            <a:endParaRPr lang="en-KE" dirty="0"/>
          </a:p>
        </p:txBody>
      </p:sp>
    </p:spTree>
    <p:extLst>
      <p:ext uri="{BB962C8B-B14F-4D97-AF65-F5344CB8AC3E}">
        <p14:creationId xmlns:p14="http://schemas.microsoft.com/office/powerpoint/2010/main" val="41346537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B914ED-187C-6328-13CC-36ED01286B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Expected Training Outputs</a:t>
            </a:r>
            <a:endParaRPr lang="en-K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688C10-F3F7-D9BE-D4BF-8E818F6E4D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scratch project on problem-solving</a:t>
            </a:r>
          </a:p>
          <a:p>
            <a:r>
              <a:rPr lang="en-US" dirty="0"/>
              <a:t>A lesson on coding</a:t>
            </a:r>
            <a:endParaRPr lang="en-KE" dirty="0"/>
          </a:p>
        </p:txBody>
      </p:sp>
    </p:spTree>
    <p:extLst>
      <p:ext uri="{BB962C8B-B14F-4D97-AF65-F5344CB8AC3E}">
        <p14:creationId xmlns:p14="http://schemas.microsoft.com/office/powerpoint/2010/main" val="25152517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D20D2D-F264-6432-658E-F124796040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Certification Criteria</a:t>
            </a:r>
            <a:endParaRPr lang="en-K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BAE30B-4AB5-22A6-A05C-A7B229F9FA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Attendance of all sessions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Completion and submission of the outputs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A scratch project on problem-solving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A lesson to teach coding in grade 5</a:t>
            </a:r>
            <a:endParaRPr lang="en-KE" dirty="0"/>
          </a:p>
        </p:txBody>
      </p:sp>
    </p:spTree>
    <p:extLst>
      <p:ext uri="{BB962C8B-B14F-4D97-AF65-F5344CB8AC3E}">
        <p14:creationId xmlns:p14="http://schemas.microsoft.com/office/powerpoint/2010/main" val="6940553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3110</TotalTime>
  <Words>236</Words>
  <Application>Microsoft Office PowerPoint</Application>
  <PresentationFormat>On-screen Show (4:3)</PresentationFormat>
  <Paragraphs>57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Adobe Garamond Pro Bold</vt:lpstr>
      <vt:lpstr>Arial</vt:lpstr>
      <vt:lpstr>Calibri</vt:lpstr>
      <vt:lpstr>Times New Roman</vt:lpstr>
      <vt:lpstr>Wingdings</vt:lpstr>
      <vt:lpstr>Office Theme</vt:lpstr>
      <vt:lpstr>Training of Primary County Trainers on Coding</vt:lpstr>
      <vt:lpstr>Why this training?</vt:lpstr>
      <vt:lpstr>Theme of training</vt:lpstr>
      <vt:lpstr>Training Outcomes</vt:lpstr>
      <vt:lpstr>Training Outcomes</vt:lpstr>
      <vt:lpstr>Workshop Programme</vt:lpstr>
      <vt:lpstr>Training guidelines</vt:lpstr>
      <vt:lpstr>Expected Training Outputs</vt:lpstr>
      <vt:lpstr>Certification Criteria</vt:lpstr>
      <vt:lpstr>Session One  </vt:lpstr>
      <vt:lpstr>PowerPoint Presentation</vt:lpstr>
      <vt:lpstr>Session Two  </vt:lpstr>
      <vt:lpstr>PowerPoint Presentation</vt:lpstr>
      <vt:lpstr>Session Three  </vt:lpstr>
      <vt:lpstr>PowerPoint Presentation</vt:lpstr>
      <vt:lpstr>Session Four  </vt:lpstr>
      <vt:lpstr>PowerPoint Presentation</vt:lpstr>
      <vt:lpstr> Session Five  </vt:lpstr>
      <vt:lpstr>PowerPoint Presentation</vt:lpstr>
      <vt:lpstr> Session Six  </vt:lpstr>
      <vt:lpstr>PowerPoint Presentation</vt:lpstr>
    </vt:vector>
  </TitlesOfParts>
  <Company>Ministry of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CEMASTEA’s QUALITY MANAGEMENT SYSTEM (QMS)</dc:title>
  <dc:creator>User</dc:creator>
  <cp:lastModifiedBy>mkizito</cp:lastModifiedBy>
  <cp:revision>45</cp:revision>
  <dcterms:created xsi:type="dcterms:W3CDTF">2022-09-06T09:20:32Z</dcterms:created>
  <dcterms:modified xsi:type="dcterms:W3CDTF">2023-06-02T12:44:59Z</dcterms:modified>
</cp:coreProperties>
</file>