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75" r:id="rId2"/>
    <p:sldId id="277" r:id="rId3"/>
    <p:sldId id="285" r:id="rId4"/>
    <p:sldId id="296" r:id="rId5"/>
    <p:sldId id="276" r:id="rId6"/>
    <p:sldId id="298" r:id="rId7"/>
    <p:sldId id="281" r:id="rId8"/>
    <p:sldId id="286" r:id="rId9"/>
    <p:sldId id="289" r:id="rId10"/>
    <p:sldId id="307" r:id="rId11"/>
    <p:sldId id="299" r:id="rId12"/>
    <p:sldId id="282" r:id="rId13"/>
    <p:sldId id="284" r:id="rId14"/>
    <p:sldId id="290" r:id="rId15"/>
    <p:sldId id="291" r:id="rId16"/>
    <p:sldId id="292" r:id="rId17"/>
    <p:sldId id="293" r:id="rId18"/>
    <p:sldId id="300" r:id="rId19"/>
    <p:sldId id="301" r:id="rId20"/>
    <p:sldId id="302" r:id="rId21"/>
    <p:sldId id="303" r:id="rId22"/>
    <p:sldId id="304" r:id="rId23"/>
    <p:sldId id="305" r:id="rId24"/>
    <p:sldId id="306" r:id="rId25"/>
  </p:sldIdLst>
  <p:sldSz cx="9144000" cy="6858000" type="screen4x3"/>
  <p:notesSz cx="6858000" cy="9144000"/>
  <p:embeddedFontLst>
    <p:embeddedFont>
      <p:font typeface="Calibri" pitchFamily="34" charset="0"/>
      <p:regular r:id="rId27"/>
      <p:bold r:id="rId28"/>
      <p:italic r:id="rId29"/>
      <p:boldItalic r:id="rId30"/>
    </p:embeddedFont>
    <p:embeddedFont>
      <p:font typeface="Stencil" pitchFamily="82" charset="0"/>
      <p:regular r:id="rId31"/>
    </p:embeddedFont>
    <p:embeddedFont>
      <p:font typeface="Algerian" pitchFamily="82" charset="0"/>
      <p:regular r:id="rId32"/>
    </p:embeddedFont>
    <p:embeddedFont>
      <p:font typeface="EB Garamond" charset="0"/>
      <p:regular r:id="rId33"/>
      <p:bold r:id="rId34"/>
      <p:italic r:id="rId35"/>
      <p:boldItalic r:id="rId36"/>
    </p:embeddedFont>
    <p:embeddedFont>
      <p:font typeface="Arial Black" pitchFamily="34" charset="0"/>
      <p:bold r:id="rId37"/>
    </p:embeddedFont>
    <p:embeddedFont>
      <p:font typeface="Tahoma"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fTvBW3Ne2V929ukCLu5YD0Vxi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3897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err="1" smtClean="0">
                <a:latin typeface="Times New Roman"/>
                <a:ea typeface="Times New Roman"/>
                <a:cs typeface="Times New Roman"/>
                <a:sym typeface="Times New Roman"/>
              </a:rPr>
              <a:t>CoP</a:t>
            </a:r>
            <a:r>
              <a:rPr lang="en-US" sz="1200" dirty="0" smtClean="0">
                <a:latin typeface="Times New Roman"/>
                <a:ea typeface="Times New Roman"/>
                <a:cs typeface="Times New Roman"/>
                <a:sym typeface="Times New Roman"/>
              </a:rPr>
              <a:t> focuses on sharing best practices and creating new knowledge to advance a domain of professional practice.</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smtClean="0">
                <a:latin typeface="Times New Roman"/>
                <a:ea typeface="Times New Roman"/>
                <a:cs typeface="Times New Roman"/>
                <a:sym typeface="Times New Roman"/>
              </a:rPr>
              <a:t>Limited classroom experiences among some teachers deployed to teach grade seven in JS thus requiring support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GB" sz="1200" dirty="0" smtClean="0">
                <a:latin typeface="Times New Roman"/>
                <a:ea typeface="Times New Roman"/>
                <a:cs typeface="Times New Roman"/>
                <a:sym typeface="Times New Roman"/>
              </a:rPr>
              <a:t>The JS guidelines  recommend the formation of </a:t>
            </a:r>
            <a:r>
              <a:rPr lang="en-GB" sz="1200" dirty="0" err="1" smtClean="0">
                <a:latin typeface="Times New Roman"/>
                <a:ea typeface="Times New Roman"/>
                <a:cs typeface="Times New Roman"/>
                <a:sym typeface="Times New Roman"/>
              </a:rPr>
              <a:t>CoP</a:t>
            </a:r>
            <a:r>
              <a:rPr lang="en-GB" sz="1200" dirty="0" smtClean="0">
                <a:latin typeface="Times New Roman"/>
                <a:ea typeface="Times New Roman"/>
                <a:cs typeface="Times New Roman"/>
                <a:sym typeface="Times New Roman"/>
              </a:rPr>
              <a:t> at school level.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smtClean="0">
                <a:latin typeface="Times New Roman"/>
                <a:ea typeface="Times New Roman"/>
                <a:cs typeface="Times New Roman"/>
                <a:sym typeface="Times New Roman"/>
              </a:rPr>
              <a:t>TSC TPD programs, require teachers to work in collaboration by establishing </a:t>
            </a:r>
            <a:r>
              <a:rPr lang="en-US" sz="1200" dirty="0" err="1" smtClean="0">
                <a:latin typeface="Times New Roman"/>
                <a:ea typeface="Times New Roman"/>
                <a:cs typeface="Times New Roman"/>
                <a:sym typeface="Times New Roman"/>
              </a:rPr>
              <a:t>CoP</a:t>
            </a:r>
            <a:r>
              <a:rPr lang="en-US" sz="1200" dirty="0" smtClean="0">
                <a:latin typeface="Times New Roman"/>
                <a:ea typeface="Times New Roman"/>
                <a:cs typeface="Times New Roman"/>
                <a:sym typeface="Times New Roman"/>
              </a:rPr>
              <a:t> in schools.</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endParaRPr lang="en-US" sz="1200" dirty="0" smtClean="0">
              <a:latin typeface="Times New Roman"/>
              <a:ea typeface="Times New Roman"/>
              <a:cs typeface="Times New Roman"/>
              <a:sym typeface="Times New Roman"/>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GB" sz="1200"/>
              <a:t>8</a:t>
            </a:fld>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685800" y="2130427"/>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2"/>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23"/>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457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body" idx="2"/>
          </p:nvPr>
        </p:nvSpPr>
        <p:spPr>
          <a:xfrm>
            <a:off x="4648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4"/>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2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457201"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3575050" y="273052"/>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28"/>
          <p:cNvSpPr txBox="1">
            <a:spLocks noGrp="1"/>
          </p:cNvSpPr>
          <p:nvPr>
            <p:ph type="body" idx="2"/>
          </p:nvPr>
        </p:nvSpPr>
        <p:spPr>
          <a:xfrm>
            <a:off x="457201" y="1435102"/>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9"/>
          <p:cNvSpPr>
            <a:spLocks noGrp="1"/>
          </p:cNvSpPr>
          <p:nvPr>
            <p:ph type="pic" idx="2"/>
          </p:nvPr>
        </p:nvSpPr>
        <p:spPr>
          <a:xfrm>
            <a:off x="1792288" y="612775"/>
            <a:ext cx="5486400" cy="4114800"/>
          </a:xfrm>
          <a:prstGeom prst="rect">
            <a:avLst/>
          </a:prstGeom>
          <a:noFill/>
          <a:ln>
            <a:noFill/>
          </a:ln>
        </p:spPr>
      </p:sp>
      <p:sp>
        <p:nvSpPr>
          <p:cNvPr id="69" name="Google Shape;69;p2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30"/>
          <p:cNvSpPr txBox="1">
            <a:spLocks noGrp="1"/>
          </p:cNvSpPr>
          <p:nvPr>
            <p:ph type="body" idx="1"/>
          </p:nvPr>
        </p:nvSpPr>
        <p:spPr>
          <a:xfrm rot="5400000">
            <a:off x="2308950" y="-251548"/>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rot="5400000">
            <a:off x="4732350" y="2171690"/>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1"/>
          <p:cNvSpPr txBox="1">
            <a:spLocks noGrp="1"/>
          </p:cNvSpPr>
          <p:nvPr>
            <p:ph type="body" idx="1"/>
          </p:nvPr>
        </p:nvSpPr>
        <p:spPr>
          <a:xfrm rot="5400000">
            <a:off x="541350" y="190490"/>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00B0F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EB Garamond"/>
                <a:ea typeface="EB Garamond"/>
                <a:cs typeface="EB Garamond"/>
                <a:sym typeface="EB Garamond"/>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20"/>
          <p:cNvSpPr txBox="1"/>
          <p:nvPr/>
        </p:nvSpPr>
        <p:spPr>
          <a:xfrm>
            <a:off x="1188388" y="6388172"/>
            <a:ext cx="474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CC"/>
                </a:solidFill>
                <a:latin typeface="EB Garamond"/>
                <a:ea typeface="EB Garamond"/>
                <a:cs typeface="EB Garamond"/>
                <a:sym typeface="EB Garamond"/>
              </a:rPr>
              <a:t>ISO 9001:2015 Certified</a:t>
            </a:r>
            <a:endParaRPr sz="1200" b="1" i="0" u="none" strike="noStrike" cap="none">
              <a:solidFill>
                <a:srgbClr val="0000CC"/>
              </a:solidFill>
              <a:latin typeface="EB Garamond"/>
              <a:ea typeface="EB Garamond"/>
              <a:cs typeface="EB Garamond"/>
              <a:sym typeface="EB Garamond"/>
            </a:endParaRPr>
          </a:p>
        </p:txBody>
      </p:sp>
      <p:pic>
        <p:nvPicPr>
          <p:cNvPr id="15" name="Google Shape;15;p20"/>
          <p:cNvPicPr preferRelativeResize="0"/>
          <p:nvPr/>
        </p:nvPicPr>
        <p:blipFill rotWithShape="1">
          <a:blip r:embed="rId10">
            <a:alphaModFix/>
          </a:blip>
          <a:srcRect l="-1006" t="-1007"/>
          <a:stretch/>
        </p:blipFill>
        <p:spPr>
          <a:xfrm rot="10800000" flipH="1">
            <a:off x="401673" y="6282650"/>
            <a:ext cx="700086" cy="382521"/>
          </a:xfrm>
          <a:prstGeom prst="rect">
            <a:avLst/>
          </a:prstGeom>
          <a:noFill/>
          <a:ln>
            <a:noFill/>
          </a:ln>
        </p:spPr>
      </p:pic>
      <p:pic>
        <p:nvPicPr>
          <p:cNvPr id="16" name="Google Shape;16;p20"/>
          <p:cNvPicPr preferRelativeResize="0"/>
          <p:nvPr/>
        </p:nvPicPr>
        <p:blipFill rotWithShape="1">
          <a:blip r:embed="rId11">
            <a:alphaModFix/>
          </a:blip>
          <a:srcRect/>
          <a:stretch/>
        </p:blipFill>
        <p:spPr>
          <a:xfrm>
            <a:off x="6456506" y="58612"/>
            <a:ext cx="2687492" cy="13114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 id="2147483659" r:id="rId8"/>
  </p:sldLayoutIdLst>
  <p:transition>
    <p:split orient="vert" dir="in"/>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rticleTemplate_PJMST_Issue%203%20Vol%201_2024%20CEMASTEA.doc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a:spLocks noGrp="1"/>
          </p:cNvSpPr>
          <p:nvPr>
            <p:ph type="ctrTitle"/>
          </p:nvPr>
        </p:nvSpPr>
        <p:spPr>
          <a:xfrm>
            <a:off x="470059" y="1130935"/>
            <a:ext cx="8477726" cy="5489575"/>
          </a:xfrm>
          <a:prstGeom prst="rect">
            <a:avLst/>
          </a:prstGeom>
          <a:noFill/>
          <a:ln>
            <a:noFill/>
          </a:ln>
        </p:spPr>
        <p:txBody>
          <a:bodyPr spcFirstLastPara="1" wrap="square" lIns="91425" tIns="45700" rIns="91425" bIns="45700" anchor="ctr" anchorCtr="0">
            <a:noAutofit/>
          </a:bodyPr>
          <a:lstStyle/>
          <a:p>
            <a:r>
              <a:rPr lang="en-GB" dirty="0" smtClean="0"/>
              <a:t/>
            </a:r>
            <a:br>
              <a:rPr lang="en-GB" dirty="0" smtClean="0"/>
            </a:br>
            <a:r>
              <a:rPr lang="en-GB" dirty="0" smtClean="0">
                <a:latin typeface="Algerian" pitchFamily="82" charset="0"/>
              </a:rPr>
              <a:t>HOW TO WRITE FOR A PRACTITIONER AUDIENCE: STYLE AND ETIQUETTE</a:t>
            </a:r>
            <a:r>
              <a:rPr lang="en-US" dirty="0"/>
              <a:t/>
            </a:r>
            <a:br>
              <a:rPr lang="en-US" dirty="0"/>
            </a:br>
            <a:r>
              <a:rPr lang="en-US" dirty="0" smtClean="0"/>
              <a:t/>
            </a:r>
            <a:br>
              <a:rPr lang="en-US" dirty="0" smtClean="0"/>
            </a:br>
            <a:r>
              <a:rPr lang="en-US" dirty="0"/>
              <a:t/>
            </a:r>
            <a:br>
              <a:rPr lang="en-US" dirty="0"/>
            </a:br>
            <a:r>
              <a:rPr lang="en-US" sz="3200" dirty="0" smtClean="0">
                <a:solidFill>
                  <a:schemeClr val="tx1">
                    <a:lumMod val="65000"/>
                    <a:lumOff val="35000"/>
                  </a:schemeClr>
                </a:solidFill>
              </a:rPr>
              <a:t>By Dr. Mercy </a:t>
            </a:r>
            <a:r>
              <a:rPr lang="en-US" sz="3200" dirty="0" err="1" smtClean="0">
                <a:solidFill>
                  <a:schemeClr val="tx1">
                    <a:lumMod val="65000"/>
                    <a:lumOff val="35000"/>
                  </a:schemeClr>
                </a:solidFill>
              </a:rPr>
              <a:t>Macharia</a:t>
            </a:r>
            <a: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r>
            <a:b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br>
            <a: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r>
            <a:b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br>
            <a: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r>
            <a:br>
              <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br>
            <a:endParaRPr lang="en-US" b="1"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1596065125"/>
      </p:ext>
    </p:extLst>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2</a:t>
            </a:r>
            <a:endParaRPr lang="en-US" dirty="0"/>
          </a:p>
        </p:txBody>
      </p:sp>
      <p:sp>
        <p:nvSpPr>
          <p:cNvPr id="3" name="Text Placeholder 2"/>
          <p:cNvSpPr>
            <a:spLocks noGrp="1"/>
          </p:cNvSpPr>
          <p:nvPr>
            <p:ph type="body" idx="1"/>
          </p:nvPr>
        </p:nvSpPr>
        <p:spPr/>
        <p:txBody>
          <a:bodyPr/>
          <a:lstStyle/>
          <a:p>
            <a:pPr marL="114300" indent="0">
              <a:buNone/>
            </a:pPr>
            <a:r>
              <a:rPr lang="en-GB" b="1" dirty="0"/>
              <a:t>Abstract </a:t>
            </a:r>
            <a:endParaRPr lang="en-US" dirty="0"/>
          </a:p>
          <a:p>
            <a:pPr marL="114300" indent="0" algn="just">
              <a:buNone/>
            </a:pPr>
            <a:r>
              <a:rPr lang="en-GB" sz="2000" dirty="0"/>
              <a:t>Action research is a systematic inquiry integral to improving teachers’ practice and student learning. It helps teachers identify learning gaps and solve real classroom problems effectively. It is against this background that action research was identified as one of the School-Based Teacher Support System (SBTSS) activities that Kenya, through the Ministry of Education, is implementing to improve student performance in science and mathematics. I present the findings of a monitoring and support study conducted after secondary and primary mathematics and science teachers received SBTSS training. The article focuses on the outcomes of school-based activities implementation and narrows it to action research with low ratings. The article concludes by emphasising the importance of demystifying action research among serving teachers</a:t>
            </a:r>
            <a:r>
              <a:rPr lang="en-GB" sz="1800" dirty="0"/>
              <a:t>.</a:t>
            </a:r>
            <a:endParaRPr lang="en-US" sz="1800" dirty="0"/>
          </a:p>
          <a:p>
            <a:pPr marL="114300" indent="0">
              <a:buNone/>
            </a:pPr>
            <a:endParaRPr lang="en-US" sz="1800" dirty="0"/>
          </a:p>
        </p:txBody>
      </p:sp>
    </p:spTree>
    <p:extLst>
      <p:ext uri="{BB962C8B-B14F-4D97-AF65-F5344CB8AC3E}">
        <p14:creationId xmlns:p14="http://schemas.microsoft.com/office/powerpoint/2010/main" val="2125730414"/>
      </p:ext>
    </p:extLst>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Text Placeholder 2"/>
          <p:cNvSpPr>
            <a:spLocks noGrp="1"/>
          </p:cNvSpPr>
          <p:nvPr>
            <p:ph type="body" idx="1"/>
          </p:nvPr>
        </p:nvSpPr>
        <p:spPr/>
        <p:txBody>
          <a:bodyPr/>
          <a:lstStyle/>
          <a:p>
            <a:pPr marL="114300" indent="0">
              <a:buNone/>
            </a:pPr>
            <a:r>
              <a:rPr lang="en-US" dirty="0"/>
              <a:t>Source for a  practitioner journal article online. From its </a:t>
            </a:r>
            <a:r>
              <a:rPr lang="en-US" dirty="0" smtClean="0"/>
              <a:t>abstract:</a:t>
            </a:r>
          </a:p>
          <a:p>
            <a:pPr marL="114300" indent="0">
              <a:buNone/>
            </a:pPr>
            <a:r>
              <a:rPr lang="en-US" dirty="0" smtClean="0"/>
              <a:t>1. Count the total number of words included</a:t>
            </a:r>
          </a:p>
          <a:p>
            <a:pPr marL="114300" indent="0">
              <a:buNone/>
            </a:pPr>
            <a:r>
              <a:rPr lang="en-US" dirty="0" smtClean="0"/>
              <a:t>2. Isolate the following: </a:t>
            </a:r>
            <a:r>
              <a:rPr lang="en-AU" dirty="0"/>
              <a:t>the purpose of the </a:t>
            </a:r>
            <a:r>
              <a:rPr lang="en-AU" i="1" dirty="0"/>
              <a:t>study</a:t>
            </a:r>
            <a:r>
              <a:rPr lang="en-AU" dirty="0"/>
              <a:t> and the research problem(s) investigated; 2) the methodology; 3) major findings and </a:t>
            </a:r>
            <a:r>
              <a:rPr lang="en-AU" dirty="0" smtClean="0"/>
              <a:t>recommendations.</a:t>
            </a:r>
          </a:p>
          <a:p>
            <a:pPr marL="114300" indent="0">
              <a:buNone/>
            </a:pPr>
            <a:r>
              <a:rPr lang="en-AU" dirty="0" smtClean="0"/>
              <a:t>3. Count the number of Key words.</a:t>
            </a:r>
            <a:endParaRPr lang="en-AU" dirty="0"/>
          </a:p>
          <a:p>
            <a:pPr marL="628650" indent="-514350">
              <a:buFont typeface="+mj-lt"/>
              <a:buAutoNum type="arabicPeriod"/>
            </a:pPr>
            <a:endParaRPr lang="en-US" dirty="0" smtClean="0"/>
          </a:p>
          <a:p>
            <a:pPr marL="114300" indent="0">
              <a:buNone/>
            </a:pPr>
            <a:endParaRPr lang="en-US" dirty="0"/>
          </a:p>
        </p:txBody>
      </p:sp>
    </p:spTree>
    <p:extLst>
      <p:ext uri="{BB962C8B-B14F-4D97-AF65-F5344CB8AC3E}">
        <p14:creationId xmlns:p14="http://schemas.microsoft.com/office/powerpoint/2010/main" val="4217257009"/>
      </p:ext>
    </p:extLst>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1799616"/>
            <a:ext cx="8229600" cy="4326685"/>
          </a:xfrm>
        </p:spPr>
        <p:txBody>
          <a:bodyPr/>
          <a:lstStyle/>
          <a:p>
            <a:pPr>
              <a:buFont typeface="Wingdings" pitchFamily="2" charset="2"/>
              <a:buChar char="v"/>
            </a:pPr>
            <a:r>
              <a:rPr lang="en-GB" sz="3600" dirty="0" smtClean="0"/>
              <a:t>Should be concise </a:t>
            </a:r>
            <a:r>
              <a:rPr lang="en-GB" sz="3600" dirty="0"/>
              <a:t>and </a:t>
            </a:r>
            <a:r>
              <a:rPr lang="en-GB" sz="3600" dirty="0" smtClean="0"/>
              <a:t>to </a:t>
            </a:r>
            <a:r>
              <a:rPr lang="en-GB" sz="3600" dirty="0"/>
              <a:t>the </a:t>
            </a:r>
            <a:r>
              <a:rPr lang="en-GB" sz="3600" dirty="0" smtClean="0"/>
              <a:t>point </a:t>
            </a:r>
            <a:r>
              <a:rPr lang="en-GB" sz="3600" b="1" dirty="0" smtClean="0"/>
              <a:t>(200 </a:t>
            </a:r>
            <a:r>
              <a:rPr lang="en-GB" sz="3600" b="1" dirty="0"/>
              <a:t>words)</a:t>
            </a:r>
            <a:endParaRPr lang="en-US" sz="3600" b="1" dirty="0"/>
          </a:p>
          <a:p>
            <a:pPr lvl="0">
              <a:buFont typeface="Wingdings" pitchFamily="2" charset="2"/>
              <a:buChar char="v"/>
            </a:pPr>
            <a:r>
              <a:rPr lang="en-GB" sz="3600" i="1" dirty="0" smtClean="0"/>
              <a:t> </a:t>
            </a:r>
            <a:r>
              <a:rPr lang="en-GB" sz="3600" dirty="0" smtClean="0"/>
              <a:t>Highlights the </a:t>
            </a:r>
            <a:r>
              <a:rPr lang="en-GB" sz="3600" dirty="0"/>
              <a:t>purpose of the </a:t>
            </a:r>
            <a:r>
              <a:rPr lang="en-GB" sz="3600" dirty="0" smtClean="0"/>
              <a:t>article; study </a:t>
            </a:r>
            <a:r>
              <a:rPr lang="en-GB" sz="3600" dirty="0"/>
              <a:t>or initiative’s goals, study questions, main assumptions or arguments, theoretical background, and context.</a:t>
            </a:r>
            <a:endParaRPr lang="en-US" sz="3600" dirty="0"/>
          </a:p>
          <a:p>
            <a:pPr marL="114300" indent="0">
              <a:buNone/>
            </a:pPr>
            <a:endParaRPr lang="en-US" sz="3600" b="1" dirty="0">
              <a:latin typeface="Arial Black" pitchFamily="34" charset="0"/>
            </a:endParaRPr>
          </a:p>
        </p:txBody>
      </p:sp>
      <p:pic>
        <p:nvPicPr>
          <p:cNvPr id="4" name="Picture 3" descr="Introduction Images – Browse 267,273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01293" y="189744"/>
            <a:ext cx="6284595" cy="1711960"/>
          </a:xfrm>
          <a:prstGeom prst="rect">
            <a:avLst/>
          </a:prstGeom>
          <a:noFill/>
          <a:ln>
            <a:noFill/>
          </a:ln>
        </p:spPr>
      </p:pic>
    </p:spTree>
    <p:extLst>
      <p:ext uri="{BB962C8B-B14F-4D97-AF65-F5344CB8AC3E}">
        <p14:creationId xmlns:p14="http://schemas.microsoft.com/office/powerpoint/2010/main" val="978985765"/>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1799616"/>
            <a:ext cx="8229600" cy="4326685"/>
          </a:xfrm>
        </p:spPr>
        <p:txBody>
          <a:bodyPr/>
          <a:lstStyle/>
          <a:p>
            <a:pPr marL="114300" indent="0" algn="just">
              <a:buNone/>
            </a:pPr>
            <a:r>
              <a:rPr lang="en-AU" sz="2000" b="1" dirty="0" smtClean="0">
                <a:latin typeface="Arial Black" pitchFamily="34" charset="0"/>
              </a:rPr>
              <a:t>Example</a:t>
            </a:r>
          </a:p>
          <a:p>
            <a:pPr marL="114300" indent="0" algn="just">
              <a:buNone/>
            </a:pPr>
            <a:r>
              <a:rPr lang="en-AU" sz="2000" i="1" dirty="0" smtClean="0"/>
              <a:t>Teaching</a:t>
            </a:r>
            <a:r>
              <a:rPr lang="en-AU" sz="2000" i="1" dirty="0"/>
              <a:t>, and learning how to teach, are very, complex, and challenging processes, demanding teachers to have a wide range of knowledge and skills (</a:t>
            </a:r>
            <a:r>
              <a:rPr lang="en-AU" sz="2000" i="1" dirty="0" err="1"/>
              <a:t>Loughran</a:t>
            </a:r>
            <a:r>
              <a:rPr lang="en-AU" sz="2000" i="1" dirty="0"/>
              <a:t>, 2013; </a:t>
            </a:r>
            <a:r>
              <a:rPr lang="en-AU" sz="2000" i="1" dirty="0" err="1"/>
              <a:t>Macharia</a:t>
            </a:r>
            <a:r>
              <a:rPr lang="en-AU" sz="2000" i="1" dirty="0"/>
              <a:t>, 2020). Continuous professional leaning can address the complexity of teaching and learning to teach, by ensuring that teachers become lifelong learners (</a:t>
            </a:r>
            <a:r>
              <a:rPr lang="en-AU" sz="2000" i="1" dirty="0" err="1"/>
              <a:t>Körkkö</a:t>
            </a:r>
            <a:r>
              <a:rPr lang="en-AU" sz="2000" i="1" dirty="0"/>
              <a:t> et al, 2020). Through continuous professional learning teachers improves their professional knowledge and skills (Ambler, 2016; OECD, 2014). There are a variety of professional development models that can help teachers build their professional expertise (</a:t>
            </a:r>
            <a:r>
              <a:rPr lang="en-AU" sz="2000" i="1" dirty="0" err="1"/>
              <a:t>Macharia</a:t>
            </a:r>
            <a:r>
              <a:rPr lang="en-AU" sz="2000" i="1" dirty="0"/>
              <a:t>, 2020; </a:t>
            </a:r>
            <a:r>
              <a:rPr lang="en-AU" sz="2000" i="1" dirty="0" err="1"/>
              <a:t>Vangrieken</a:t>
            </a:r>
            <a:r>
              <a:rPr lang="en-AU" sz="2000" i="1" dirty="0"/>
              <a:t>, Meredith, Packer, &amp; </a:t>
            </a:r>
            <a:r>
              <a:rPr lang="en-AU" sz="2000" i="1" dirty="0" err="1"/>
              <a:t>Kyndt</a:t>
            </a:r>
            <a:r>
              <a:rPr lang="en-AU" sz="2000" i="1" dirty="0"/>
              <a:t>. 2017). One such model presented in this article is </a:t>
            </a:r>
            <a:r>
              <a:rPr lang="en-AU" sz="2000" b="1" i="1" dirty="0"/>
              <a:t>reflecting on critical incidents</a:t>
            </a:r>
            <a:r>
              <a:rPr lang="en-AU" sz="2000" i="1" dirty="0"/>
              <a:t> isolated from chemistry lessons (</a:t>
            </a:r>
            <a:r>
              <a:rPr lang="en-AU" sz="2000" i="1" dirty="0" err="1"/>
              <a:t>Macharia</a:t>
            </a:r>
            <a:r>
              <a:rPr lang="en-AU" sz="2000" i="1" dirty="0"/>
              <a:t> &amp; </a:t>
            </a:r>
            <a:r>
              <a:rPr lang="en-AU" sz="2000" i="1" dirty="0" err="1"/>
              <a:t>Kilonzo</a:t>
            </a:r>
            <a:r>
              <a:rPr lang="en-AU" sz="2000" i="1" dirty="0"/>
              <a:t>, 2020).</a:t>
            </a:r>
            <a:endParaRPr lang="en-US" sz="2000" i="1" dirty="0"/>
          </a:p>
          <a:p>
            <a:pPr marL="114300" indent="0">
              <a:buNone/>
            </a:pPr>
            <a:endParaRPr lang="en-US" b="1" dirty="0">
              <a:latin typeface="Arial Black" pitchFamily="34" charset="0"/>
            </a:endParaRPr>
          </a:p>
        </p:txBody>
      </p:sp>
      <p:pic>
        <p:nvPicPr>
          <p:cNvPr id="4" name="Picture 3" descr="Introduction Images – Browse 267,273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01293" y="189744"/>
            <a:ext cx="6284595" cy="1711960"/>
          </a:xfrm>
          <a:prstGeom prst="rect">
            <a:avLst/>
          </a:prstGeom>
          <a:noFill/>
          <a:ln>
            <a:noFill/>
          </a:ln>
        </p:spPr>
      </p:pic>
    </p:spTree>
    <p:extLst>
      <p:ext uri="{BB962C8B-B14F-4D97-AF65-F5344CB8AC3E}">
        <p14:creationId xmlns:p14="http://schemas.microsoft.com/office/powerpoint/2010/main" val="2990198301"/>
      </p:ext>
    </p:extLst>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KEY IDEAS</a:t>
            </a:r>
            <a:endParaRPr lang="en-US" dirty="0">
              <a:latin typeface="Algerian" pitchFamily="82" charset="0"/>
            </a:endParaRPr>
          </a:p>
        </p:txBody>
      </p:sp>
      <p:sp>
        <p:nvSpPr>
          <p:cNvPr id="3" name="Text Placeholder 2"/>
          <p:cNvSpPr>
            <a:spLocks noGrp="1"/>
          </p:cNvSpPr>
          <p:nvPr>
            <p:ph type="body" idx="1"/>
          </p:nvPr>
        </p:nvSpPr>
        <p:spPr/>
        <p:txBody>
          <a:bodyPr/>
          <a:lstStyle/>
          <a:p>
            <a:r>
              <a:rPr lang="en-GB" dirty="0" smtClean="0"/>
              <a:t>Based on the CEMASTEA PJMST article template should have at least 750 words</a:t>
            </a:r>
            <a:endParaRPr lang="en-US" dirty="0"/>
          </a:p>
          <a:p>
            <a:pPr lvl="0"/>
            <a:r>
              <a:rPr lang="en-GB" dirty="0" smtClean="0"/>
              <a:t>Include:</a:t>
            </a:r>
          </a:p>
          <a:p>
            <a:pPr lvl="1"/>
            <a:r>
              <a:rPr lang="en-GB" dirty="0" smtClean="0"/>
              <a:t>Process (Methodology)</a:t>
            </a:r>
          </a:p>
          <a:p>
            <a:pPr lvl="1"/>
            <a:r>
              <a:rPr lang="en-GB" dirty="0" smtClean="0"/>
              <a:t> </a:t>
            </a:r>
            <a:r>
              <a:rPr lang="en-GB" dirty="0"/>
              <a:t>S</a:t>
            </a:r>
            <a:r>
              <a:rPr lang="en-GB" dirty="0" smtClean="0"/>
              <a:t>ignificant findings</a:t>
            </a:r>
          </a:p>
          <a:p>
            <a:pPr lvl="1"/>
            <a:r>
              <a:rPr lang="en-GB" dirty="0" smtClean="0"/>
              <a:t>Discussion</a:t>
            </a:r>
            <a:endParaRPr lang="en-US" dirty="0"/>
          </a:p>
          <a:p>
            <a:endParaRPr lang="en-US" dirty="0"/>
          </a:p>
        </p:txBody>
      </p:sp>
    </p:spTree>
    <p:extLst>
      <p:ext uri="{BB962C8B-B14F-4D97-AF65-F5344CB8AC3E}">
        <p14:creationId xmlns:p14="http://schemas.microsoft.com/office/powerpoint/2010/main" val="400675832"/>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gerian" pitchFamily="82" charset="0"/>
              </a:rPr>
              <a:t>Conclusion</a:t>
            </a:r>
            <a:endParaRPr lang="en-US" dirty="0">
              <a:latin typeface="Algerian" pitchFamily="82" charset="0"/>
            </a:endParaRPr>
          </a:p>
        </p:txBody>
      </p:sp>
      <p:sp>
        <p:nvSpPr>
          <p:cNvPr id="3" name="Text Placeholder 2"/>
          <p:cNvSpPr>
            <a:spLocks noGrp="1"/>
          </p:cNvSpPr>
          <p:nvPr>
            <p:ph type="body" idx="1"/>
          </p:nvPr>
        </p:nvSpPr>
        <p:spPr/>
        <p:txBody>
          <a:bodyPr/>
          <a:lstStyle/>
          <a:p>
            <a:pPr>
              <a:buFont typeface="Wingdings" pitchFamily="2" charset="2"/>
              <a:buChar char="q"/>
            </a:pPr>
            <a:r>
              <a:rPr lang="en-US" dirty="0" smtClean="0"/>
              <a:t>Here </a:t>
            </a:r>
            <a:r>
              <a:rPr lang="en-US" dirty="0"/>
              <a:t>you could provide a summary of the study, its findings and how they relate to what you wanted to </a:t>
            </a:r>
            <a:r>
              <a:rPr lang="en-US" dirty="0" smtClean="0"/>
              <a:t>achieve</a:t>
            </a:r>
          </a:p>
          <a:p>
            <a:pPr>
              <a:buFont typeface="Wingdings" pitchFamily="2" charset="2"/>
              <a:buChar char="q"/>
            </a:pPr>
            <a:r>
              <a:rPr lang="en-US" dirty="0" smtClean="0"/>
              <a:t>Mention </a:t>
            </a:r>
            <a:r>
              <a:rPr lang="en-US" dirty="0"/>
              <a:t>what you wanted to achieve through this article </a:t>
            </a:r>
            <a:endParaRPr lang="en-US" dirty="0" smtClean="0"/>
          </a:p>
          <a:p>
            <a:pPr>
              <a:buFont typeface="Wingdings" pitchFamily="2" charset="2"/>
              <a:buChar char="q"/>
            </a:pPr>
            <a:r>
              <a:rPr lang="en-US" dirty="0" smtClean="0"/>
              <a:t>Follow </a:t>
            </a:r>
            <a:r>
              <a:rPr lang="en-US" dirty="0"/>
              <a:t>this with how you went about achieving it</a:t>
            </a:r>
            <a:r>
              <a:rPr lang="en-US" dirty="0" smtClean="0"/>
              <a:t>.</a:t>
            </a:r>
            <a:endParaRPr lang="en-GB" dirty="0"/>
          </a:p>
          <a:p>
            <a:endParaRPr lang="en-US" dirty="0"/>
          </a:p>
        </p:txBody>
      </p:sp>
    </p:spTree>
    <p:extLst>
      <p:ext uri="{BB962C8B-B14F-4D97-AF65-F5344CB8AC3E}">
        <p14:creationId xmlns:p14="http://schemas.microsoft.com/office/powerpoint/2010/main" val="496696391"/>
      </p:ext>
    </p:extLst>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gerian" pitchFamily="82" charset="0"/>
              </a:rPr>
              <a:t>Conclusion</a:t>
            </a:r>
            <a:endParaRPr lang="en-US" dirty="0"/>
          </a:p>
        </p:txBody>
      </p:sp>
      <p:sp>
        <p:nvSpPr>
          <p:cNvPr id="3" name="Text Placeholder 2"/>
          <p:cNvSpPr>
            <a:spLocks noGrp="1"/>
          </p:cNvSpPr>
          <p:nvPr>
            <p:ph type="body" idx="1"/>
          </p:nvPr>
        </p:nvSpPr>
        <p:spPr/>
        <p:txBody>
          <a:bodyPr/>
          <a:lstStyle/>
          <a:p>
            <a:pPr marL="114300" lvl="0" indent="0">
              <a:buNone/>
            </a:pPr>
            <a:r>
              <a:rPr lang="en-GB" dirty="0" smtClean="0"/>
              <a:t>Mention importance </a:t>
            </a:r>
            <a:r>
              <a:rPr lang="en-GB" dirty="0"/>
              <a:t>of the issues discussed; implications (policy, practice, research); advisory based on the key ideas </a:t>
            </a:r>
            <a:endParaRPr lang="en-US" dirty="0"/>
          </a:p>
          <a:p>
            <a:endParaRPr lang="en-US" dirty="0"/>
          </a:p>
        </p:txBody>
      </p:sp>
    </p:spTree>
    <p:extLst>
      <p:ext uri="{BB962C8B-B14F-4D97-AF65-F5344CB8AC3E}">
        <p14:creationId xmlns:p14="http://schemas.microsoft.com/office/powerpoint/2010/main" val="1026617962"/>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STYLE OF WRITING</a:t>
            </a:r>
            <a:endParaRPr lang="en-US" dirty="0">
              <a:latin typeface="Algerian" pitchFamily="82" charset="0"/>
            </a:endParaRPr>
          </a:p>
        </p:txBody>
      </p:sp>
      <p:sp>
        <p:nvSpPr>
          <p:cNvPr id="3" name="Text Placeholder 2"/>
          <p:cNvSpPr>
            <a:spLocks noGrp="1"/>
          </p:cNvSpPr>
          <p:nvPr>
            <p:ph type="body" idx="1"/>
          </p:nvPr>
        </p:nvSpPr>
        <p:spPr/>
        <p:txBody>
          <a:bodyPr/>
          <a:lstStyle/>
          <a:p>
            <a:pPr marL="114300" indent="0">
              <a:buNone/>
            </a:pPr>
            <a:r>
              <a:rPr lang="en-GB" dirty="0" smtClean="0"/>
              <a:t>APA style of writing is recommended for CEMASTEA PJMST(7</a:t>
            </a:r>
            <a:r>
              <a:rPr lang="en-GB" baseline="30000" dirty="0" smtClean="0"/>
              <a:t>th</a:t>
            </a:r>
            <a:r>
              <a:rPr lang="en-GB" dirty="0" smtClean="0"/>
              <a:t> Edition).</a:t>
            </a:r>
          </a:p>
          <a:p>
            <a:pPr marL="114300" indent="0">
              <a:buNone/>
            </a:pPr>
            <a:r>
              <a:rPr lang="en-GB" dirty="0" smtClean="0"/>
              <a:t>Consider the following:</a:t>
            </a:r>
          </a:p>
          <a:p>
            <a:pPr>
              <a:buFont typeface="Wingdings" pitchFamily="2" charset="2"/>
              <a:buChar char="v"/>
            </a:pPr>
            <a:r>
              <a:rPr lang="en-GB" dirty="0" smtClean="0"/>
              <a:t>Citation</a:t>
            </a:r>
          </a:p>
          <a:p>
            <a:pPr>
              <a:buFont typeface="Wingdings" pitchFamily="2" charset="2"/>
              <a:buChar char="v"/>
            </a:pPr>
            <a:r>
              <a:rPr lang="en-GB" dirty="0" smtClean="0"/>
              <a:t>Referencing</a:t>
            </a:r>
          </a:p>
          <a:p>
            <a:pPr>
              <a:buFont typeface="Wingdings" pitchFamily="2" charset="2"/>
              <a:buChar char="v"/>
            </a:pPr>
            <a:r>
              <a:rPr lang="en-GB" dirty="0" smtClean="0"/>
              <a:t>Tables</a:t>
            </a:r>
          </a:p>
          <a:p>
            <a:pPr>
              <a:buFont typeface="Wingdings" pitchFamily="2" charset="2"/>
              <a:buChar char="v"/>
            </a:pPr>
            <a:r>
              <a:rPr lang="en-GB" dirty="0" smtClean="0"/>
              <a:t>Figures</a:t>
            </a:r>
            <a:endParaRPr lang="en-US" dirty="0"/>
          </a:p>
        </p:txBody>
      </p:sp>
    </p:spTree>
    <p:extLst>
      <p:ext uri="{BB962C8B-B14F-4D97-AF65-F5344CB8AC3E}">
        <p14:creationId xmlns:p14="http://schemas.microsoft.com/office/powerpoint/2010/main" val="3398440148"/>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
            </a:r>
            <a:br>
              <a:rPr lang="en-GB" dirty="0" smtClean="0"/>
            </a:br>
            <a:r>
              <a:rPr lang="en-GB" smtClean="0"/>
              <a:t>Citation and Referencing</a:t>
            </a:r>
            <a:r>
              <a:rPr lang="en-GB" dirty="0"/>
              <a:t/>
            </a:r>
            <a:br>
              <a:rPr lang="en-GB" dirty="0"/>
            </a:br>
            <a:endParaRPr lang="en-US" dirty="0"/>
          </a:p>
        </p:txBody>
      </p:sp>
      <p:sp>
        <p:nvSpPr>
          <p:cNvPr id="3" name="Text Placeholder 2"/>
          <p:cNvSpPr>
            <a:spLocks noGrp="1"/>
          </p:cNvSpPr>
          <p:nvPr>
            <p:ph type="body" idx="1"/>
          </p:nvPr>
        </p:nvSpPr>
        <p:spPr/>
        <p:txBody>
          <a:bodyPr/>
          <a:lstStyle/>
          <a:p>
            <a:pPr marL="114300" indent="0">
              <a:buNone/>
            </a:pPr>
            <a:endParaRPr lang="en-US" dirty="0"/>
          </a:p>
        </p:txBody>
      </p:sp>
      <p:pic>
        <p:nvPicPr>
          <p:cNvPr id="4" name="Picture 3"/>
          <p:cNvPicPr/>
          <p:nvPr/>
        </p:nvPicPr>
        <p:blipFill>
          <a:blip r:embed="rId2"/>
          <a:stretch>
            <a:fillRect/>
          </a:stretch>
        </p:blipFill>
        <p:spPr>
          <a:xfrm>
            <a:off x="755373" y="1719470"/>
            <a:ext cx="7573618" cy="4081945"/>
          </a:xfrm>
          <a:prstGeom prst="rect">
            <a:avLst/>
          </a:prstGeom>
        </p:spPr>
      </p:pic>
    </p:spTree>
    <p:extLst>
      <p:ext uri="{BB962C8B-B14F-4D97-AF65-F5344CB8AC3E}">
        <p14:creationId xmlns:p14="http://schemas.microsoft.com/office/powerpoint/2010/main" val="3575199089"/>
      </p:ext>
    </p:extLst>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Citing and Referencing a Quote</a:t>
            </a:r>
            <a:endParaRPr lang="en-US" sz="3600" dirty="0"/>
          </a:p>
        </p:txBody>
      </p:sp>
      <p:sp>
        <p:nvSpPr>
          <p:cNvPr id="3" name="Text Placeholder 2"/>
          <p:cNvSpPr>
            <a:spLocks noGrp="1"/>
          </p:cNvSpPr>
          <p:nvPr>
            <p:ph type="body" idx="1"/>
          </p:nvPr>
        </p:nvSpPr>
        <p:spPr/>
        <p:txBody>
          <a:bodyPr/>
          <a:lstStyle/>
          <a:p>
            <a:pPr marL="114300" indent="0">
              <a:buNone/>
            </a:pPr>
            <a:endParaRPr lang="en-US" dirty="0"/>
          </a:p>
        </p:txBody>
      </p:sp>
      <p:pic>
        <p:nvPicPr>
          <p:cNvPr id="4" name="Picture 3" descr="Two Types of Citation – APA Style Citations"/>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1767"/>
            <a:ext cx="5943600" cy="3974465"/>
          </a:xfrm>
          <a:prstGeom prst="rect">
            <a:avLst/>
          </a:prstGeom>
          <a:noFill/>
          <a:ln>
            <a:noFill/>
          </a:ln>
        </p:spPr>
      </p:pic>
    </p:spTree>
    <p:extLst>
      <p:ext uri="{BB962C8B-B14F-4D97-AF65-F5344CB8AC3E}">
        <p14:creationId xmlns:p14="http://schemas.microsoft.com/office/powerpoint/2010/main" val="2429280175"/>
      </p:ext>
    </p:extLst>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noChangeArrowheads="1"/>
          </p:cNvSpPr>
          <p:nvPr>
            <p:ph type="title"/>
          </p:nvPr>
        </p:nvSpPr>
        <p:spPr>
          <a:xfrm>
            <a:off x="304800" y="838200"/>
            <a:ext cx="5943600" cy="952500"/>
          </a:xfrm>
        </p:spPr>
        <p:txBody>
          <a:bodyPr/>
          <a:lstStyle/>
          <a:p>
            <a:pPr algn="l" eaLnBrk="1" hangingPunct="1">
              <a:spcBef>
                <a:spcPct val="0"/>
              </a:spcBef>
              <a:spcAft>
                <a:spcPct val="0"/>
              </a:spcAft>
            </a:pPr>
            <a:r>
              <a:rPr lang="en-US" dirty="0">
                <a:latin typeface="Algerian" pitchFamily="82" charset="0"/>
                <a:sym typeface="Times New Roman" pitchFamily="18" charset="0"/>
              </a:rPr>
              <a:t>Expectations</a:t>
            </a:r>
          </a:p>
        </p:txBody>
      </p:sp>
      <p:sp>
        <p:nvSpPr>
          <p:cNvPr id="14339" name="TextBox 3"/>
          <p:cNvSpPr txBox="1">
            <a:spLocks noChangeArrowheads="1"/>
          </p:cNvSpPr>
          <p:nvPr/>
        </p:nvSpPr>
        <p:spPr bwMode="auto">
          <a:xfrm>
            <a:off x="381000" y="3048000"/>
            <a:ext cx="8610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r>
              <a:rPr lang="en-US" sz="3600">
                <a:latin typeface="Adobe Caslon Pro"/>
              </a:rPr>
              <a:t>What are your expectations for this session? </a:t>
            </a:r>
          </a:p>
        </p:txBody>
      </p:sp>
    </p:spTree>
    <p:extLst>
      <p:ext uri="{BB962C8B-B14F-4D97-AF65-F5344CB8AC3E}">
        <p14:creationId xmlns:p14="http://schemas.microsoft.com/office/powerpoint/2010/main" val="4160893016"/>
      </p:ext>
    </p:extLst>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descr="Citation Machine®: APA Format &amp; APA Citation Generator"/>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4822"/>
            <a:ext cx="5943600" cy="3348355"/>
          </a:xfrm>
          <a:prstGeom prst="rect">
            <a:avLst/>
          </a:prstGeom>
          <a:noFill/>
          <a:ln>
            <a:noFill/>
          </a:ln>
        </p:spPr>
      </p:pic>
    </p:spTree>
    <p:extLst>
      <p:ext uri="{BB962C8B-B14F-4D97-AF65-F5344CB8AC3E}">
        <p14:creationId xmlns:p14="http://schemas.microsoft.com/office/powerpoint/2010/main" val="3204751279"/>
      </p:ext>
    </p:extLst>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Representing Tables</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70" y="1724024"/>
            <a:ext cx="7464287" cy="410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592926"/>
      </p:ext>
    </p:extLst>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Representing Figures</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59225"/>
            <a:ext cx="7319203" cy="411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92397"/>
      </p:ext>
    </p:extLst>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Text Placeholder 2"/>
          <p:cNvSpPr>
            <a:spLocks noGrp="1"/>
          </p:cNvSpPr>
          <p:nvPr>
            <p:ph type="body" idx="1"/>
          </p:nvPr>
        </p:nvSpPr>
        <p:spPr/>
        <p:txBody>
          <a:bodyPr/>
          <a:lstStyle/>
          <a:p>
            <a:pPr marL="114300" indent="0">
              <a:buNone/>
            </a:pPr>
            <a:r>
              <a:rPr lang="en-US" dirty="0" smtClean="0"/>
              <a:t>Check on the following during your free time, how we reference:</a:t>
            </a:r>
          </a:p>
          <a:p>
            <a:pPr marL="628650" indent="-514350">
              <a:buFont typeface="+mj-lt"/>
              <a:buAutoNum type="arabicPeriod"/>
            </a:pPr>
            <a:r>
              <a:rPr lang="en-US" dirty="0" smtClean="0"/>
              <a:t>Books</a:t>
            </a:r>
          </a:p>
          <a:p>
            <a:pPr marL="628650" indent="-514350">
              <a:buFont typeface="+mj-lt"/>
              <a:buAutoNum type="arabicPeriod"/>
            </a:pPr>
            <a:r>
              <a:rPr lang="en-US" dirty="0" smtClean="0"/>
              <a:t>Journal articles</a:t>
            </a:r>
          </a:p>
          <a:p>
            <a:pPr marL="628650" indent="-514350">
              <a:buFont typeface="+mj-lt"/>
              <a:buAutoNum type="arabicPeriod"/>
            </a:pPr>
            <a:r>
              <a:rPr lang="en-US" dirty="0" smtClean="0"/>
              <a:t>Conference presentations</a:t>
            </a:r>
          </a:p>
          <a:p>
            <a:pPr marL="628650" indent="-514350">
              <a:buFont typeface="+mj-lt"/>
              <a:buAutoNum type="arabicPeriod"/>
            </a:pPr>
            <a:r>
              <a:rPr lang="en-US" dirty="0" smtClean="0"/>
              <a:t>Internet sources.</a:t>
            </a:r>
          </a:p>
        </p:txBody>
      </p:sp>
    </p:spTree>
    <p:extLst>
      <p:ext uri="{BB962C8B-B14F-4D97-AF65-F5344CB8AC3E}">
        <p14:creationId xmlns:p14="http://schemas.microsoft.com/office/powerpoint/2010/main" val="648810690"/>
      </p:ext>
    </p:extLst>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itchFamily="82" charset="0"/>
              </a:rPr>
              <a:t>END</a:t>
            </a:r>
            <a:endParaRPr lang="en-US" dirty="0">
              <a:latin typeface="Stencil" pitchFamily="82" charset="0"/>
            </a:endParaRPr>
          </a:p>
        </p:txBody>
      </p:sp>
      <p:sp>
        <p:nvSpPr>
          <p:cNvPr id="3" name="Text Placeholder 2"/>
          <p:cNvSpPr>
            <a:spLocks noGrp="1"/>
          </p:cNvSpPr>
          <p:nvPr>
            <p:ph type="body" idx="1"/>
          </p:nvPr>
        </p:nvSpPr>
        <p:spPr/>
        <p:txBody>
          <a:bodyPr/>
          <a:lstStyle/>
          <a:p>
            <a:pPr marL="114300" indent="0">
              <a:buNone/>
            </a:pPr>
            <a:endParaRPr lang="en-US" dirty="0"/>
          </a:p>
        </p:txBody>
      </p:sp>
      <p:pic>
        <p:nvPicPr>
          <p:cNvPr id="4" name="Picture 3" descr="How to Say 'Thank You' in Business | Proposify"/>
          <p:cNvPicPr/>
          <p:nvPr/>
        </p:nvPicPr>
        <p:blipFill>
          <a:blip r:embed="rId2">
            <a:extLst>
              <a:ext uri="{28A0092B-C50C-407E-A947-70E740481C1C}">
                <a14:useLocalDpi xmlns:a14="http://schemas.microsoft.com/office/drawing/2010/main" val="0"/>
              </a:ext>
            </a:extLst>
          </a:blip>
          <a:srcRect/>
          <a:stretch>
            <a:fillRect/>
          </a:stretch>
        </p:blipFill>
        <p:spPr bwMode="auto">
          <a:xfrm>
            <a:off x="1202635" y="1868805"/>
            <a:ext cx="6341165" cy="3786560"/>
          </a:xfrm>
          <a:prstGeom prst="rect">
            <a:avLst/>
          </a:prstGeom>
          <a:noFill/>
          <a:ln>
            <a:noFill/>
          </a:ln>
        </p:spPr>
      </p:pic>
    </p:spTree>
    <p:extLst>
      <p:ext uri="{BB962C8B-B14F-4D97-AF65-F5344CB8AC3E}">
        <p14:creationId xmlns:p14="http://schemas.microsoft.com/office/powerpoint/2010/main" val="3816630154"/>
      </p:ext>
    </p:extLst>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body" idx="1"/>
          </p:nvPr>
        </p:nvSpPr>
        <p:spPr>
          <a:xfrm>
            <a:off x="93517" y="1319645"/>
            <a:ext cx="8769927" cy="4831773"/>
          </a:xfrm>
          <a:prstGeom prst="rect">
            <a:avLst/>
          </a:prstGeom>
          <a:noFill/>
          <a:ln>
            <a:noFill/>
          </a:ln>
        </p:spPr>
        <p:txBody>
          <a:bodyPr spcFirstLastPara="1" wrap="square" lIns="91425" tIns="45700" rIns="91425" bIns="45700" anchor="t" anchorCtr="0">
            <a:noAutofit/>
          </a:bodyPr>
          <a:lstStyle/>
          <a:p>
            <a:pPr marL="342900" lvl="0">
              <a:lnSpc>
                <a:spcPct val="150000"/>
              </a:lnSpc>
              <a:spcBef>
                <a:spcPts val="600"/>
              </a:spcBef>
              <a:buSzPts val="3000"/>
            </a:pPr>
            <a:r>
              <a:rPr lang="en-GB" sz="3600" dirty="0"/>
              <a:t>This </a:t>
            </a:r>
            <a:r>
              <a:rPr lang="en-GB" sz="3600" dirty="0" smtClean="0"/>
              <a:t>session highlights </a:t>
            </a:r>
            <a:r>
              <a:rPr lang="en-GB" sz="3600" dirty="0"/>
              <a:t>some of the aspects for considerations in writing articles for a practitioner audience. </a:t>
            </a:r>
            <a:endParaRPr lang="en-GB" sz="3600" dirty="0" smtClean="0"/>
          </a:p>
          <a:p>
            <a:pPr marL="342900" lvl="0">
              <a:lnSpc>
                <a:spcPct val="150000"/>
              </a:lnSpc>
              <a:spcBef>
                <a:spcPts val="600"/>
              </a:spcBef>
              <a:buSzPts val="3000"/>
            </a:pPr>
            <a:r>
              <a:rPr lang="en-GB" sz="3600" dirty="0" smtClean="0"/>
              <a:t>It </a:t>
            </a:r>
            <a:r>
              <a:rPr lang="en-GB" sz="3600" dirty="0"/>
              <a:t>also includes etiquette and regulations for writing</a:t>
            </a:r>
            <a:endParaRPr sz="3600" dirty="0">
              <a:sym typeface="Times New Roman"/>
            </a:endParaRPr>
          </a:p>
        </p:txBody>
      </p:sp>
      <p:sp>
        <p:nvSpPr>
          <p:cNvPr id="108" name="Google Shape;10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latin typeface="Algerian" pitchFamily="82" charset="0"/>
              </a:rPr>
              <a:t>Introduction</a:t>
            </a:r>
            <a:endParaRPr dirty="0">
              <a:latin typeface="Algerian" pitchFamily="82" charset="0"/>
            </a:endParaRPr>
          </a:p>
        </p:txBody>
      </p:sp>
    </p:spTree>
    <p:extLst>
      <p:ext uri="{BB962C8B-B14F-4D97-AF65-F5344CB8AC3E}">
        <p14:creationId xmlns:p14="http://schemas.microsoft.com/office/powerpoint/2010/main" val="854519462"/>
      </p:ext>
    </p:extLst>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Reflection</a:t>
            </a:r>
            <a:endParaRPr lang="en-US" dirty="0">
              <a:latin typeface="Algerian" pitchFamily="82" charset="0"/>
            </a:endParaRPr>
          </a:p>
        </p:txBody>
      </p:sp>
      <p:sp>
        <p:nvSpPr>
          <p:cNvPr id="3" name="Text Placeholder 2"/>
          <p:cNvSpPr>
            <a:spLocks noGrp="1"/>
          </p:cNvSpPr>
          <p:nvPr>
            <p:ph type="body" idx="1"/>
          </p:nvPr>
        </p:nvSpPr>
        <p:spPr>
          <a:xfrm>
            <a:off x="457199" y="1600202"/>
            <a:ext cx="4562061" cy="4526100"/>
          </a:xfrm>
        </p:spPr>
        <p:txBody>
          <a:bodyPr/>
          <a:lstStyle/>
          <a:p>
            <a:pPr marL="50800" indent="0">
              <a:buNone/>
            </a:pPr>
            <a:r>
              <a:rPr lang="en-US" sz="4000" dirty="0"/>
              <a:t>In your view, what </a:t>
            </a:r>
            <a:r>
              <a:rPr lang="en-US" sz="4000" b="1" dirty="0">
                <a:solidFill>
                  <a:srgbClr val="FF0000"/>
                </a:solidFill>
              </a:rPr>
              <a:t>components </a:t>
            </a:r>
            <a:r>
              <a:rPr lang="en-US" sz="4000" dirty="0"/>
              <a:t>should </a:t>
            </a:r>
            <a:r>
              <a:rPr lang="en-US" sz="4000" dirty="0" smtClean="0"/>
              <a:t>the </a:t>
            </a:r>
            <a:r>
              <a:rPr lang="en-US" sz="4000" b="1" dirty="0" smtClean="0">
                <a:solidFill>
                  <a:srgbClr val="00B0F0"/>
                </a:solidFill>
              </a:rPr>
              <a:t>framework</a:t>
            </a:r>
            <a:r>
              <a:rPr lang="en-US" sz="4000" dirty="0" smtClean="0"/>
              <a:t>/</a:t>
            </a:r>
          </a:p>
          <a:p>
            <a:pPr marL="50800" indent="0">
              <a:buNone/>
            </a:pPr>
            <a:r>
              <a:rPr lang="en-US" sz="4000" b="1" dirty="0" smtClean="0">
                <a:solidFill>
                  <a:srgbClr val="00B050"/>
                </a:solidFill>
              </a:rPr>
              <a:t>structure</a:t>
            </a:r>
            <a:r>
              <a:rPr lang="en-US" sz="4000" dirty="0" smtClean="0"/>
              <a:t> </a:t>
            </a:r>
            <a:r>
              <a:rPr lang="en-US" sz="4000" dirty="0"/>
              <a:t>of a </a:t>
            </a:r>
            <a:r>
              <a:rPr lang="en-US" sz="4000" b="1" dirty="0">
                <a:solidFill>
                  <a:srgbClr val="FF0000"/>
                </a:solidFill>
              </a:rPr>
              <a:t>Practitioner journal </a:t>
            </a:r>
            <a:r>
              <a:rPr lang="en-US" sz="4000" dirty="0"/>
              <a:t>article include? </a:t>
            </a:r>
            <a:br>
              <a:rPr lang="en-US" sz="4000" dirty="0"/>
            </a:br>
            <a:endParaRPr lang="en-GB" sz="4000" dirty="0" smtClean="0"/>
          </a:p>
        </p:txBody>
      </p:sp>
      <p:sp>
        <p:nvSpPr>
          <p:cNvPr id="4" name="Text Placeholder 3"/>
          <p:cNvSpPr>
            <a:spLocks noGrp="1"/>
          </p:cNvSpPr>
          <p:nvPr>
            <p:ph type="body" idx="2"/>
          </p:nvPr>
        </p:nvSpPr>
        <p:spPr/>
        <p:txBody>
          <a:bodyPr/>
          <a:lstStyle/>
          <a:p>
            <a:endParaRPr lang="en-US" dirty="0"/>
          </a:p>
        </p:txBody>
      </p:sp>
      <p:pic>
        <p:nvPicPr>
          <p:cNvPr id="5" name="Picture 4" descr="Question Mark (?) Interrobang - agreatdream.com"/>
          <p:cNvPicPr/>
          <p:nvPr/>
        </p:nvPicPr>
        <p:blipFill>
          <a:blip r:embed="rId2">
            <a:extLst>
              <a:ext uri="{28A0092B-C50C-407E-A947-70E740481C1C}">
                <a14:useLocalDpi xmlns:a14="http://schemas.microsoft.com/office/drawing/2010/main" val="0"/>
              </a:ext>
            </a:extLst>
          </a:blip>
          <a:srcRect/>
          <a:stretch>
            <a:fillRect/>
          </a:stretch>
        </p:blipFill>
        <p:spPr bwMode="auto">
          <a:xfrm>
            <a:off x="4810539" y="1770434"/>
            <a:ext cx="3321784" cy="4027252"/>
          </a:xfrm>
          <a:prstGeom prst="rect">
            <a:avLst/>
          </a:prstGeom>
          <a:noFill/>
          <a:ln>
            <a:noFill/>
          </a:ln>
        </p:spPr>
      </p:pic>
    </p:spTree>
    <p:extLst>
      <p:ext uri="{BB962C8B-B14F-4D97-AF65-F5344CB8AC3E}">
        <p14:creationId xmlns:p14="http://schemas.microsoft.com/office/powerpoint/2010/main" val="2399648801"/>
      </p:ext>
    </p:extLst>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45878"/>
          </a:xfrm>
        </p:spPr>
        <p:txBody>
          <a:bodyPr/>
          <a:lstStyle/>
          <a:p>
            <a:pPr lvl="0" algn="l"/>
            <a:r>
              <a:rPr lang="en-GB" sz="3600" dirty="0"/>
              <a:t/>
            </a:r>
            <a:br>
              <a:rPr lang="en-GB" sz="3600" dirty="0"/>
            </a:br>
            <a:r>
              <a:rPr lang="en-GB" sz="3600" dirty="0" smtClean="0"/>
              <a:t>Considerations in Writing for </a:t>
            </a:r>
            <a:br>
              <a:rPr lang="en-GB" sz="3600" dirty="0" smtClean="0"/>
            </a:br>
            <a:r>
              <a:rPr lang="en-GB" sz="3600" dirty="0" smtClean="0"/>
              <a:t>a Practitioner Audience</a:t>
            </a:r>
            <a:r>
              <a:rPr lang="en-US" dirty="0" smtClean="0"/>
              <a:t/>
            </a:r>
            <a:br>
              <a:rPr lang="en-US" dirty="0" smtClean="0"/>
            </a:br>
            <a:endParaRPr lang="en-US" dirty="0"/>
          </a:p>
        </p:txBody>
      </p:sp>
      <p:sp>
        <p:nvSpPr>
          <p:cNvPr id="3" name="Text Placeholder 2"/>
          <p:cNvSpPr>
            <a:spLocks noGrp="1"/>
          </p:cNvSpPr>
          <p:nvPr>
            <p:ph type="body" idx="1"/>
          </p:nvPr>
        </p:nvSpPr>
        <p:spPr>
          <a:xfrm>
            <a:off x="457200" y="1600202"/>
            <a:ext cx="3416968" cy="4526100"/>
          </a:xfrm>
        </p:spPr>
        <p:txBody>
          <a:bodyPr/>
          <a:lstStyle/>
          <a:p>
            <a:endParaRPr lang="en-GB" dirty="0" smtClean="0"/>
          </a:p>
          <a:p>
            <a:r>
              <a:rPr lang="en-GB" dirty="0" smtClean="0"/>
              <a:t>Title </a:t>
            </a:r>
            <a:endParaRPr lang="en-GB" dirty="0"/>
          </a:p>
          <a:p>
            <a:r>
              <a:rPr lang="en-GB" dirty="0"/>
              <a:t>Abstract</a:t>
            </a:r>
          </a:p>
          <a:p>
            <a:r>
              <a:rPr lang="en-GB" dirty="0"/>
              <a:t>Introduction</a:t>
            </a:r>
          </a:p>
          <a:p>
            <a:r>
              <a:rPr lang="en-GB" dirty="0" smtClean="0"/>
              <a:t>Body (Key ideas)</a:t>
            </a:r>
            <a:endParaRPr lang="en-GB" dirty="0"/>
          </a:p>
          <a:p>
            <a:r>
              <a:rPr lang="en-GB" dirty="0"/>
              <a:t>Conclusion</a:t>
            </a:r>
          </a:p>
          <a:p>
            <a:r>
              <a:rPr lang="en-GB" dirty="0"/>
              <a:t>Style</a:t>
            </a:r>
          </a:p>
          <a:p>
            <a:pPr lvl="0"/>
            <a:r>
              <a:rPr lang="en-GB" dirty="0"/>
              <a:t>Figures </a:t>
            </a:r>
          </a:p>
          <a:p>
            <a:pPr marL="50800" indent="0">
              <a:buNone/>
            </a:pPr>
            <a:endParaRPr lang="en-US" dirty="0"/>
          </a:p>
        </p:txBody>
      </p:sp>
      <p:sp>
        <p:nvSpPr>
          <p:cNvPr id="4" name="Text Placeholder 3"/>
          <p:cNvSpPr>
            <a:spLocks noGrp="1"/>
          </p:cNvSpPr>
          <p:nvPr>
            <p:ph type="body" idx="2"/>
          </p:nvPr>
        </p:nvSpPr>
        <p:spPr>
          <a:xfrm>
            <a:off x="4596062" y="1600202"/>
            <a:ext cx="4090737" cy="4526100"/>
          </a:xfrm>
        </p:spPr>
        <p:txBody>
          <a:bodyPr/>
          <a:lstStyle/>
          <a:p>
            <a:pPr marL="50800" indent="0">
              <a:buNone/>
            </a:pPr>
            <a:endParaRPr lang="en-US" dirty="0"/>
          </a:p>
          <a:p>
            <a:pPr lvl="0"/>
            <a:r>
              <a:rPr lang="en-GB" dirty="0" smtClean="0"/>
              <a:t>Tables</a:t>
            </a:r>
            <a:endParaRPr lang="en-GB" dirty="0"/>
          </a:p>
          <a:p>
            <a:pPr lvl="0"/>
            <a:r>
              <a:rPr lang="en-GB" dirty="0"/>
              <a:t>Photographs </a:t>
            </a:r>
            <a:endParaRPr lang="en-US" dirty="0"/>
          </a:p>
          <a:p>
            <a:pPr lvl="0"/>
            <a:r>
              <a:rPr lang="en-GB" dirty="0"/>
              <a:t>Citations </a:t>
            </a:r>
          </a:p>
          <a:p>
            <a:pPr lvl="0"/>
            <a:r>
              <a:rPr lang="en-GB" dirty="0"/>
              <a:t>References</a:t>
            </a:r>
            <a:endParaRPr lang="en-US" dirty="0"/>
          </a:p>
          <a:p>
            <a:pPr lvl="0"/>
            <a:r>
              <a:rPr lang="en-GB" dirty="0"/>
              <a:t>Etiquette in Writin</a:t>
            </a:r>
            <a:r>
              <a:rPr lang="en-GB" b="1" dirty="0"/>
              <a:t>g</a:t>
            </a:r>
          </a:p>
          <a:p>
            <a:r>
              <a:rPr lang="en-GB" dirty="0"/>
              <a:t>Plagiarism</a:t>
            </a:r>
          </a:p>
          <a:p>
            <a:pPr lvl="0"/>
            <a:r>
              <a:rPr lang="en-GB" dirty="0"/>
              <a:t>Consent</a:t>
            </a:r>
            <a:endParaRPr lang="en-US" dirty="0"/>
          </a:p>
          <a:p>
            <a:pPr lvl="0"/>
            <a:endParaRPr lang="en-US" dirty="0"/>
          </a:p>
          <a:p>
            <a:endParaRPr lang="en-US" dirty="0"/>
          </a:p>
          <a:p>
            <a:pPr marL="50800" indent="0">
              <a:buNone/>
            </a:pPr>
            <a:endParaRPr lang="en-US" dirty="0"/>
          </a:p>
        </p:txBody>
      </p:sp>
    </p:spTree>
    <p:extLst>
      <p:ext uri="{BB962C8B-B14F-4D97-AF65-F5344CB8AC3E}">
        <p14:creationId xmlns:p14="http://schemas.microsoft.com/office/powerpoint/2010/main" val="2071104399"/>
      </p:ext>
    </p:extLst>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PJMST Articles Writing </a:t>
            </a:r>
            <a:br>
              <a:rPr lang="en-GB" sz="3600" dirty="0" smtClean="0"/>
            </a:br>
            <a:r>
              <a:rPr lang="en-GB" sz="3600" dirty="0" smtClean="0"/>
              <a:t>Template </a:t>
            </a:r>
            <a:endParaRPr lang="en-GB" sz="3600" dirty="0"/>
          </a:p>
        </p:txBody>
      </p:sp>
      <p:sp>
        <p:nvSpPr>
          <p:cNvPr id="3" name="Text Placeholder 2"/>
          <p:cNvSpPr>
            <a:spLocks noGrp="1"/>
          </p:cNvSpPr>
          <p:nvPr>
            <p:ph type="body" idx="1"/>
          </p:nvPr>
        </p:nvSpPr>
        <p:spPr/>
        <p:txBody>
          <a:bodyPr/>
          <a:lstStyle/>
          <a:p>
            <a:r>
              <a:rPr lang="en-GB" i="1" dirty="0">
                <a:hlinkClick r:id="rId2" action="ppaction://hlinkfile"/>
              </a:rPr>
              <a:t>Practitioner Journal of Mathematics and Science Teachers</a:t>
            </a:r>
            <a:r>
              <a:rPr lang="en-GB" dirty="0">
                <a:hlinkClick r:id="rId2" action="ppaction://hlinkfile"/>
              </a:rPr>
              <a:t>, (PJMST) Article Template </a:t>
            </a:r>
            <a:endParaRPr lang="en-GB" dirty="0" smtClean="0"/>
          </a:p>
          <a:p>
            <a:r>
              <a:rPr lang="en-GB" dirty="0" smtClean="0"/>
              <a:t>Different journal prescribe their own style of writing</a:t>
            </a:r>
            <a:endParaRPr lang="en-US" dirty="0"/>
          </a:p>
        </p:txBody>
      </p:sp>
      <p:sp>
        <p:nvSpPr>
          <p:cNvPr id="4" name="Text Placeholder 3"/>
          <p:cNvSpPr>
            <a:spLocks noGrp="1"/>
          </p:cNvSpPr>
          <p:nvPr>
            <p:ph type="body" idx="2"/>
          </p:nvPr>
        </p:nvSpPr>
        <p:spPr/>
        <p:txBody>
          <a:bodyPr/>
          <a:lstStyle/>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386" y="1730525"/>
            <a:ext cx="2907613" cy="381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709560"/>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
            </a:r>
            <a:br>
              <a:rPr lang="en-GB" sz="3600" dirty="0" smtClean="0"/>
            </a:br>
            <a:r>
              <a:rPr lang="en-US" dirty="0"/>
              <a:t/>
            </a:r>
            <a:br>
              <a:rPr lang="en-US" dirty="0"/>
            </a:br>
            <a:endParaRPr lang="en-US" dirty="0"/>
          </a:p>
        </p:txBody>
      </p:sp>
      <p:sp>
        <p:nvSpPr>
          <p:cNvPr id="3" name="Text Placeholder 2"/>
          <p:cNvSpPr>
            <a:spLocks noGrp="1"/>
          </p:cNvSpPr>
          <p:nvPr>
            <p:ph type="body" idx="1"/>
          </p:nvPr>
        </p:nvSpPr>
        <p:spPr/>
        <p:txBody>
          <a:bodyPr/>
          <a:lstStyle/>
          <a:p>
            <a:pPr marL="114300" indent="0">
              <a:buNone/>
            </a:pPr>
            <a:endParaRPr lang="en-US" b="1" dirty="0" smtClean="0">
              <a:latin typeface="Arial Black" pitchFamily="34" charset="0"/>
            </a:endParaRPr>
          </a:p>
          <a:p>
            <a:pPr marL="114300" indent="0">
              <a:buNone/>
            </a:pPr>
            <a:r>
              <a:rPr lang="en-GB" dirty="0"/>
              <a:t>The title of your article and the introduction should catch the eye and attention of the </a:t>
            </a:r>
            <a:r>
              <a:rPr lang="en-GB" dirty="0" smtClean="0"/>
              <a:t>readers and </a:t>
            </a:r>
            <a:r>
              <a:rPr lang="en-GB" dirty="0"/>
              <a:t>drive </a:t>
            </a:r>
            <a:r>
              <a:rPr lang="en-GB" dirty="0" smtClean="0"/>
              <a:t>them </a:t>
            </a:r>
            <a:r>
              <a:rPr lang="en-GB" dirty="0"/>
              <a:t>to yearn to learn more about your </a:t>
            </a:r>
            <a:r>
              <a:rPr lang="en-GB" dirty="0" smtClean="0"/>
              <a:t>topic </a:t>
            </a:r>
            <a:r>
              <a:rPr lang="en-GB" dirty="0"/>
              <a:t>hence continue </a:t>
            </a:r>
            <a:r>
              <a:rPr lang="en-GB" dirty="0" smtClean="0"/>
              <a:t>reading</a:t>
            </a:r>
          </a:p>
          <a:p>
            <a:pPr marL="114300" indent="0">
              <a:buNone/>
            </a:pPr>
            <a:r>
              <a:rPr lang="en-GB" dirty="0" smtClean="0"/>
              <a:t>Example </a:t>
            </a:r>
            <a:r>
              <a:rPr lang="en-GB" b="1" i="1" dirty="0" smtClean="0">
                <a:solidFill>
                  <a:srgbClr val="FF0000"/>
                </a:solidFill>
              </a:rPr>
              <a:t>“Cheerful incidents: An opportunity for learning through reflective practice”</a:t>
            </a:r>
            <a:endParaRPr lang="en-US" b="1" i="1" dirty="0">
              <a:solidFill>
                <a:srgbClr val="FF0000"/>
              </a:solidFill>
            </a:endParaRPr>
          </a:p>
        </p:txBody>
      </p:sp>
      <p:pic>
        <p:nvPicPr>
          <p:cNvPr id="5" name="Picture 2" descr="Why Your Website Must Have Proper Page Titles &amp; Descri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6" y="197746"/>
            <a:ext cx="6305496" cy="183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06604"/>
      </p:ext>
    </p:extLst>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155864" y="1926077"/>
            <a:ext cx="8988136" cy="4931922"/>
          </a:xfrm>
          <a:prstGeom prst="rect">
            <a:avLst/>
          </a:prstGeom>
          <a:noFill/>
          <a:ln>
            <a:noFill/>
          </a:ln>
        </p:spPr>
        <p:txBody>
          <a:bodyPr spcFirstLastPara="1" wrap="square" lIns="68550" tIns="34275" rIns="68550" bIns="34275" anchor="t" anchorCtr="0">
            <a:noAutofit/>
          </a:bodyPr>
          <a:lstStyle/>
          <a:p>
            <a:pPr marL="209550" lvl="0" indent="0" algn="l" rtl="0">
              <a:lnSpc>
                <a:spcPct val="115000"/>
              </a:lnSpc>
              <a:spcBef>
                <a:spcPts val="450"/>
              </a:spcBef>
              <a:spcAft>
                <a:spcPts val="0"/>
              </a:spcAft>
              <a:buClr>
                <a:srgbClr val="000000"/>
              </a:buClr>
              <a:buSzPts val="4000"/>
              <a:buNone/>
            </a:pPr>
            <a:endParaRPr sz="4000" dirty="0"/>
          </a:p>
          <a:p>
            <a:pPr marL="114300" indent="0">
              <a:buNone/>
            </a:pPr>
            <a:endParaRPr lang="en-US" dirty="0" smtClean="0"/>
          </a:p>
          <a:p>
            <a:pPr marL="114300" indent="0">
              <a:buNone/>
            </a:pPr>
            <a:r>
              <a:rPr lang="en-US" b="1" i="1" dirty="0" smtClean="0"/>
              <a:t>Reflect </a:t>
            </a:r>
            <a:r>
              <a:rPr lang="en-US" b="1" i="1" dirty="0"/>
              <a:t>on your experiences as a teacher and come up with a captivating  title for an article that  you would like to publish in a practitioner journal.</a:t>
            </a:r>
          </a:p>
          <a:p>
            <a:pPr marL="114300" indent="0">
              <a:buNone/>
            </a:pPr>
            <a:r>
              <a:rPr lang="en-US" b="1" i="1" dirty="0"/>
              <a:t> </a:t>
            </a:r>
          </a:p>
          <a:p>
            <a:pPr marL="209550" lvl="0" indent="0" rtl="0">
              <a:lnSpc>
                <a:spcPct val="115000"/>
              </a:lnSpc>
              <a:spcBef>
                <a:spcPts val="450"/>
              </a:spcBef>
              <a:spcAft>
                <a:spcPts val="0"/>
              </a:spcAft>
              <a:buClr>
                <a:srgbClr val="000000"/>
              </a:buClr>
              <a:buSzPts val="4000"/>
              <a:buNone/>
            </a:pPr>
            <a:endParaRPr b="1" dirty="0">
              <a:latin typeface="Times New Roman" pitchFamily="18" charset="0"/>
              <a:ea typeface="Tahoma"/>
              <a:cs typeface="Times New Roman" pitchFamily="18" charset="0"/>
              <a:sym typeface="Tahoma"/>
            </a:endParaRPr>
          </a:p>
          <a:p>
            <a:pPr marL="209550" lvl="0" indent="0" algn="l" rtl="0">
              <a:lnSpc>
                <a:spcPct val="100000"/>
              </a:lnSpc>
              <a:spcBef>
                <a:spcPts val="275"/>
              </a:spcBef>
              <a:spcAft>
                <a:spcPts val="0"/>
              </a:spcAft>
              <a:buClr>
                <a:schemeClr val="dk1"/>
              </a:buClr>
              <a:buSzPts val="2400"/>
              <a:buNone/>
            </a:pPr>
            <a:endParaRPr sz="2400" dirty="0">
              <a:latin typeface="Calibri"/>
              <a:ea typeface="Calibri"/>
              <a:cs typeface="Calibri"/>
              <a:sym typeface="Calibri"/>
            </a:endParaRPr>
          </a:p>
        </p:txBody>
      </p:sp>
      <p:sp>
        <p:nvSpPr>
          <p:cNvPr id="121" name="Google Shape;121;p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
        <p:nvSpPr>
          <p:cNvPr id="122" name="Google Shape;122;p6"/>
          <p:cNvSpPr/>
          <p:nvPr/>
        </p:nvSpPr>
        <p:spPr>
          <a:xfrm>
            <a:off x="335383" y="2045820"/>
            <a:ext cx="2701637" cy="1182186"/>
          </a:xfrm>
          <a:prstGeom prst="cloudCallout">
            <a:avLst>
              <a:gd name="adj1" fmla="val 49426"/>
              <a:gd name="adj2" fmla="val 39492"/>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GB" sz="2800" b="1" i="0" u="none" strike="noStrike" cap="none" dirty="0">
                <a:solidFill>
                  <a:srgbClr val="000000"/>
                </a:solidFill>
                <a:latin typeface="Times New Roman"/>
                <a:ea typeface="Times New Roman"/>
                <a:cs typeface="Times New Roman"/>
                <a:sym typeface="Times New Roman"/>
              </a:rPr>
              <a:t>Reflection</a:t>
            </a:r>
            <a:endParaRPr sz="2800" b="1" i="0" u="none" strike="noStrike" cap="none" dirty="0">
              <a:solidFill>
                <a:schemeClr val="dk1"/>
              </a:solidFill>
              <a:latin typeface="Times New Roman"/>
              <a:ea typeface="Times New Roman"/>
              <a:cs typeface="Times New Roman"/>
              <a:sym typeface="Times New Roman"/>
            </a:endParaRPr>
          </a:p>
        </p:txBody>
      </p:sp>
      <p:sp>
        <p:nvSpPr>
          <p:cNvPr id="124" name="Google Shape;124;p6"/>
          <p:cNvSpPr txBox="1">
            <a:spLocks noGrp="1"/>
          </p:cNvSpPr>
          <p:nvPr>
            <p:ph type="title"/>
          </p:nvPr>
        </p:nvSpPr>
        <p:spPr>
          <a:xfrm>
            <a:off x="-162560" y="15779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000" dirty="0"/>
          </a:p>
        </p:txBody>
      </p:sp>
      <p:pic>
        <p:nvPicPr>
          <p:cNvPr id="7" name="Picture 2" descr="Why Your Website Must Have Proper Page Titles &amp; Descri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6" y="197747"/>
            <a:ext cx="6305496" cy="98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6184"/>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1845"/>
            <a:ext cx="6624736" cy="1143000"/>
          </a:xfrm>
        </p:spPr>
        <p:txBody>
          <a:bodyPr>
            <a:normAutofit/>
          </a:bodyPr>
          <a:lstStyle/>
          <a:p>
            <a:r>
              <a:rPr lang="en-US" sz="4000" b="1" dirty="0" smtClean="0">
                <a:solidFill>
                  <a:prstClr val="black"/>
                </a:solidFill>
                <a:latin typeface="Algerian" pitchFamily="82" charset="0"/>
              </a:rPr>
              <a:t>ABSTRACT</a:t>
            </a:r>
            <a:endParaRPr lang="en-US" sz="3600" dirty="0">
              <a:latin typeface="Algerian" pitchFamily="82" charset="0"/>
            </a:endParaRPr>
          </a:p>
        </p:txBody>
      </p:sp>
      <p:sp>
        <p:nvSpPr>
          <p:cNvPr id="3" name="Content Placeholder 2"/>
          <p:cNvSpPr>
            <a:spLocks noGrp="1"/>
          </p:cNvSpPr>
          <p:nvPr>
            <p:ph idx="1"/>
          </p:nvPr>
        </p:nvSpPr>
        <p:spPr>
          <a:xfrm>
            <a:off x="251520" y="1313235"/>
            <a:ext cx="5409978" cy="4740718"/>
          </a:xfrm>
        </p:spPr>
        <p:txBody>
          <a:bodyPr/>
          <a:lstStyle/>
          <a:p>
            <a:pPr>
              <a:buFont typeface="Wingdings" pitchFamily="2" charset="2"/>
              <a:buChar char="q"/>
            </a:pPr>
            <a:r>
              <a:rPr lang="en-AU" sz="2800" dirty="0" smtClean="0"/>
              <a:t>Is summary of the entire the </a:t>
            </a:r>
            <a:r>
              <a:rPr lang="en-AU" sz="2800" dirty="0"/>
              <a:t>major aspects of the entire </a:t>
            </a:r>
            <a:r>
              <a:rPr lang="en-AU" sz="2800" dirty="0" smtClean="0"/>
              <a:t>paper, usually </a:t>
            </a:r>
            <a:r>
              <a:rPr lang="en-AU" sz="2800" dirty="0"/>
              <a:t>in one paragraph of </a:t>
            </a:r>
            <a:r>
              <a:rPr lang="en-AU" sz="2800" dirty="0" smtClean="0"/>
              <a:t>250-300 </a:t>
            </a:r>
            <a:r>
              <a:rPr lang="en-AU" sz="2800" dirty="0"/>
              <a:t>words </a:t>
            </a:r>
            <a:endParaRPr lang="en-AU" sz="2800" dirty="0" smtClean="0"/>
          </a:p>
          <a:p>
            <a:pPr>
              <a:buFont typeface="Wingdings" pitchFamily="2" charset="2"/>
              <a:buChar char="q"/>
            </a:pPr>
            <a:r>
              <a:rPr lang="en-AU" sz="2800" dirty="0"/>
              <a:t>I</a:t>
            </a:r>
            <a:r>
              <a:rPr lang="en-AU" sz="2800" dirty="0" smtClean="0"/>
              <a:t>ncludes</a:t>
            </a:r>
            <a:r>
              <a:rPr lang="en-AU" sz="2800" dirty="0"/>
              <a:t>: 1) the </a:t>
            </a:r>
            <a:r>
              <a:rPr lang="en-AU" sz="2800" dirty="0" smtClean="0"/>
              <a:t>purpose </a:t>
            </a:r>
            <a:r>
              <a:rPr lang="en-AU" sz="2800" dirty="0"/>
              <a:t>of the </a:t>
            </a:r>
            <a:r>
              <a:rPr lang="en-AU" sz="2800" i="1" dirty="0"/>
              <a:t>study</a:t>
            </a:r>
            <a:r>
              <a:rPr lang="en-AU" sz="2800" dirty="0"/>
              <a:t> and the research problem(s) </a:t>
            </a:r>
            <a:r>
              <a:rPr lang="en-AU" sz="2800" dirty="0" smtClean="0"/>
              <a:t>investigated</a:t>
            </a:r>
            <a:r>
              <a:rPr lang="en-AU" sz="2800" dirty="0"/>
              <a:t>; 2) the </a:t>
            </a:r>
            <a:r>
              <a:rPr lang="en-AU" sz="2800" dirty="0" smtClean="0"/>
              <a:t>methodology; </a:t>
            </a:r>
            <a:r>
              <a:rPr lang="en-AU" sz="2800" dirty="0"/>
              <a:t>3) major findings </a:t>
            </a:r>
            <a:r>
              <a:rPr lang="en-AU" sz="2800" dirty="0" smtClean="0"/>
              <a:t>and recommendations</a:t>
            </a:r>
          </a:p>
          <a:p>
            <a:pPr>
              <a:buFont typeface="Wingdings" pitchFamily="2" charset="2"/>
              <a:buChar char="q"/>
            </a:pPr>
            <a:r>
              <a:rPr lang="en-GB" sz="2800" b="1" dirty="0" smtClean="0"/>
              <a:t>Keywords </a:t>
            </a:r>
            <a:r>
              <a:rPr lang="en-GB" sz="2800" dirty="0"/>
              <a:t>(Maximum of five key words)</a:t>
            </a:r>
            <a:endParaRPr lang="en-US" sz="2800" dirty="0"/>
          </a:p>
          <a:p>
            <a:pPr marL="114300" indent="0">
              <a:buNone/>
            </a:pPr>
            <a:endParaRPr lang="en-US" sz="7200" dirty="0"/>
          </a:p>
        </p:txBody>
      </p:sp>
      <p:pic>
        <p:nvPicPr>
          <p:cNvPr id="5" name="Picture 4" descr="How to Write an Abstract for a Research Paper?"/>
          <p:cNvPicPr/>
          <p:nvPr/>
        </p:nvPicPr>
        <p:blipFill>
          <a:blip r:embed="rId2">
            <a:extLst>
              <a:ext uri="{28A0092B-C50C-407E-A947-70E740481C1C}">
                <a14:useLocalDpi xmlns:a14="http://schemas.microsoft.com/office/drawing/2010/main" val="0"/>
              </a:ext>
            </a:extLst>
          </a:blip>
          <a:srcRect/>
          <a:stretch>
            <a:fillRect/>
          </a:stretch>
        </p:blipFill>
        <p:spPr bwMode="auto">
          <a:xfrm>
            <a:off x="5690681" y="1371600"/>
            <a:ext cx="2928026" cy="4464995"/>
          </a:xfrm>
          <a:prstGeom prst="rect">
            <a:avLst/>
          </a:prstGeom>
          <a:noFill/>
          <a:ln>
            <a:noFill/>
          </a:ln>
        </p:spPr>
      </p:pic>
    </p:spTree>
    <p:extLst>
      <p:ext uri="{BB962C8B-B14F-4D97-AF65-F5344CB8AC3E}">
        <p14:creationId xmlns:p14="http://schemas.microsoft.com/office/powerpoint/2010/main" val="3081005473"/>
      </p:ext>
    </p:extLst>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801</Words>
  <Application>Microsoft Office PowerPoint</Application>
  <PresentationFormat>On-screen Show (4:3)</PresentationFormat>
  <Paragraphs>91</Paragraphs>
  <Slides>24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Stencil</vt:lpstr>
      <vt:lpstr>Algerian</vt:lpstr>
      <vt:lpstr>EB Garamond</vt:lpstr>
      <vt:lpstr>Times New Roman</vt:lpstr>
      <vt:lpstr>Wingdings</vt:lpstr>
      <vt:lpstr>Adobe Caslon Pro</vt:lpstr>
      <vt:lpstr>Arial Black</vt:lpstr>
      <vt:lpstr>Tahoma</vt:lpstr>
      <vt:lpstr>Office Theme</vt:lpstr>
      <vt:lpstr> HOW TO WRITE FOR A PRACTITIONER AUDIENCE: STYLE AND ETIQUETTE   By Dr. Mercy Macharia   </vt:lpstr>
      <vt:lpstr>Expectations</vt:lpstr>
      <vt:lpstr>Introduction</vt:lpstr>
      <vt:lpstr>Reflection</vt:lpstr>
      <vt:lpstr> Considerations in Writing for  a Practitioner Audience </vt:lpstr>
      <vt:lpstr>PJMST Articles Writing  Template </vt:lpstr>
      <vt:lpstr>  </vt:lpstr>
      <vt:lpstr>PowerPoint Presentation</vt:lpstr>
      <vt:lpstr>ABSTRACT</vt:lpstr>
      <vt:lpstr>Activity 2</vt:lpstr>
      <vt:lpstr>Activity 1</vt:lpstr>
      <vt:lpstr>PowerPoint Presentation</vt:lpstr>
      <vt:lpstr>PowerPoint Presentation</vt:lpstr>
      <vt:lpstr>KEY IDEAS</vt:lpstr>
      <vt:lpstr>Conclusion</vt:lpstr>
      <vt:lpstr>Conclusion</vt:lpstr>
      <vt:lpstr>STYLE OF WRITING</vt:lpstr>
      <vt:lpstr> Citation and Referencing </vt:lpstr>
      <vt:lpstr>Citing and Referencing a Quote</vt:lpstr>
      <vt:lpstr>PowerPoint Presentation</vt:lpstr>
      <vt:lpstr>Representing Tables</vt:lpstr>
      <vt:lpstr>Representing Figures</vt:lpstr>
      <vt:lpstr>Take away</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User</dc:creator>
  <cp:lastModifiedBy>user</cp:lastModifiedBy>
  <cp:revision>53</cp:revision>
  <dcterms:created xsi:type="dcterms:W3CDTF">2024-04-06T09:34:08Z</dcterms:created>
  <dcterms:modified xsi:type="dcterms:W3CDTF">2024-06-12T13:36:52Z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4E4529A66B414DF8921D16766669BF83_13</vt:lpwstr>
  </property>
  <property fmtid="{D5CDD505-2E9C-101B-9397-08002B2CF9AE}" pid="3" name="KSOProductBuildVer">
    <vt:lpwstr>1033-12.2.0.13266</vt:lpwstr>
  </property>
</Properties>
</file>