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86" r:id="rId5"/>
    <p:sldId id="259" r:id="rId6"/>
    <p:sldId id="28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EB Garamond"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Z+EkrjpYT9FNZcAvqcCD1upkP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d94ed1e48_1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4d94ed1e48_1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24d94ed1e48_1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4d94ed1e48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4d94ed1e48_1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Ask the participants to open Scratch on their devices</a:t>
            </a:r>
          </a:p>
          <a:p>
            <a:pPr marL="0" lvl="0" indent="0" algn="l" rtl="0">
              <a:spcBef>
                <a:spcPts val="360"/>
              </a:spcBef>
              <a:spcAft>
                <a:spcPts val="0"/>
              </a:spcAft>
              <a:buNone/>
            </a:pPr>
            <a:endParaRPr dirty="0"/>
          </a:p>
        </p:txBody>
      </p:sp>
      <p:sp>
        <p:nvSpPr>
          <p:cNvPr id="159" name="Google Shape;159;g24d94ed1e48_1_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4d94ed1e48_1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4d94ed1e48_1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7" name="Google Shape;167;g24d94ed1e48_1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4d94ed1e48_1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4d94ed1e48_1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g24d94ed1e48_1_4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d94ed1e48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4d94ed1e48_1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1" name="Google Shape;181;g24d94ed1e48_1_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4d94ed1e48_1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4d94ed1e48_1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8" name="Google Shape;188;g24d94ed1e48_1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d94ed1e48_1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d94ed1e48_1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7" name="Google Shape;197;g24d94ed1e48_1_6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d94ed1e48_1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d94ed1e48_1_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6" name="Google Shape;206;g24d94ed1e48_1_7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d94ed1e48_1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d94ed1e48_1_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g24d94ed1e48_1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d94ed1e48_1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4d94ed1e48_1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3" name="Google Shape;223;g24d94ed1e48_1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d94ed1e4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4d94ed1e48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The facilitator can ask the participants to add more blocks with different commands and observe the sprite. As part of the extended learning</a:t>
            </a:r>
          </a:p>
          <a:p>
            <a:pPr marL="0" lvl="0" indent="0" algn="l" rtl="0">
              <a:spcBef>
                <a:spcPts val="360"/>
              </a:spcBef>
              <a:spcAft>
                <a:spcPts val="0"/>
              </a:spcAft>
              <a:buNone/>
            </a:pPr>
            <a:endParaRPr dirty="0"/>
          </a:p>
        </p:txBody>
      </p:sp>
      <p:sp>
        <p:nvSpPr>
          <p:cNvPr id="232" name="Google Shape;232;g24d94ed1e48_0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d94ed1e48_1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4d94ed1e48_1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9" name="Google Shape;239;g24d94ed1e48_1_8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4d94ed1e48_1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4d94ed1e48_1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7" name="Google Shape;247;g24d94ed1e48_1_9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4d94ed1e48_1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4d94ed1e48_1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5" name="Google Shape;255;g24d94ed1e48_1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d94ed1e48_1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d94ed1e48_1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3" name="Google Shape;263;g24d94ed1e48_1_1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4d94ed1e48_1_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4d94ed1e48_1_1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24d94ed1e48_1_14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4d94ed1e48_1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4d94ed1e48_1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g24d94ed1e48_1_14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d94ed1e48_1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4d94ed1e48_1_1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Add the backdrops</a:t>
            </a:r>
            <a:endParaRPr dirty="0"/>
          </a:p>
        </p:txBody>
      </p:sp>
      <p:sp>
        <p:nvSpPr>
          <p:cNvPr id="287" name="Google Shape;287;g24d94ed1e48_1_1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d94ed1e48_1_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4d94ed1e48_1_1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5" name="Google Shape;295;g24d94ed1e48_1_1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4d94ed1e48_1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4d94ed1e48_1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02" name="Google Shape;302;g24d94ed1e48_1_1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4d94ed1e48_1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4d94ed1e48_1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24d94ed1e48_1_13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d94ed1e48_1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d94ed1e48_1_1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 name="Google Shape;117;g24d94ed1e48_1_1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d94ed1e48_1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4d94ed1e48_1_1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g24d94ed1e48_1_1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d94ed1e48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d94ed1e48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1" name="Google Shape;131;g24d94ed1e48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d94ed1e48_1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d94ed1e48_1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g24d94ed1e48_1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d94ed1e48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d94ed1e48_1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g24d94ed1e48_1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5"/>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1" name="Google Shape;21;p1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1219200" y="226238"/>
            <a:ext cx="774966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24"/>
          <p:cNvSpPr txBox="1">
            <a:spLocks noGrp="1"/>
          </p:cNvSpPr>
          <p:nvPr>
            <p:ph type="body" idx="1"/>
          </p:nvPr>
        </p:nvSpPr>
        <p:spPr>
          <a:xfrm rot="5400000">
            <a:off x="2309019" y="-251617"/>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25"/>
          <p:cNvSpPr txBox="1">
            <a:spLocks noGrp="1"/>
          </p:cNvSpPr>
          <p:nvPr>
            <p:ph type="title"/>
          </p:nvPr>
        </p:nvSpPr>
        <p:spPr>
          <a:xfrm rot="5400000">
            <a:off x="4732338"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3" name="Google Shape;83;p2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1219200" y="226238"/>
            <a:ext cx="774966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1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457200" y="227015"/>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1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1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1219200" y="226238"/>
            <a:ext cx="774966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19"/>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1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1219200" y="226238"/>
            <a:ext cx="774966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0"/>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0"/>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22"/>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23"/>
          <p:cNvSpPr>
            <a:spLocks noGrp="1"/>
          </p:cNvSpPr>
          <p:nvPr>
            <p:ph type="pic" idx="2"/>
          </p:nvPr>
        </p:nvSpPr>
        <p:spPr>
          <a:xfrm>
            <a:off x="1792288" y="612775"/>
            <a:ext cx="5486400" cy="4114800"/>
          </a:xfrm>
          <a:prstGeom prst="rect">
            <a:avLst/>
          </a:prstGeom>
          <a:noFill/>
          <a:ln>
            <a:noFill/>
          </a:ln>
        </p:spPr>
      </p:sp>
      <p:sp>
        <p:nvSpPr>
          <p:cNvPr id="71" name="Google Shape;71;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1219200" y="226238"/>
            <a:ext cx="7749668"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0000CC"/>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1" i="0" u="none" strike="noStrike" cap="none">
                <a:solidFill>
                  <a:schemeClr val="dk1"/>
                </a:solidFill>
                <a:latin typeface="EB Garamond"/>
                <a:ea typeface="EB Garamond"/>
                <a:cs typeface="EB Garamond"/>
                <a:sym typeface="EB Garamond"/>
              </a:defRPr>
            </a:lvl3pPr>
            <a:lvl4pPr marL="1828800" marR="0" lvl="3"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4pPr>
            <a:lvl5pPr marL="2286000" marR="0" lvl="4" indent="-355600" algn="l" rtl="0">
              <a:spcBef>
                <a:spcPts val="400"/>
              </a:spcBef>
              <a:spcAft>
                <a:spcPts val="0"/>
              </a:spcAft>
              <a:buClr>
                <a:schemeClr val="dk1"/>
              </a:buClr>
              <a:buSzPts val="2000"/>
              <a:buFont typeface="Arial"/>
              <a:buChar char="»"/>
              <a:defRPr sz="2000" b="1" i="0" u="none" strike="noStrike" cap="none">
                <a:solidFill>
                  <a:schemeClr val="dk1"/>
                </a:solidFill>
                <a:latin typeface="EB Garamond"/>
                <a:ea typeface="EB Garamond"/>
                <a:cs typeface="EB Garamond"/>
                <a:sym typeface="EB Garamond"/>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4" descr="CEMASTEA-Logos-amended"/>
          <p:cNvPicPr preferRelativeResize="0"/>
          <p:nvPr/>
        </p:nvPicPr>
        <p:blipFill rotWithShape="1">
          <a:blip r:embed="rId13">
            <a:alphaModFix/>
          </a:blip>
          <a:srcRect/>
          <a:stretch/>
        </p:blipFill>
        <p:spPr>
          <a:xfrm>
            <a:off x="7772401" y="5562208"/>
            <a:ext cx="1349373" cy="1295792"/>
          </a:xfrm>
          <a:prstGeom prst="rect">
            <a:avLst/>
          </a:prstGeom>
          <a:noFill/>
          <a:ln>
            <a:noFill/>
          </a:ln>
        </p:spPr>
      </p:pic>
      <p:sp>
        <p:nvSpPr>
          <p:cNvPr id="15" name="Google Shape;15;p14"/>
          <p:cNvSpPr txBox="1"/>
          <p:nvPr/>
        </p:nvSpPr>
        <p:spPr>
          <a:xfrm>
            <a:off x="3048001" y="6308725"/>
            <a:ext cx="47466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0000CC"/>
                </a:solidFill>
                <a:latin typeface="EB Garamond"/>
                <a:ea typeface="EB Garamond"/>
                <a:cs typeface="EB Garamond"/>
                <a:sym typeface="EB Garamond"/>
              </a:rPr>
              <a:t>ISO 9001:2015 Certified</a:t>
            </a:r>
            <a:endParaRPr/>
          </a:p>
        </p:txBody>
      </p:sp>
      <p:pic>
        <p:nvPicPr>
          <p:cNvPr id="16" name="Google Shape;16;p14"/>
          <p:cNvPicPr preferRelativeResize="0"/>
          <p:nvPr/>
        </p:nvPicPr>
        <p:blipFill rotWithShape="1">
          <a:blip r:embed="rId14">
            <a:alphaModFix/>
          </a:blip>
          <a:srcRect l="-1006" t="-1007"/>
          <a:stretch/>
        </p:blipFill>
        <p:spPr>
          <a:xfrm rot="10800000" flipH="1">
            <a:off x="2195513" y="6260325"/>
            <a:ext cx="852487" cy="465792"/>
          </a:xfrm>
          <a:prstGeom prst="rect">
            <a:avLst/>
          </a:prstGeom>
          <a:noFill/>
          <a:ln>
            <a:noFill/>
          </a:ln>
        </p:spPr>
      </p:pic>
      <p:pic>
        <p:nvPicPr>
          <p:cNvPr id="17" name="Google Shape;17;p14"/>
          <p:cNvPicPr preferRelativeResize="0"/>
          <p:nvPr/>
        </p:nvPicPr>
        <p:blipFill rotWithShape="1">
          <a:blip r:embed="rId15">
            <a:alphaModFix/>
          </a:blip>
          <a:srcRect/>
          <a:stretch/>
        </p:blipFill>
        <p:spPr>
          <a:xfrm>
            <a:off x="0" y="43678"/>
            <a:ext cx="1478536"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533400" y="1752600"/>
            <a:ext cx="80772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i="0" u="none" strike="noStrike">
                <a:latin typeface="Times New Roman"/>
                <a:ea typeface="Times New Roman"/>
                <a:cs typeface="Times New Roman"/>
                <a:sym typeface="Times New Roman"/>
              </a:rPr>
              <a:t>Training on Coding for Middle School Teachers</a:t>
            </a:r>
            <a:endParaRPr sz="8800"/>
          </a:p>
        </p:txBody>
      </p:sp>
      <p:sp>
        <p:nvSpPr>
          <p:cNvPr id="92" name="Google Shape;92;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300"/>
              <a:buNone/>
            </a:pPr>
            <a:endParaRPr sz="3300" b="1">
              <a:solidFill>
                <a:srgbClr val="000000"/>
              </a:solidFill>
            </a:endParaRPr>
          </a:p>
          <a:p>
            <a:pPr marL="0" lvl="0" indent="0" algn="ctr" rtl="0">
              <a:spcBef>
                <a:spcPts val="660"/>
              </a:spcBef>
              <a:spcAft>
                <a:spcPts val="0"/>
              </a:spcAft>
              <a:buClr>
                <a:srgbClr val="000000"/>
              </a:buClr>
              <a:buSzPts val="3300"/>
              <a:buNone/>
            </a:pPr>
            <a:r>
              <a:rPr lang="en-US" sz="3300" b="1">
                <a:solidFill>
                  <a:srgbClr val="000000"/>
                </a:solidFill>
              </a:rPr>
              <a:t>Facilitator: CEMASTEA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4d94ed1e48_1_8"/>
          <p:cNvSpPr txBox="1">
            <a:spLocks noGrp="1"/>
          </p:cNvSpPr>
          <p:nvPr>
            <p:ph type="title"/>
          </p:nvPr>
        </p:nvSpPr>
        <p:spPr>
          <a:xfrm>
            <a:off x="457200" y="-10"/>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600" b="1"/>
              <a:t>Common terms as used in Scratch</a:t>
            </a:r>
            <a:endParaRPr sz="3600" b="1"/>
          </a:p>
        </p:txBody>
      </p:sp>
      <p:sp>
        <p:nvSpPr>
          <p:cNvPr id="141" name="Google Shape;141;g24d94ed1e48_1_8"/>
          <p:cNvSpPr txBox="1">
            <a:spLocks noGrp="1"/>
          </p:cNvSpPr>
          <p:nvPr>
            <p:ph type="body" idx="1"/>
          </p:nvPr>
        </p:nvSpPr>
        <p:spPr>
          <a:xfrm>
            <a:off x="457200" y="1143000"/>
            <a:ext cx="8229600" cy="5603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600" b="1" i="1"/>
              <a:t>d) Code blocks </a:t>
            </a:r>
            <a:r>
              <a:rPr lang="en-US" sz="3600"/>
              <a:t>- puzzle-piece-like shapes which represent a set of commands that instruct the computer the task to be performed by the character in the story.</a:t>
            </a:r>
            <a:endParaRPr sz="3600"/>
          </a:p>
          <a:p>
            <a:pPr marL="0" lvl="0" indent="0" algn="l" rtl="0">
              <a:lnSpc>
                <a:spcPct val="115000"/>
              </a:lnSpc>
              <a:spcBef>
                <a:spcPts val="1200"/>
              </a:spcBef>
              <a:spcAft>
                <a:spcPts val="0"/>
              </a:spcAft>
              <a:buNone/>
            </a:pPr>
            <a:r>
              <a:rPr lang="en-US" sz="3600" b="1" i="1"/>
              <a:t>e) Sprite</a:t>
            </a:r>
            <a:r>
              <a:rPr lang="en-US" sz="3600"/>
              <a:t> - the main character(s) in the story created. They can be made to move around, change appearance or even react when they touch something.</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4d94ed1e48_1_15"/>
          <p:cNvSpPr txBox="1">
            <a:spLocks noGrp="1"/>
          </p:cNvSpPr>
          <p:nvPr>
            <p:ph type="title"/>
          </p:nvPr>
        </p:nvSpPr>
        <p:spPr>
          <a:xfrm>
            <a:off x="457200" y="-8978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600" b="1"/>
              <a:t>Common terms as used in Scratch</a:t>
            </a:r>
            <a:endParaRPr sz="3600" b="1"/>
          </a:p>
        </p:txBody>
      </p:sp>
      <p:sp>
        <p:nvSpPr>
          <p:cNvPr id="148" name="Google Shape;148;g24d94ed1e48_1_15"/>
          <p:cNvSpPr txBox="1">
            <a:spLocks noGrp="1"/>
          </p:cNvSpPr>
          <p:nvPr>
            <p:ph type="body" idx="1"/>
          </p:nvPr>
        </p:nvSpPr>
        <p:spPr>
          <a:xfrm>
            <a:off x="74550" y="1165950"/>
            <a:ext cx="8907900" cy="56919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3600" b="1" i="1"/>
              <a:t>f) Backdrops</a:t>
            </a:r>
            <a:r>
              <a:rPr lang="en-US" sz="3600"/>
              <a:t> - background displaying the scene of the character(s) in the story.</a:t>
            </a:r>
            <a:endParaRPr sz="3600"/>
          </a:p>
          <a:p>
            <a:pPr marL="0" lvl="0" indent="0" algn="l" rtl="0">
              <a:lnSpc>
                <a:spcPct val="115000"/>
              </a:lnSpc>
              <a:spcBef>
                <a:spcPts val="1200"/>
              </a:spcBef>
              <a:spcAft>
                <a:spcPts val="0"/>
              </a:spcAft>
              <a:buClr>
                <a:schemeClr val="dk1"/>
              </a:buClr>
              <a:buSzPts val="1100"/>
              <a:buFont typeface="Arial"/>
              <a:buNone/>
            </a:pPr>
            <a:endParaRPr sz="3600"/>
          </a:p>
          <a:p>
            <a:pPr marL="0" lvl="0" indent="0" algn="l" rtl="0">
              <a:lnSpc>
                <a:spcPct val="115000"/>
              </a:lnSpc>
              <a:spcBef>
                <a:spcPts val="1200"/>
              </a:spcBef>
              <a:spcAft>
                <a:spcPts val="0"/>
              </a:spcAft>
              <a:buClr>
                <a:schemeClr val="dk1"/>
              </a:buClr>
              <a:buSzPts val="1100"/>
              <a:buFont typeface="Arial"/>
              <a:buNone/>
            </a:pPr>
            <a:r>
              <a:rPr lang="en-US" sz="3600" b="1" i="1"/>
              <a:t>h) Project</a:t>
            </a:r>
            <a:r>
              <a:rPr lang="en-US" sz="3600"/>
              <a:t> - story/game created in Scratch  </a:t>
            </a:r>
            <a:endParaRPr sz="3600"/>
          </a:p>
          <a:p>
            <a:pPr marL="0" lvl="0" indent="0" algn="l" rtl="0">
              <a:spcBef>
                <a:spcPts val="360"/>
              </a:spcBef>
              <a:spcAft>
                <a:spcPts val="0"/>
              </a:spcAft>
              <a:buNone/>
            </a:pP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4d94ed1e48_1_22"/>
          <p:cNvSpPr txBox="1">
            <a:spLocks noGrp="1"/>
          </p:cNvSpPr>
          <p:nvPr>
            <p:ph type="title"/>
          </p:nvPr>
        </p:nvSpPr>
        <p:spPr>
          <a:xfrm>
            <a:off x="140375" y="133796"/>
            <a:ext cx="8229600" cy="6489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endParaRPr sz="3600" b="1">
              <a:solidFill>
                <a:srgbClr val="0000CC"/>
              </a:solidFill>
            </a:endParaRPr>
          </a:p>
          <a:p>
            <a:pPr marL="0" lvl="0" indent="0" algn="ctr" rtl="0">
              <a:lnSpc>
                <a:spcPct val="115000"/>
              </a:lnSpc>
              <a:spcBef>
                <a:spcPts val="1200"/>
              </a:spcBef>
              <a:spcAft>
                <a:spcPts val="0"/>
              </a:spcAft>
              <a:buClr>
                <a:schemeClr val="dk1"/>
              </a:buClr>
              <a:buSzPts val="1100"/>
              <a:buFont typeface="Arial"/>
              <a:buNone/>
            </a:pPr>
            <a:r>
              <a:rPr lang="en-US" sz="3600" b="1">
                <a:solidFill>
                  <a:srgbClr val="0000CC"/>
                </a:solidFill>
              </a:rPr>
              <a:t>Getting started with Scratch</a:t>
            </a:r>
            <a:endParaRPr sz="3600" b="1">
              <a:solidFill>
                <a:srgbClr val="0000CC"/>
              </a:solidFill>
            </a:endParaRPr>
          </a:p>
          <a:p>
            <a:pPr marL="0" lvl="0" indent="0" algn="ctr" rtl="0">
              <a:spcBef>
                <a:spcPts val="0"/>
              </a:spcBef>
              <a:spcAft>
                <a:spcPts val="0"/>
              </a:spcAft>
              <a:buNone/>
            </a:pPr>
            <a:endParaRPr sz="3600"/>
          </a:p>
        </p:txBody>
      </p:sp>
      <p:sp>
        <p:nvSpPr>
          <p:cNvPr id="155" name="Google Shape;155;g24d94ed1e48_1_22"/>
          <p:cNvSpPr txBox="1">
            <a:spLocks noGrp="1"/>
          </p:cNvSpPr>
          <p:nvPr>
            <p:ph type="body" idx="1"/>
          </p:nvPr>
        </p:nvSpPr>
        <p:spPr>
          <a:xfrm>
            <a:off x="364025" y="1025000"/>
            <a:ext cx="8574900" cy="5355600"/>
          </a:xfrm>
          <a:prstGeom prst="rect">
            <a:avLst/>
          </a:prstGeom>
        </p:spPr>
        <p:txBody>
          <a:bodyPr spcFirstLastPara="1" wrap="square" lIns="91425" tIns="45700" rIns="91425" bIns="45700" anchor="t" anchorCtr="0">
            <a:noAutofit/>
          </a:bodyPr>
          <a:lstStyle/>
          <a:p>
            <a:pPr marL="457200" lvl="0" indent="-425450" algn="l" rtl="0">
              <a:lnSpc>
                <a:spcPct val="115000"/>
              </a:lnSpc>
              <a:spcBef>
                <a:spcPts val="1200"/>
              </a:spcBef>
              <a:spcAft>
                <a:spcPts val="0"/>
              </a:spcAft>
              <a:buClr>
                <a:srgbClr val="000000"/>
              </a:buClr>
              <a:buSzPts val="3100"/>
              <a:buChar char="•"/>
            </a:pPr>
            <a:r>
              <a:rPr lang="en-US" sz="3100">
                <a:solidFill>
                  <a:srgbClr val="000000"/>
                </a:solidFill>
              </a:rPr>
              <a:t>Double click on the Scratch icon to get started..</a:t>
            </a:r>
            <a:endParaRPr sz="3100">
              <a:solidFill>
                <a:srgbClr val="000000"/>
              </a:solidFill>
            </a:endParaRPr>
          </a:p>
          <a:p>
            <a:pPr marL="0" lvl="0" indent="0" algn="l" rtl="0">
              <a:lnSpc>
                <a:spcPct val="115000"/>
              </a:lnSpc>
              <a:spcBef>
                <a:spcPts val="1200"/>
              </a:spcBef>
              <a:spcAft>
                <a:spcPts val="0"/>
              </a:spcAft>
              <a:buNone/>
            </a:pPr>
            <a:r>
              <a:rPr lang="en-US" sz="3100">
                <a:solidFill>
                  <a:srgbClr val="000000"/>
                </a:solidFill>
              </a:rPr>
              <a:t>This brings you to the interface home page which has 4 main elements namely;</a:t>
            </a:r>
            <a:endParaRPr sz="3100">
              <a:solidFill>
                <a:srgbClr val="000000"/>
              </a:solidFill>
            </a:endParaRPr>
          </a:p>
          <a:p>
            <a:pPr marL="0" lvl="0" indent="0" algn="l" rtl="0">
              <a:lnSpc>
                <a:spcPct val="115000"/>
              </a:lnSpc>
              <a:spcBef>
                <a:spcPts val="1200"/>
              </a:spcBef>
              <a:spcAft>
                <a:spcPts val="0"/>
              </a:spcAft>
              <a:buNone/>
            </a:pPr>
            <a:r>
              <a:rPr lang="en-US" sz="3100" b="1">
                <a:solidFill>
                  <a:srgbClr val="FF0000"/>
                </a:solidFill>
              </a:rPr>
              <a:t>1. Block Palette</a:t>
            </a:r>
            <a:r>
              <a:rPr lang="en-US" sz="3100">
                <a:solidFill>
                  <a:srgbClr val="000000"/>
                </a:solidFill>
              </a:rPr>
              <a:t> - also known as the programming palette</a:t>
            </a:r>
            <a:endParaRPr sz="3100">
              <a:solidFill>
                <a:srgbClr val="000000"/>
              </a:solidFill>
            </a:endParaRPr>
          </a:p>
          <a:p>
            <a:pPr marL="0" lvl="0" indent="0" algn="l" rtl="0">
              <a:lnSpc>
                <a:spcPct val="115000"/>
              </a:lnSpc>
              <a:spcBef>
                <a:spcPts val="1200"/>
              </a:spcBef>
              <a:spcAft>
                <a:spcPts val="0"/>
              </a:spcAft>
              <a:buNone/>
            </a:pPr>
            <a:r>
              <a:rPr lang="en-US" sz="3100" b="1">
                <a:solidFill>
                  <a:srgbClr val="0000FF"/>
                </a:solidFill>
              </a:rPr>
              <a:t>2. Code area</a:t>
            </a:r>
            <a:r>
              <a:rPr lang="en-US" sz="3100" b="1">
                <a:solidFill>
                  <a:srgbClr val="000000"/>
                </a:solidFill>
              </a:rPr>
              <a:t> </a:t>
            </a:r>
            <a:r>
              <a:rPr lang="en-US" sz="3100">
                <a:solidFill>
                  <a:srgbClr val="000000"/>
                </a:solidFill>
              </a:rPr>
              <a:t>- also known as the script area</a:t>
            </a:r>
            <a:endParaRPr sz="3100">
              <a:solidFill>
                <a:srgbClr val="000000"/>
              </a:solidFill>
            </a:endParaRPr>
          </a:p>
          <a:p>
            <a:pPr marL="0" lvl="0" indent="0" algn="l" rtl="0">
              <a:lnSpc>
                <a:spcPct val="115000"/>
              </a:lnSpc>
              <a:spcBef>
                <a:spcPts val="1200"/>
              </a:spcBef>
              <a:spcAft>
                <a:spcPts val="0"/>
              </a:spcAft>
              <a:buNone/>
            </a:pPr>
            <a:r>
              <a:rPr lang="en-US" sz="3100" b="1">
                <a:solidFill>
                  <a:srgbClr val="38761D"/>
                </a:solidFill>
              </a:rPr>
              <a:t>3. Stage area</a:t>
            </a:r>
            <a:endParaRPr sz="3100" b="1">
              <a:solidFill>
                <a:srgbClr val="38761D"/>
              </a:solidFill>
            </a:endParaRPr>
          </a:p>
          <a:p>
            <a:pPr marL="0" lvl="0" indent="0" algn="l" rtl="0">
              <a:spcBef>
                <a:spcPts val="0"/>
              </a:spcBef>
              <a:spcAft>
                <a:spcPts val="0"/>
              </a:spcAft>
              <a:buNone/>
            </a:pPr>
            <a:r>
              <a:rPr lang="en-US" sz="3100" b="1">
                <a:solidFill>
                  <a:srgbClr val="9900FF"/>
                </a:solidFill>
              </a:rPr>
              <a:t>4. Sprite area</a:t>
            </a:r>
            <a:endParaRPr sz="3100" b="1">
              <a:solidFill>
                <a:srgbClr val="9900FF"/>
              </a:solidFill>
              <a:latin typeface="Arial"/>
              <a:ea typeface="Arial"/>
              <a:cs typeface="Arial"/>
              <a:sym typeface="Arial"/>
            </a:endParaRPr>
          </a:p>
          <a:p>
            <a:pPr marL="0" lvl="0" indent="0" algn="l" rtl="0">
              <a:spcBef>
                <a:spcPts val="360"/>
              </a:spcBef>
              <a:spcAft>
                <a:spcPts val="0"/>
              </a:spcAft>
              <a:buNone/>
            </a:pPr>
            <a:endParaRPr sz="3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4d94ed1e48_1_31"/>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b="1"/>
              <a:t>Scratch interface Home page</a:t>
            </a:r>
            <a:endParaRPr sz="4200" b="1"/>
          </a:p>
        </p:txBody>
      </p:sp>
      <p:sp>
        <p:nvSpPr>
          <p:cNvPr id="162" name="Google Shape;162;g24d94ed1e48_1_31"/>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63" name="Google Shape;163;g24d94ed1e48_1_31"/>
          <p:cNvPicPr preferRelativeResize="0"/>
          <p:nvPr/>
        </p:nvPicPr>
        <p:blipFill>
          <a:blip r:embed="rId3">
            <a:alphaModFix/>
          </a:blip>
          <a:stretch>
            <a:fillRect/>
          </a:stretch>
        </p:blipFill>
        <p:spPr>
          <a:xfrm>
            <a:off x="523875" y="1162050"/>
            <a:ext cx="8096250" cy="4533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4d94ed1e48_1_37"/>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b="1"/>
              <a:t>Description of Homepage</a:t>
            </a:r>
            <a:endParaRPr sz="4200" b="1"/>
          </a:p>
        </p:txBody>
      </p:sp>
      <p:sp>
        <p:nvSpPr>
          <p:cNvPr id="170" name="Google Shape;170;g24d94ed1e48_1_37"/>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600" b="1" i="1"/>
              <a:t>Block palette</a:t>
            </a:r>
            <a:r>
              <a:rPr lang="en-US" sz="3600" i="1"/>
              <a:t>:</a:t>
            </a:r>
            <a:r>
              <a:rPr lang="en-US" sz="3600"/>
              <a:t> This contains instruction blocks (code blocks) used to program the sprite to do or say something.</a:t>
            </a:r>
            <a:endParaRPr sz="3600"/>
          </a:p>
          <a:p>
            <a:pPr marL="0" lvl="0" indent="0" algn="l" rtl="0">
              <a:spcBef>
                <a:spcPts val="360"/>
              </a:spcBef>
              <a:spcAft>
                <a:spcPts val="0"/>
              </a:spcAft>
              <a:buNone/>
            </a:pPr>
            <a:r>
              <a:rPr lang="en-US" sz="3600" b="1" i="1"/>
              <a:t>Coding area</a:t>
            </a:r>
            <a:r>
              <a:rPr lang="en-US" sz="3600" b="1"/>
              <a:t>:</a:t>
            </a:r>
            <a:r>
              <a:rPr lang="en-US" sz="3600"/>
              <a:t> This is the space where the code blocks are dragged and dropped as you write a program(story/games).</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4d94ed1e48_1_43"/>
          <p:cNvSpPr txBox="1">
            <a:spLocks noGrp="1"/>
          </p:cNvSpPr>
          <p:nvPr>
            <p:ph type="title"/>
          </p:nvPr>
        </p:nvSpPr>
        <p:spPr>
          <a:xfrm>
            <a:off x="457200" y="227022"/>
            <a:ext cx="8229600" cy="79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200" b="1"/>
              <a:t>Description of Homepage</a:t>
            </a:r>
            <a:endParaRPr sz="4200" b="1"/>
          </a:p>
        </p:txBody>
      </p:sp>
      <p:sp>
        <p:nvSpPr>
          <p:cNvPr id="177" name="Google Shape;177;g24d94ed1e48_1_43"/>
          <p:cNvSpPr txBox="1">
            <a:spLocks noGrp="1"/>
          </p:cNvSpPr>
          <p:nvPr>
            <p:ph type="body" idx="1"/>
          </p:nvPr>
        </p:nvSpPr>
        <p:spPr>
          <a:xfrm>
            <a:off x="0" y="1165950"/>
            <a:ext cx="9144000" cy="5617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000" b="1" i="1"/>
              <a:t>Sprite area</a:t>
            </a:r>
            <a:r>
              <a:rPr lang="en-US" sz="3000"/>
              <a:t>: This is the area or space where the selected  sprites appear and can be interchangeably controlled for display in the coding area. It defines the boundaries within which the sprite can move and interact with other objects. It is represented by a rectangular shape that encloses the sprite's image or costume</a:t>
            </a:r>
            <a:endParaRPr sz="3000"/>
          </a:p>
          <a:p>
            <a:pPr marL="0" lvl="0" indent="0" algn="l" rtl="0">
              <a:spcBef>
                <a:spcPts val="360"/>
              </a:spcBef>
              <a:spcAft>
                <a:spcPts val="0"/>
              </a:spcAft>
              <a:buNone/>
            </a:pPr>
            <a:r>
              <a:rPr lang="en-US" sz="3000" b="1" i="1"/>
              <a:t>Stage area:</a:t>
            </a:r>
            <a:r>
              <a:rPr lang="en-US" sz="3000" b="1"/>
              <a:t> </a:t>
            </a:r>
            <a:r>
              <a:rPr lang="en-US" sz="3000"/>
              <a:t>This is the primary area  where the action of the program is displayed as performed by the sprite. The stage may be of different backgrounds.</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4d94ed1e48_1_52"/>
          <p:cNvSpPr txBox="1">
            <a:spLocks noGrp="1"/>
          </p:cNvSpPr>
          <p:nvPr>
            <p:ph type="title"/>
          </p:nvPr>
        </p:nvSpPr>
        <p:spPr>
          <a:xfrm>
            <a:off x="457200" y="-2"/>
            <a:ext cx="8229600" cy="87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The Code Blocks</a:t>
            </a:r>
            <a:endParaRPr b="1"/>
          </a:p>
        </p:txBody>
      </p:sp>
      <p:sp>
        <p:nvSpPr>
          <p:cNvPr id="184" name="Google Shape;184;g24d94ed1e48_1_52"/>
          <p:cNvSpPr txBox="1">
            <a:spLocks noGrp="1"/>
          </p:cNvSpPr>
          <p:nvPr>
            <p:ph type="body" idx="1"/>
          </p:nvPr>
        </p:nvSpPr>
        <p:spPr>
          <a:xfrm>
            <a:off x="364000" y="1115675"/>
            <a:ext cx="8544000" cy="5257800"/>
          </a:xfrm>
          <a:prstGeom prst="rect">
            <a:avLst/>
          </a:prstGeom>
        </p:spPr>
        <p:txBody>
          <a:bodyPr spcFirstLastPara="1" wrap="square" lIns="91425" tIns="45700" rIns="91425" bIns="45700" anchor="t" anchorCtr="0">
            <a:noAutofit/>
          </a:bodyPr>
          <a:lstStyle/>
          <a:p>
            <a:pPr marL="457200" lvl="0" indent="-457200" algn="l" rtl="0">
              <a:spcBef>
                <a:spcPts val="360"/>
              </a:spcBef>
              <a:spcAft>
                <a:spcPts val="0"/>
              </a:spcAft>
              <a:buSzPts val="3600"/>
              <a:buChar char="•"/>
            </a:pPr>
            <a:r>
              <a:rPr lang="en-US" sz="3600"/>
              <a:t>Are puzzle-piece-like shapes which represent a set of commands that instruct the computer the task to be performed by the sprite in the story</a:t>
            </a:r>
            <a:endParaRPr sz="3600"/>
          </a:p>
          <a:p>
            <a:pPr marL="457200" lvl="0" indent="-457200" algn="l" rtl="0">
              <a:spcBef>
                <a:spcPts val="0"/>
              </a:spcBef>
              <a:spcAft>
                <a:spcPts val="0"/>
              </a:spcAft>
              <a:buSzPts val="3600"/>
              <a:buChar char="•"/>
            </a:pPr>
            <a:r>
              <a:rPr lang="en-US" sz="3600"/>
              <a:t>Code blocks are placed in different categories of commands.</a:t>
            </a:r>
            <a:endParaRPr sz="3600"/>
          </a:p>
          <a:p>
            <a:pPr marL="457200" lvl="0" indent="-457200" algn="l" rtl="0">
              <a:spcBef>
                <a:spcPts val="0"/>
              </a:spcBef>
              <a:spcAft>
                <a:spcPts val="0"/>
              </a:spcAft>
              <a:buSzPts val="3600"/>
              <a:buChar char="•"/>
            </a:pPr>
            <a:r>
              <a:rPr lang="en-US" sz="3600"/>
              <a:t>The categories include </a:t>
            </a:r>
            <a:r>
              <a:rPr lang="en-US" sz="3600" b="1">
                <a:solidFill>
                  <a:srgbClr val="0000FF"/>
                </a:solidFill>
              </a:rPr>
              <a:t>motion</a:t>
            </a:r>
            <a:r>
              <a:rPr lang="en-US" sz="3600" b="1"/>
              <a:t>, </a:t>
            </a:r>
            <a:r>
              <a:rPr lang="en-US" sz="3600" b="1">
                <a:solidFill>
                  <a:srgbClr val="9900FF"/>
                </a:solidFill>
              </a:rPr>
              <a:t>looks</a:t>
            </a:r>
            <a:r>
              <a:rPr lang="en-US" sz="3600" b="1"/>
              <a:t>, </a:t>
            </a:r>
            <a:r>
              <a:rPr lang="en-US" sz="3600" b="1">
                <a:solidFill>
                  <a:srgbClr val="FF00FF"/>
                </a:solidFill>
              </a:rPr>
              <a:t>sound</a:t>
            </a:r>
            <a:r>
              <a:rPr lang="en-US" sz="3600" b="1"/>
              <a:t>, </a:t>
            </a:r>
            <a:r>
              <a:rPr lang="en-US" sz="3600" b="1">
                <a:solidFill>
                  <a:srgbClr val="FF9900"/>
                </a:solidFill>
              </a:rPr>
              <a:t>events</a:t>
            </a:r>
            <a:r>
              <a:rPr lang="en-US" sz="3600" b="1"/>
              <a:t>, </a:t>
            </a:r>
            <a:r>
              <a:rPr lang="en-US" sz="3600"/>
              <a:t>and </a:t>
            </a:r>
            <a:r>
              <a:rPr lang="en-US" sz="3600" b="1">
                <a:solidFill>
                  <a:srgbClr val="FF9900"/>
                </a:solidFill>
              </a:rPr>
              <a:t>control</a:t>
            </a:r>
            <a:r>
              <a:rPr lang="en-US" sz="3600">
                <a:solidFill>
                  <a:srgbClr val="FF9900"/>
                </a:solidFill>
              </a:rPr>
              <a:t> </a:t>
            </a:r>
            <a:r>
              <a:rPr lang="en-US" sz="3600"/>
              <a:t>among others</a:t>
            </a: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4d94ed1e48_1_60"/>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Motion Blocks</a:t>
            </a:r>
            <a:endParaRPr b="1"/>
          </a:p>
        </p:txBody>
      </p:sp>
      <p:pic>
        <p:nvPicPr>
          <p:cNvPr id="191" name="Google Shape;191;g24d94ed1e48_1_60"/>
          <p:cNvPicPr preferRelativeResize="0"/>
          <p:nvPr/>
        </p:nvPicPr>
        <p:blipFill>
          <a:blip r:embed="rId3">
            <a:alphaModFix/>
          </a:blip>
          <a:stretch>
            <a:fillRect/>
          </a:stretch>
        </p:blipFill>
        <p:spPr>
          <a:xfrm>
            <a:off x="877850" y="2349858"/>
            <a:ext cx="3849575" cy="3029450"/>
          </a:xfrm>
          <a:prstGeom prst="rect">
            <a:avLst/>
          </a:prstGeom>
          <a:noFill/>
          <a:ln>
            <a:noFill/>
          </a:ln>
        </p:spPr>
      </p:pic>
      <p:pic>
        <p:nvPicPr>
          <p:cNvPr id="192" name="Google Shape;192;g24d94ed1e48_1_60"/>
          <p:cNvPicPr preferRelativeResize="0"/>
          <p:nvPr/>
        </p:nvPicPr>
        <p:blipFill>
          <a:blip r:embed="rId4">
            <a:alphaModFix/>
          </a:blip>
          <a:stretch>
            <a:fillRect/>
          </a:stretch>
        </p:blipFill>
        <p:spPr>
          <a:xfrm>
            <a:off x="4872250" y="2349849"/>
            <a:ext cx="3498116" cy="3029450"/>
          </a:xfrm>
          <a:prstGeom prst="rect">
            <a:avLst/>
          </a:prstGeom>
          <a:noFill/>
          <a:ln>
            <a:noFill/>
          </a:ln>
        </p:spPr>
      </p:pic>
      <p:sp>
        <p:nvSpPr>
          <p:cNvPr id="193" name="Google Shape;193;g24d94ed1e48_1_60"/>
          <p:cNvSpPr txBox="1"/>
          <p:nvPr/>
        </p:nvSpPr>
        <p:spPr>
          <a:xfrm>
            <a:off x="877850" y="1275725"/>
            <a:ext cx="7808950" cy="141574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0"/>
              </a:spcAft>
              <a:buClr>
                <a:schemeClr val="dk1"/>
              </a:buClr>
              <a:buSzPts val="1100"/>
              <a:buFont typeface="Arial"/>
              <a:buNone/>
            </a:pPr>
            <a:r>
              <a:rPr lang="en-US" sz="2000" dirty="0">
                <a:solidFill>
                  <a:schemeClr val="dk1"/>
                </a:solidFill>
                <a:latin typeface="Times New Roman"/>
                <a:ea typeface="Times New Roman"/>
                <a:cs typeface="Times New Roman"/>
                <a:sym typeface="Times New Roman"/>
              </a:rPr>
              <a:t>These blocks in Scratch are used to move or turn sprites around the stage. For example:</a:t>
            </a:r>
            <a:endParaRPr sz="20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400" dirty="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4d94ed1e48_1_66"/>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Looks Blocks</a:t>
            </a:r>
            <a:endParaRPr b="1"/>
          </a:p>
        </p:txBody>
      </p:sp>
      <p:sp>
        <p:nvSpPr>
          <p:cNvPr id="200" name="Google Shape;200;g24d94ed1e48_1_66"/>
          <p:cNvSpPr txBox="1">
            <a:spLocks noGrp="1"/>
          </p:cNvSpPr>
          <p:nvPr>
            <p:ph type="body" idx="1"/>
          </p:nvPr>
        </p:nvSpPr>
        <p:spPr>
          <a:xfrm>
            <a:off x="457200" y="1161706"/>
            <a:ext cx="8229600" cy="6468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800" dirty="0"/>
              <a:t>These code blocks are used for the purpose of controlling a sprite’s appearance (size, costume or visibility). </a:t>
            </a:r>
          </a:p>
          <a:p>
            <a:pPr marL="0" lvl="0" indent="0" algn="just" rtl="0">
              <a:lnSpc>
                <a:spcPct val="115000"/>
              </a:lnSpc>
              <a:spcBef>
                <a:spcPts val="1200"/>
              </a:spcBef>
              <a:spcAft>
                <a:spcPts val="0"/>
              </a:spcAft>
              <a:buClr>
                <a:schemeClr val="dk1"/>
              </a:buClr>
              <a:buSzPts val="1100"/>
              <a:buFont typeface="Arial"/>
              <a:buNone/>
            </a:pPr>
            <a:r>
              <a:rPr lang="en-US" sz="1800" dirty="0"/>
              <a:t>They are also used to add speech bubbles and change the backdrop.</a:t>
            </a:r>
            <a:endParaRPr sz="1800" dirty="0"/>
          </a:p>
          <a:p>
            <a:pPr marL="0" lvl="0" indent="0" algn="l" rtl="0">
              <a:spcBef>
                <a:spcPts val="360"/>
              </a:spcBef>
              <a:spcAft>
                <a:spcPts val="0"/>
              </a:spcAft>
              <a:buNone/>
            </a:pPr>
            <a:endParaRPr sz="4400" dirty="0"/>
          </a:p>
        </p:txBody>
      </p:sp>
      <p:pic>
        <p:nvPicPr>
          <p:cNvPr id="201" name="Google Shape;201;g24d94ed1e48_1_66"/>
          <p:cNvPicPr preferRelativeResize="0"/>
          <p:nvPr/>
        </p:nvPicPr>
        <p:blipFill>
          <a:blip r:embed="rId3">
            <a:alphaModFix/>
          </a:blip>
          <a:stretch>
            <a:fillRect/>
          </a:stretch>
        </p:blipFill>
        <p:spPr>
          <a:xfrm>
            <a:off x="152400" y="2547257"/>
            <a:ext cx="4071257" cy="3297077"/>
          </a:xfrm>
          <a:prstGeom prst="rect">
            <a:avLst/>
          </a:prstGeom>
          <a:noFill/>
          <a:ln>
            <a:noFill/>
          </a:ln>
        </p:spPr>
      </p:pic>
      <p:pic>
        <p:nvPicPr>
          <p:cNvPr id="202" name="Google Shape;202;g24d94ed1e48_1_66"/>
          <p:cNvPicPr preferRelativeResize="0"/>
          <p:nvPr/>
        </p:nvPicPr>
        <p:blipFill>
          <a:blip r:embed="rId4">
            <a:alphaModFix/>
          </a:blip>
          <a:stretch>
            <a:fillRect/>
          </a:stretch>
        </p:blipFill>
        <p:spPr>
          <a:xfrm>
            <a:off x="4572000" y="2547256"/>
            <a:ext cx="3984171" cy="34163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4d94ed1e48_1_72"/>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Sound Blocks</a:t>
            </a:r>
            <a:endParaRPr b="1"/>
          </a:p>
        </p:txBody>
      </p:sp>
      <p:sp>
        <p:nvSpPr>
          <p:cNvPr id="209" name="Google Shape;209;g24d94ed1e48_1_72"/>
          <p:cNvSpPr txBox="1">
            <a:spLocks noGrp="1"/>
          </p:cNvSpPr>
          <p:nvPr>
            <p:ph type="body" idx="1"/>
          </p:nvPr>
        </p:nvSpPr>
        <p:spPr>
          <a:xfrm>
            <a:off x="457200" y="1124315"/>
            <a:ext cx="8229600" cy="4914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2800" dirty="0"/>
              <a:t>These code blocks are useful in adding music and sound effects. For example,</a:t>
            </a:r>
            <a:endParaRPr sz="2800" dirty="0"/>
          </a:p>
          <a:p>
            <a:pPr marL="0" lvl="0" indent="0" algn="l" rtl="0">
              <a:spcBef>
                <a:spcPts val="360"/>
              </a:spcBef>
              <a:spcAft>
                <a:spcPts val="0"/>
              </a:spcAft>
              <a:buNone/>
            </a:pPr>
            <a:endParaRPr sz="6000" dirty="0"/>
          </a:p>
        </p:txBody>
      </p:sp>
      <p:pic>
        <p:nvPicPr>
          <p:cNvPr id="210" name="Google Shape;210;g24d94ed1e48_1_72"/>
          <p:cNvPicPr preferRelativeResize="0"/>
          <p:nvPr/>
        </p:nvPicPr>
        <p:blipFill>
          <a:blip r:embed="rId3">
            <a:alphaModFix/>
          </a:blip>
          <a:stretch>
            <a:fillRect/>
          </a:stretch>
        </p:blipFill>
        <p:spPr>
          <a:xfrm>
            <a:off x="457200" y="2321773"/>
            <a:ext cx="3614057" cy="3012227"/>
          </a:xfrm>
          <a:prstGeom prst="rect">
            <a:avLst/>
          </a:prstGeom>
          <a:noFill/>
          <a:ln>
            <a:noFill/>
          </a:ln>
        </p:spPr>
      </p:pic>
      <p:pic>
        <p:nvPicPr>
          <p:cNvPr id="211" name="Google Shape;211;g24d94ed1e48_1_72"/>
          <p:cNvPicPr preferRelativeResize="0"/>
          <p:nvPr/>
        </p:nvPicPr>
        <p:blipFill>
          <a:blip r:embed="rId4">
            <a:alphaModFix/>
          </a:blip>
          <a:stretch>
            <a:fillRect/>
          </a:stretch>
        </p:blipFill>
        <p:spPr>
          <a:xfrm>
            <a:off x="4970500" y="2321775"/>
            <a:ext cx="3433271" cy="27945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533400" y="1981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Session Three</a:t>
            </a:r>
            <a:br>
              <a:rPr lang="en-US"/>
            </a:br>
            <a:br>
              <a:rPr lang="en-US"/>
            </a:br>
            <a:endParaRPr/>
          </a:p>
        </p:txBody>
      </p:sp>
      <p:sp>
        <p:nvSpPr>
          <p:cNvPr id="98" name="Google Shape;98;p6"/>
          <p:cNvSpPr txBox="1"/>
          <p:nvPr/>
        </p:nvSpPr>
        <p:spPr>
          <a:xfrm>
            <a:off x="762000" y="316230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rgbClr val="0000CC"/>
              </a:solidFill>
              <a:latin typeface="Times New Roman"/>
              <a:ea typeface="Times New Roman"/>
              <a:cs typeface="Times New Roman"/>
              <a:sym typeface="Times New Roman"/>
            </a:endParaRPr>
          </a:p>
          <a:p>
            <a:pPr marL="0" marR="0" lvl="0" indent="0" algn="ctr" rtl="0">
              <a:spcBef>
                <a:spcPts val="0"/>
              </a:spcBef>
              <a:spcAft>
                <a:spcPts val="0"/>
              </a:spcAft>
              <a:buNone/>
            </a:pPr>
            <a:endParaRPr sz="4400" b="0" i="0" u="none" strike="noStrike" cap="none">
              <a:solidFill>
                <a:srgbClr val="0000CC"/>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400" b="1" i="0" u="none" strike="noStrike" cap="none">
                <a:solidFill>
                  <a:srgbClr val="0000CC"/>
                </a:solidFill>
                <a:latin typeface="Times New Roman"/>
                <a:ea typeface="Times New Roman"/>
                <a:cs typeface="Times New Roman"/>
                <a:sym typeface="Times New Roman"/>
              </a:rPr>
              <a:t>An overview of </a:t>
            </a:r>
            <a:r>
              <a:rPr lang="en-US" sz="4400" b="1">
                <a:solidFill>
                  <a:srgbClr val="0000CC"/>
                </a:solidFill>
                <a:latin typeface="Times New Roman"/>
                <a:ea typeface="Times New Roman"/>
                <a:cs typeface="Times New Roman"/>
                <a:sym typeface="Times New Roman"/>
              </a:rPr>
              <a:t>S</a:t>
            </a:r>
            <a:r>
              <a:rPr lang="en-US" sz="4400" b="1" i="0" u="none" strike="noStrike" cap="none">
                <a:solidFill>
                  <a:srgbClr val="0000CC"/>
                </a:solidFill>
                <a:latin typeface="Times New Roman"/>
                <a:ea typeface="Times New Roman"/>
                <a:cs typeface="Times New Roman"/>
                <a:sym typeface="Times New Roman"/>
              </a:rPr>
              <a:t>cratch</a:t>
            </a:r>
            <a:br>
              <a:rPr lang="en-US" sz="4400" b="0" i="0" u="none" strike="noStrike" cap="none">
                <a:solidFill>
                  <a:srgbClr val="0000CC"/>
                </a:solidFill>
                <a:latin typeface="Times New Roman"/>
                <a:ea typeface="Times New Roman"/>
                <a:cs typeface="Times New Roman"/>
                <a:sym typeface="Times New Roman"/>
              </a:rPr>
            </a:br>
            <a:br>
              <a:rPr lang="en-US" sz="4400" b="0" i="0" u="none" strike="noStrike" cap="none">
                <a:solidFill>
                  <a:srgbClr val="0000CC"/>
                </a:solidFill>
                <a:latin typeface="Times New Roman"/>
                <a:ea typeface="Times New Roman"/>
                <a:cs typeface="Times New Roman"/>
                <a:sym typeface="Times New Roman"/>
              </a:rPr>
            </a:br>
            <a:endParaRPr sz="4400" b="0" i="0" u="none" strike="noStrike" cap="none">
              <a:solidFill>
                <a:srgbClr val="0000CC"/>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4d94ed1e48_1_90"/>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Events Blocks</a:t>
            </a:r>
            <a:endParaRPr b="1"/>
          </a:p>
        </p:txBody>
      </p:sp>
      <p:sp>
        <p:nvSpPr>
          <p:cNvPr id="218" name="Google Shape;218;g24d94ed1e48_1_90"/>
          <p:cNvSpPr txBox="1">
            <a:spLocks noGrp="1"/>
          </p:cNvSpPr>
          <p:nvPr>
            <p:ph type="body" idx="1"/>
          </p:nvPr>
        </p:nvSpPr>
        <p:spPr>
          <a:xfrm>
            <a:off x="457200" y="1600201"/>
            <a:ext cx="8229600" cy="11430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300"/>
              <a:t>These are the most important code blocks in Scratch.  These blocks are used to start the code. They always come at the beginning of the code.</a:t>
            </a:r>
            <a:endParaRPr sz="1300"/>
          </a:p>
          <a:p>
            <a:pPr marL="0" lvl="0" indent="0" algn="just" rtl="0">
              <a:lnSpc>
                <a:spcPct val="115000"/>
              </a:lnSpc>
              <a:spcBef>
                <a:spcPts val="1200"/>
              </a:spcBef>
              <a:spcAft>
                <a:spcPts val="0"/>
              </a:spcAft>
              <a:buClr>
                <a:schemeClr val="dk1"/>
              </a:buClr>
              <a:buSzPts val="1100"/>
              <a:buFont typeface="Arial"/>
              <a:buNone/>
            </a:pPr>
            <a:r>
              <a:rPr lang="en-US" sz="1300"/>
              <a:t>For example, </a:t>
            </a:r>
            <a:r>
              <a:rPr lang="en-US" sz="1300" i="1"/>
              <a:t>when the green flag is clicked</a:t>
            </a:r>
            <a:r>
              <a:rPr lang="en-US" sz="1300"/>
              <a:t> block.</a:t>
            </a:r>
            <a:endParaRPr sz="1300"/>
          </a:p>
          <a:p>
            <a:pPr marL="0" lvl="0" indent="0" algn="l" rtl="0">
              <a:spcBef>
                <a:spcPts val="360"/>
              </a:spcBef>
              <a:spcAft>
                <a:spcPts val="0"/>
              </a:spcAft>
              <a:buNone/>
            </a:pPr>
            <a:endParaRPr/>
          </a:p>
        </p:txBody>
      </p:sp>
      <p:pic>
        <p:nvPicPr>
          <p:cNvPr id="219" name="Google Shape;219;g24d94ed1e48_1_90"/>
          <p:cNvPicPr preferRelativeResize="0"/>
          <p:nvPr/>
        </p:nvPicPr>
        <p:blipFill>
          <a:blip r:embed="rId3">
            <a:alphaModFix/>
          </a:blip>
          <a:stretch>
            <a:fillRect/>
          </a:stretch>
        </p:blipFill>
        <p:spPr>
          <a:xfrm>
            <a:off x="2192325" y="2973376"/>
            <a:ext cx="1847850" cy="182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4d94ed1e48_1_78"/>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Control Blocks</a:t>
            </a:r>
            <a:endParaRPr b="1"/>
          </a:p>
        </p:txBody>
      </p:sp>
      <p:sp>
        <p:nvSpPr>
          <p:cNvPr id="226" name="Google Shape;226;g24d94ed1e48_1_78"/>
          <p:cNvSpPr txBox="1">
            <a:spLocks noGrp="1"/>
          </p:cNvSpPr>
          <p:nvPr>
            <p:ph type="body" idx="1"/>
          </p:nvPr>
        </p:nvSpPr>
        <p:spPr>
          <a:xfrm>
            <a:off x="457200" y="1600201"/>
            <a:ext cx="8229600" cy="1143000"/>
          </a:xfrm>
          <a:prstGeom prst="rect">
            <a:avLst/>
          </a:prstGeom>
        </p:spPr>
        <p:txBody>
          <a:bodyPr spcFirstLastPara="1" wrap="square" lIns="91425" tIns="45700" rIns="91425" bIns="457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US" sz="1300"/>
              <a:t>Control blocks are used in Scratch to give certain conditions. Some of the commonly used control blocks are as shown below.</a:t>
            </a:r>
            <a:endParaRPr sz="1300"/>
          </a:p>
          <a:p>
            <a:pPr marL="0" lvl="0" indent="0" algn="just" rtl="0">
              <a:lnSpc>
                <a:spcPct val="115000"/>
              </a:lnSpc>
              <a:spcBef>
                <a:spcPts val="1200"/>
              </a:spcBef>
              <a:spcAft>
                <a:spcPts val="0"/>
              </a:spcAft>
              <a:buClr>
                <a:schemeClr val="dk1"/>
              </a:buClr>
              <a:buSzPts val="1100"/>
              <a:buFont typeface="Arial"/>
              <a:buNone/>
            </a:pPr>
            <a:r>
              <a:rPr lang="en-US" sz="1300" i="1"/>
              <a:t>Repeat Blocks</a:t>
            </a:r>
            <a:r>
              <a:rPr lang="en-US" sz="1300"/>
              <a:t> and </a:t>
            </a:r>
            <a:r>
              <a:rPr lang="en-US" sz="1300" i="1"/>
              <a:t>If then else</a:t>
            </a:r>
            <a:r>
              <a:rPr lang="en-US" sz="1300"/>
              <a:t> Block : </a:t>
            </a:r>
            <a:endParaRPr sz="1300"/>
          </a:p>
          <a:p>
            <a:pPr marL="0" lvl="0" indent="0" algn="l" rtl="0">
              <a:spcBef>
                <a:spcPts val="360"/>
              </a:spcBef>
              <a:spcAft>
                <a:spcPts val="0"/>
              </a:spcAft>
              <a:buNone/>
            </a:pPr>
            <a:endParaRPr/>
          </a:p>
        </p:txBody>
      </p:sp>
      <p:pic>
        <p:nvPicPr>
          <p:cNvPr id="227" name="Google Shape;227;g24d94ed1e48_1_78"/>
          <p:cNvPicPr preferRelativeResize="0"/>
          <p:nvPr/>
        </p:nvPicPr>
        <p:blipFill>
          <a:blip r:embed="rId3">
            <a:alphaModFix/>
          </a:blip>
          <a:stretch>
            <a:fillRect/>
          </a:stretch>
        </p:blipFill>
        <p:spPr>
          <a:xfrm>
            <a:off x="1512350" y="2743199"/>
            <a:ext cx="2340825" cy="3511250"/>
          </a:xfrm>
          <a:prstGeom prst="rect">
            <a:avLst/>
          </a:prstGeom>
          <a:noFill/>
          <a:ln>
            <a:noFill/>
          </a:ln>
        </p:spPr>
      </p:pic>
      <p:pic>
        <p:nvPicPr>
          <p:cNvPr id="228" name="Google Shape;228;g24d94ed1e48_1_78"/>
          <p:cNvPicPr preferRelativeResize="0"/>
          <p:nvPr/>
        </p:nvPicPr>
        <p:blipFill>
          <a:blip r:embed="rId4">
            <a:alphaModFix/>
          </a:blip>
          <a:stretch>
            <a:fillRect/>
          </a:stretch>
        </p:blipFill>
        <p:spPr>
          <a:xfrm>
            <a:off x="5173425" y="2876149"/>
            <a:ext cx="2340825" cy="33599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4d94ed1e48_0_38"/>
          <p:cNvSpPr txBox="1">
            <a:spLocks noGrp="1"/>
          </p:cNvSpPr>
          <p:nvPr>
            <p:ph type="title"/>
          </p:nvPr>
        </p:nvSpPr>
        <p:spPr>
          <a:xfrm>
            <a:off x="457200" y="227022"/>
            <a:ext cx="8229600" cy="77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Activity 2</a:t>
            </a:r>
            <a:endParaRPr b="1"/>
          </a:p>
        </p:txBody>
      </p:sp>
      <p:sp>
        <p:nvSpPr>
          <p:cNvPr id="235" name="Google Shape;235;g24d94ed1e48_0_38"/>
          <p:cNvSpPr txBox="1">
            <a:spLocks noGrp="1"/>
          </p:cNvSpPr>
          <p:nvPr>
            <p:ph type="body" idx="1"/>
          </p:nvPr>
        </p:nvSpPr>
        <p:spPr>
          <a:xfrm>
            <a:off x="457200" y="1006425"/>
            <a:ext cx="8562600" cy="5199300"/>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a:t>•</a:t>
            </a:r>
            <a:r>
              <a:rPr lang="en-US" sz="2800"/>
              <a:t>Open the Scratch application</a:t>
            </a:r>
            <a:endParaRPr sz="2800"/>
          </a:p>
          <a:p>
            <a:pPr marL="0" lvl="0" indent="0" algn="l" rtl="0">
              <a:lnSpc>
                <a:spcPct val="115000"/>
              </a:lnSpc>
              <a:spcBef>
                <a:spcPts val="400"/>
              </a:spcBef>
              <a:spcAft>
                <a:spcPts val="0"/>
              </a:spcAft>
              <a:buClr>
                <a:schemeClr val="dk1"/>
              </a:buClr>
              <a:buSzPts val="1100"/>
              <a:buFont typeface="Arial"/>
              <a:buNone/>
            </a:pPr>
            <a:r>
              <a:rPr lang="en-US" sz="1400"/>
              <a:t>•</a:t>
            </a:r>
            <a:r>
              <a:rPr lang="en-US" sz="2800"/>
              <a:t>Identify the motion, looks, sound, events and control blocks</a:t>
            </a:r>
            <a:endParaRPr sz="2800"/>
          </a:p>
          <a:p>
            <a:pPr marL="0" lvl="0" indent="0" algn="l" rtl="0">
              <a:lnSpc>
                <a:spcPct val="115000"/>
              </a:lnSpc>
              <a:spcBef>
                <a:spcPts val="400"/>
              </a:spcBef>
              <a:spcAft>
                <a:spcPts val="0"/>
              </a:spcAft>
              <a:buClr>
                <a:schemeClr val="dk1"/>
              </a:buClr>
              <a:buSzPts val="1100"/>
              <a:buFont typeface="Arial"/>
              <a:buNone/>
            </a:pPr>
            <a:r>
              <a:rPr lang="en-US" sz="1400"/>
              <a:t>•</a:t>
            </a:r>
            <a:r>
              <a:rPr lang="en-US" sz="2800"/>
              <a:t>Drag the “</a:t>
            </a:r>
            <a:r>
              <a:rPr lang="en-US" sz="2800" i="1"/>
              <a:t>When clicked</a:t>
            </a:r>
            <a:r>
              <a:rPr lang="en-US" sz="2800"/>
              <a:t>” block from the block palette to the coding area.</a:t>
            </a:r>
            <a:endParaRPr sz="2800"/>
          </a:p>
          <a:p>
            <a:pPr marL="0" lvl="0" indent="0" algn="l" rtl="0">
              <a:lnSpc>
                <a:spcPct val="115000"/>
              </a:lnSpc>
              <a:spcBef>
                <a:spcPts val="400"/>
              </a:spcBef>
              <a:spcAft>
                <a:spcPts val="0"/>
              </a:spcAft>
              <a:buClr>
                <a:schemeClr val="dk1"/>
              </a:buClr>
              <a:buSzPts val="1100"/>
              <a:buFont typeface="Arial"/>
              <a:buNone/>
            </a:pPr>
            <a:r>
              <a:rPr lang="en-US" sz="1400"/>
              <a:t>•</a:t>
            </a:r>
            <a:r>
              <a:rPr lang="en-US" sz="2800"/>
              <a:t>Drag the “</a:t>
            </a:r>
            <a:r>
              <a:rPr lang="en-US" sz="2800" i="1"/>
              <a:t>Move block</a:t>
            </a:r>
            <a:r>
              <a:rPr lang="en-US" sz="2800"/>
              <a:t>” to the code area and stack it under the “</a:t>
            </a:r>
            <a:r>
              <a:rPr lang="en-US" sz="2800" i="1"/>
              <a:t>when clicked</a:t>
            </a:r>
            <a:r>
              <a:rPr lang="en-US" sz="2800"/>
              <a:t>” block</a:t>
            </a:r>
            <a:endParaRPr sz="2800"/>
          </a:p>
          <a:p>
            <a:pPr marL="0" lvl="0" indent="0" algn="l" rtl="0">
              <a:lnSpc>
                <a:spcPct val="115000"/>
              </a:lnSpc>
              <a:spcBef>
                <a:spcPts val="400"/>
              </a:spcBef>
              <a:spcAft>
                <a:spcPts val="0"/>
              </a:spcAft>
              <a:buClr>
                <a:schemeClr val="dk1"/>
              </a:buClr>
              <a:buSzPts val="1100"/>
              <a:buFont typeface="Arial"/>
              <a:buNone/>
            </a:pPr>
            <a:r>
              <a:rPr lang="en-US" sz="1400"/>
              <a:t>•</a:t>
            </a:r>
            <a:r>
              <a:rPr lang="en-US" sz="2800"/>
              <a:t>Click green flag once, then several times and make observation on the sprite..</a:t>
            </a:r>
            <a:endParaRPr sz="2800"/>
          </a:p>
          <a:p>
            <a:pPr marL="0" lvl="0" indent="0" algn="l" rtl="0">
              <a:spcBef>
                <a:spcPts val="360"/>
              </a:spcBef>
              <a:spcAft>
                <a:spcPts val="0"/>
              </a:spcAft>
              <a:buNone/>
            </a:pP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4d94ed1e48_1_84"/>
          <p:cNvSpPr txBox="1">
            <a:spLocks noGrp="1"/>
          </p:cNvSpPr>
          <p:nvPr>
            <p:ph type="title"/>
          </p:nvPr>
        </p:nvSpPr>
        <p:spPr>
          <a:xfrm>
            <a:off x="457200" y="-4"/>
            <a:ext cx="8229600" cy="704700"/>
          </a:xfrm>
          <a:prstGeom prst="rect">
            <a:avLst/>
          </a:prstGeom>
        </p:spPr>
        <p:txBody>
          <a:bodyPr spcFirstLastPara="1" wrap="square" lIns="91425" tIns="45700" rIns="91425" bIns="45700" anchor="ctr" anchorCtr="0">
            <a:noAutofit/>
          </a:bodyPr>
          <a:lstStyle/>
          <a:p>
            <a:pPr marL="0" lvl="0" indent="0" algn="just" rtl="0">
              <a:lnSpc>
                <a:spcPct val="115000"/>
              </a:lnSpc>
              <a:spcBef>
                <a:spcPts val="1200"/>
              </a:spcBef>
              <a:spcAft>
                <a:spcPts val="0"/>
              </a:spcAft>
              <a:buNone/>
            </a:pPr>
            <a:endParaRPr sz="3000" b="1">
              <a:solidFill>
                <a:schemeClr val="dk1"/>
              </a:solidFill>
            </a:endParaRPr>
          </a:p>
          <a:p>
            <a:pPr marL="0" lvl="0" indent="0" algn="just" rtl="0">
              <a:lnSpc>
                <a:spcPct val="115000"/>
              </a:lnSpc>
              <a:spcBef>
                <a:spcPts val="1200"/>
              </a:spcBef>
              <a:spcAft>
                <a:spcPts val="0"/>
              </a:spcAft>
              <a:buClr>
                <a:schemeClr val="dk1"/>
              </a:buClr>
              <a:buSzPts val="1100"/>
              <a:buFont typeface="Arial"/>
              <a:buNone/>
            </a:pPr>
            <a:r>
              <a:rPr lang="en-US" sz="3300" b="1">
                <a:solidFill>
                  <a:srgbClr val="FF0000"/>
                </a:solidFill>
              </a:rPr>
              <a:t>Accessing other sprites from the interface</a:t>
            </a:r>
            <a:endParaRPr sz="3300" b="1">
              <a:solidFill>
                <a:srgbClr val="FF0000"/>
              </a:solidFill>
            </a:endParaRPr>
          </a:p>
          <a:p>
            <a:pPr marL="0" lvl="0" indent="0" algn="ctr" rtl="0">
              <a:spcBef>
                <a:spcPts val="0"/>
              </a:spcBef>
              <a:spcAft>
                <a:spcPts val="0"/>
              </a:spcAft>
              <a:buNone/>
            </a:pPr>
            <a:endParaRPr sz="3600"/>
          </a:p>
        </p:txBody>
      </p:sp>
      <p:sp>
        <p:nvSpPr>
          <p:cNvPr id="242" name="Google Shape;242;g24d94ed1e48_1_84"/>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43" name="Google Shape;243;g24d94ed1e48_1_84"/>
          <p:cNvPicPr preferRelativeResize="0"/>
          <p:nvPr/>
        </p:nvPicPr>
        <p:blipFill>
          <a:blip r:embed="rId3">
            <a:alphaModFix/>
          </a:blip>
          <a:stretch>
            <a:fillRect/>
          </a:stretch>
        </p:blipFill>
        <p:spPr>
          <a:xfrm>
            <a:off x="457200" y="931726"/>
            <a:ext cx="8229599" cy="52585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4d94ed1e48_1_98"/>
          <p:cNvSpPr txBox="1">
            <a:spLocks noGrp="1"/>
          </p:cNvSpPr>
          <p:nvPr>
            <p:ph type="title"/>
          </p:nvPr>
        </p:nvSpPr>
        <p:spPr>
          <a:xfrm>
            <a:off x="457200" y="227021"/>
            <a:ext cx="8229600" cy="667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solidFill>
                  <a:srgbClr val="FF0000"/>
                </a:solidFill>
              </a:rPr>
              <a:t>Click on </a:t>
            </a:r>
            <a:r>
              <a:rPr lang="en-US" sz="4000" b="1" i="1">
                <a:solidFill>
                  <a:srgbClr val="FF0000"/>
                </a:solidFill>
              </a:rPr>
              <a:t>choose a sprite</a:t>
            </a:r>
            <a:r>
              <a:rPr lang="en-US" sz="4000" b="1">
                <a:solidFill>
                  <a:srgbClr val="FF0000"/>
                </a:solidFill>
              </a:rPr>
              <a:t> icon</a:t>
            </a:r>
            <a:endParaRPr sz="4000" b="1">
              <a:solidFill>
                <a:srgbClr val="FF0000"/>
              </a:solidFill>
            </a:endParaRPr>
          </a:p>
        </p:txBody>
      </p:sp>
      <p:pic>
        <p:nvPicPr>
          <p:cNvPr id="251" name="Google Shape;251;g24d94ed1e48_1_98"/>
          <p:cNvPicPr preferRelativeResize="0"/>
          <p:nvPr/>
        </p:nvPicPr>
        <p:blipFill rotWithShape="1">
          <a:blip r:embed="rId3">
            <a:alphaModFix/>
          </a:blip>
          <a:srcRect b="3241"/>
          <a:stretch/>
        </p:blipFill>
        <p:spPr>
          <a:xfrm>
            <a:off x="585375" y="1153886"/>
            <a:ext cx="7973250" cy="42898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4d94ed1e48_1_105"/>
          <p:cNvSpPr txBox="1">
            <a:spLocks noGrp="1"/>
          </p:cNvSpPr>
          <p:nvPr>
            <p:ph type="title"/>
          </p:nvPr>
        </p:nvSpPr>
        <p:spPr>
          <a:xfrm>
            <a:off x="457200" y="227023"/>
            <a:ext cx="8229600" cy="87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solidFill>
                  <a:srgbClr val="FF0000"/>
                </a:solidFill>
              </a:rPr>
              <a:t>Select the sprite </a:t>
            </a:r>
            <a:r>
              <a:rPr lang="en-US" sz="3600" b="1" i="1">
                <a:solidFill>
                  <a:srgbClr val="FF0000"/>
                </a:solidFill>
              </a:rPr>
              <a:t>Avery walking</a:t>
            </a:r>
            <a:endParaRPr sz="3600" b="1" i="1">
              <a:solidFill>
                <a:srgbClr val="FF0000"/>
              </a:solidFill>
            </a:endParaRPr>
          </a:p>
        </p:txBody>
      </p:sp>
      <p:sp>
        <p:nvSpPr>
          <p:cNvPr id="258" name="Google Shape;258;g24d94ed1e48_1_105"/>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59" name="Google Shape;259;g24d94ed1e48_1_105"/>
          <p:cNvPicPr preferRelativeResize="0"/>
          <p:nvPr/>
        </p:nvPicPr>
        <p:blipFill>
          <a:blip r:embed="rId3">
            <a:alphaModFix/>
          </a:blip>
          <a:stretch>
            <a:fillRect/>
          </a:stretch>
        </p:blipFill>
        <p:spPr>
          <a:xfrm>
            <a:off x="149075" y="1481150"/>
            <a:ext cx="8332951" cy="4645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4d94ed1e48_1_111"/>
          <p:cNvSpPr txBox="1">
            <a:spLocks noGrp="1"/>
          </p:cNvSpPr>
          <p:nvPr>
            <p:ph type="title"/>
          </p:nvPr>
        </p:nvSpPr>
        <p:spPr>
          <a:xfrm>
            <a:off x="457200" y="227025"/>
            <a:ext cx="8229600" cy="686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rPr>
              <a:t>The new sprite</a:t>
            </a:r>
            <a:endParaRPr b="1">
              <a:solidFill>
                <a:srgbClr val="FF0000"/>
              </a:solidFill>
            </a:endParaRPr>
          </a:p>
        </p:txBody>
      </p:sp>
      <p:sp>
        <p:nvSpPr>
          <p:cNvPr id="266" name="Google Shape;266;g24d94ed1e48_1_111"/>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67" name="Google Shape;267;g24d94ed1e48_1_111"/>
          <p:cNvPicPr preferRelativeResize="0"/>
          <p:nvPr/>
        </p:nvPicPr>
        <p:blipFill>
          <a:blip r:embed="rId3">
            <a:alphaModFix/>
          </a:blip>
          <a:stretch>
            <a:fillRect/>
          </a:stretch>
        </p:blipFill>
        <p:spPr>
          <a:xfrm>
            <a:off x="0" y="1066900"/>
            <a:ext cx="8991601" cy="52506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4d94ed1e48_1_141"/>
          <p:cNvSpPr txBox="1">
            <a:spLocks noGrp="1"/>
          </p:cNvSpPr>
          <p:nvPr>
            <p:ph type="title"/>
          </p:nvPr>
        </p:nvSpPr>
        <p:spPr>
          <a:xfrm>
            <a:off x="457200" y="227022"/>
            <a:ext cx="8229600" cy="779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rPr>
              <a:t>Changing the backdrop</a:t>
            </a:r>
            <a:endParaRPr b="1">
              <a:solidFill>
                <a:srgbClr val="FF0000"/>
              </a:solidFill>
            </a:endParaRPr>
          </a:p>
        </p:txBody>
      </p:sp>
      <p:sp>
        <p:nvSpPr>
          <p:cNvPr id="274" name="Google Shape;274;g24d94ed1e48_1_141"/>
          <p:cNvSpPr txBox="1">
            <a:spLocks noGrp="1"/>
          </p:cNvSpPr>
          <p:nvPr>
            <p:ph type="body" idx="1"/>
          </p:nvPr>
        </p:nvSpPr>
        <p:spPr>
          <a:xfrm>
            <a:off x="382650" y="1283400"/>
            <a:ext cx="8469300" cy="5145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75" name="Google Shape;275;g24d94ed1e48_1_141"/>
          <p:cNvPicPr preferRelativeResize="0"/>
          <p:nvPr/>
        </p:nvPicPr>
        <p:blipFill>
          <a:blip r:embed="rId3">
            <a:alphaModFix/>
          </a:blip>
          <a:stretch>
            <a:fillRect/>
          </a:stretch>
        </p:blipFill>
        <p:spPr>
          <a:xfrm>
            <a:off x="382650" y="1200150"/>
            <a:ext cx="7528225" cy="5657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4d94ed1e48_1_148"/>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800" b="1">
                <a:solidFill>
                  <a:srgbClr val="FF0000"/>
                </a:solidFill>
              </a:rPr>
              <a:t>Click on </a:t>
            </a:r>
            <a:r>
              <a:rPr lang="en-US" sz="3800" b="1" i="1">
                <a:solidFill>
                  <a:srgbClr val="FF0000"/>
                </a:solidFill>
              </a:rPr>
              <a:t>choose a Backdrop</a:t>
            </a:r>
            <a:r>
              <a:rPr lang="en-US" sz="3800" b="1">
                <a:solidFill>
                  <a:srgbClr val="FF0000"/>
                </a:solidFill>
              </a:rPr>
              <a:t> icon</a:t>
            </a:r>
            <a:endParaRPr sz="4600" b="1">
              <a:solidFill>
                <a:srgbClr val="FF0000"/>
              </a:solidFill>
            </a:endParaRPr>
          </a:p>
        </p:txBody>
      </p:sp>
      <p:sp>
        <p:nvSpPr>
          <p:cNvPr id="282" name="Google Shape;282;g24d94ed1e48_1_148"/>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83" name="Google Shape;283;g24d94ed1e48_1_148"/>
          <p:cNvPicPr preferRelativeResize="0"/>
          <p:nvPr/>
        </p:nvPicPr>
        <p:blipFill>
          <a:blip r:embed="rId3">
            <a:alphaModFix/>
          </a:blip>
          <a:stretch>
            <a:fillRect/>
          </a:stretch>
        </p:blipFill>
        <p:spPr>
          <a:xfrm>
            <a:off x="290454" y="1600204"/>
            <a:ext cx="7513693" cy="4251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4d94ed1e48_1_154"/>
          <p:cNvSpPr txBox="1">
            <a:spLocks noGrp="1"/>
          </p:cNvSpPr>
          <p:nvPr>
            <p:ph type="title"/>
          </p:nvPr>
        </p:nvSpPr>
        <p:spPr>
          <a:xfrm>
            <a:off x="457200" y="227022"/>
            <a:ext cx="8229600" cy="85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FF0000"/>
                </a:solidFill>
              </a:rPr>
              <a:t>The new Backdrop</a:t>
            </a:r>
            <a:endParaRPr b="1">
              <a:solidFill>
                <a:srgbClr val="FF0000"/>
              </a:solidFill>
            </a:endParaRPr>
          </a:p>
        </p:txBody>
      </p:sp>
      <p:sp>
        <p:nvSpPr>
          <p:cNvPr id="290" name="Google Shape;290;g24d94ed1e48_1_154"/>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291" name="Google Shape;291;g24d94ed1e48_1_154"/>
          <p:cNvPicPr preferRelativeResize="0"/>
          <p:nvPr/>
        </p:nvPicPr>
        <p:blipFill>
          <a:blip r:embed="rId3">
            <a:alphaModFix/>
          </a:blip>
          <a:stretch>
            <a:fillRect/>
          </a:stretch>
        </p:blipFill>
        <p:spPr>
          <a:xfrm>
            <a:off x="0" y="919590"/>
            <a:ext cx="9143999" cy="50188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t>Reflection</a:t>
            </a:r>
            <a:endParaRPr b="1"/>
          </a:p>
        </p:txBody>
      </p:sp>
      <p:sp>
        <p:nvSpPr>
          <p:cNvPr id="104" name="Google Shape;104;p7"/>
          <p:cNvSpPr txBox="1">
            <a:spLocks noGrp="1"/>
          </p:cNvSpPr>
          <p:nvPr>
            <p:ph type="body" idx="1"/>
          </p:nvPr>
        </p:nvSpPr>
        <p:spPr>
          <a:xfrm>
            <a:off x="275250" y="1733975"/>
            <a:ext cx="8593500" cy="452610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sz="3600"/>
          </a:p>
          <a:p>
            <a:pPr marL="342900" lvl="0" indent="-139700" algn="l" rtl="0">
              <a:spcBef>
                <a:spcPts val="0"/>
              </a:spcBef>
              <a:spcAft>
                <a:spcPts val="0"/>
              </a:spcAft>
              <a:buClr>
                <a:schemeClr val="dk1"/>
              </a:buClr>
              <a:buSzPts val="3200"/>
              <a:buNone/>
            </a:pPr>
            <a:endParaRPr sz="3600"/>
          </a:p>
          <a:p>
            <a:pPr marL="342900" lvl="0" indent="-139700" algn="l" rtl="0">
              <a:spcBef>
                <a:spcPts val="0"/>
              </a:spcBef>
              <a:spcAft>
                <a:spcPts val="0"/>
              </a:spcAft>
              <a:buClr>
                <a:schemeClr val="dk1"/>
              </a:buClr>
              <a:buSzPts val="3200"/>
              <a:buNone/>
            </a:pPr>
            <a:r>
              <a:rPr lang="en-US" sz="3600"/>
              <a:t>What is Scratch programming?</a:t>
            </a:r>
            <a:endParaRPr sz="3600"/>
          </a:p>
          <a:p>
            <a:pPr marL="342900" lvl="0" indent="-139700" algn="l" rtl="0">
              <a:spcBef>
                <a:spcPts val="0"/>
              </a:spcBef>
              <a:spcAft>
                <a:spcPts val="0"/>
              </a:spcAft>
              <a:buClr>
                <a:schemeClr val="dk1"/>
              </a:buClr>
              <a:buSzPts val="3200"/>
              <a:buNone/>
            </a:pPr>
            <a:endParaRPr/>
          </a:p>
          <a:p>
            <a:pPr marL="342900" lvl="0" indent="-139700" algn="l" rtl="0">
              <a:spcBef>
                <a:spcPts val="0"/>
              </a:spcBef>
              <a:spcAft>
                <a:spcPts val="0"/>
              </a:spcAft>
              <a:buClr>
                <a:schemeClr val="dk1"/>
              </a:buClr>
              <a:buSzPts val="3200"/>
              <a:buNone/>
            </a:pPr>
            <a:endParaRPr sz="3600"/>
          </a:p>
        </p:txBody>
      </p:sp>
      <p:pic>
        <p:nvPicPr>
          <p:cNvPr id="105" name="Google Shape;105;p7"/>
          <p:cNvPicPr preferRelativeResize="0"/>
          <p:nvPr/>
        </p:nvPicPr>
        <p:blipFill>
          <a:blip r:embed="rId3">
            <a:alphaModFix/>
          </a:blip>
          <a:stretch>
            <a:fillRect/>
          </a:stretch>
        </p:blipFill>
        <p:spPr>
          <a:xfrm>
            <a:off x="6816400" y="1935125"/>
            <a:ext cx="1870400" cy="192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4d94ed1e48_1_162"/>
          <p:cNvSpPr txBox="1">
            <a:spLocks noGrp="1"/>
          </p:cNvSpPr>
          <p:nvPr>
            <p:ph type="title"/>
          </p:nvPr>
        </p:nvSpPr>
        <p:spPr>
          <a:xfrm>
            <a:off x="457200" y="227024"/>
            <a:ext cx="8229600" cy="107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Activity 3</a:t>
            </a:r>
            <a:endParaRPr b="1" dirty="0"/>
          </a:p>
        </p:txBody>
      </p:sp>
      <p:sp>
        <p:nvSpPr>
          <p:cNvPr id="298" name="Google Shape;298;g24d94ed1e48_1_162"/>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3600"/>
              <a:t>a) Using the ‘</a:t>
            </a:r>
            <a:r>
              <a:rPr lang="en-US" sz="3600" i="1"/>
              <a:t>choose a sprite</a:t>
            </a:r>
            <a:r>
              <a:rPr lang="en-US" sz="3600"/>
              <a:t>’ icon, select a different sprite of your choice for your story.</a:t>
            </a:r>
            <a:endParaRPr sz="3600"/>
          </a:p>
          <a:p>
            <a:pPr marL="0" lvl="0" indent="0" algn="l" rtl="0">
              <a:lnSpc>
                <a:spcPct val="115000"/>
              </a:lnSpc>
              <a:spcBef>
                <a:spcPts val="1200"/>
              </a:spcBef>
              <a:spcAft>
                <a:spcPts val="0"/>
              </a:spcAft>
              <a:buClr>
                <a:schemeClr val="dk1"/>
              </a:buClr>
              <a:buSzPts val="1100"/>
              <a:buFont typeface="Arial"/>
              <a:buNone/>
            </a:pPr>
            <a:r>
              <a:rPr lang="en-US" sz="3600"/>
              <a:t>b) Select an appropriate backdrop for your sprite in (a) above using the ‘</a:t>
            </a:r>
            <a:r>
              <a:rPr lang="en-US" sz="3600" i="1"/>
              <a:t>choose a Backdrop</a:t>
            </a:r>
            <a:r>
              <a:rPr lang="en-US" sz="3600"/>
              <a:t>’ icon.</a:t>
            </a:r>
            <a:endParaRPr sz="3600"/>
          </a:p>
          <a:p>
            <a:pPr marL="0" lvl="0" indent="0" algn="l" rtl="0">
              <a:spcBef>
                <a:spcPts val="1200"/>
              </a:spcBef>
              <a:spcAft>
                <a:spcPts val="0"/>
              </a:spcAft>
              <a:buNone/>
            </a:pP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4d94ed1e48_1_169"/>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Conclusion</a:t>
            </a:r>
            <a:endParaRPr b="1"/>
          </a:p>
        </p:txBody>
      </p:sp>
      <p:sp>
        <p:nvSpPr>
          <p:cNvPr id="305" name="Google Shape;305;g24d94ed1e48_1_169"/>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In this session, you have learnt how to:</a:t>
            </a:r>
            <a:endParaRPr/>
          </a:p>
          <a:p>
            <a:pPr marL="457200" lvl="0" indent="-342900" algn="l" rtl="0">
              <a:spcBef>
                <a:spcPts val="360"/>
              </a:spcBef>
              <a:spcAft>
                <a:spcPts val="0"/>
              </a:spcAft>
              <a:buSzPts val="1800"/>
              <a:buChar char="•"/>
            </a:pPr>
            <a:r>
              <a:rPr lang="en-US"/>
              <a:t>Access the Scratch interface</a:t>
            </a:r>
            <a:endParaRPr/>
          </a:p>
          <a:p>
            <a:pPr marL="457200" lvl="0" indent="-342900" algn="l" rtl="0">
              <a:spcBef>
                <a:spcPts val="0"/>
              </a:spcBef>
              <a:spcAft>
                <a:spcPts val="0"/>
              </a:spcAft>
              <a:buSzPts val="1800"/>
              <a:buChar char="•"/>
            </a:pPr>
            <a:r>
              <a:rPr lang="en-US"/>
              <a:t>Change the character of the story</a:t>
            </a:r>
            <a:endParaRPr/>
          </a:p>
          <a:p>
            <a:pPr marL="457200" lvl="0" indent="-342900" algn="l" rtl="0">
              <a:spcBef>
                <a:spcPts val="0"/>
              </a:spcBef>
              <a:spcAft>
                <a:spcPts val="0"/>
              </a:spcAft>
              <a:buSzPts val="1800"/>
              <a:buChar char="•"/>
            </a:pPr>
            <a:r>
              <a:rPr lang="en-US"/>
              <a:t>change the background  </a:t>
            </a:r>
            <a:endParaRPr/>
          </a:p>
          <a:p>
            <a:pPr marL="0" lvl="0" indent="0" algn="l" rtl="0">
              <a:spcBef>
                <a:spcPts val="360"/>
              </a:spcBef>
              <a:spcAft>
                <a:spcPts val="0"/>
              </a:spcAft>
              <a:buNone/>
            </a:pPr>
            <a:endParaRPr/>
          </a:p>
          <a:p>
            <a:pPr marL="0" lvl="0" indent="0" algn="l" rtl="0">
              <a:spcBef>
                <a:spcPts val="360"/>
              </a:spcBef>
              <a:spcAft>
                <a:spcPts val="0"/>
              </a:spcAft>
              <a:buNone/>
            </a:pPr>
            <a:r>
              <a:rPr lang="en-US"/>
              <a:t>In the next session, you will have an opportunity to animate the sprites and create games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987F-1B7C-39FC-838B-6472F8706172}"/>
              </a:ext>
            </a:extLst>
          </p:cNvPr>
          <p:cNvSpPr>
            <a:spLocks noGrp="1"/>
          </p:cNvSpPr>
          <p:nvPr>
            <p:ph type="title"/>
          </p:nvPr>
        </p:nvSpPr>
        <p:spPr/>
        <p:txBody>
          <a:bodyPr/>
          <a:lstStyle/>
          <a:p>
            <a:r>
              <a:rPr lang="en-US" dirty="0"/>
              <a:t>Learning Outcomes</a:t>
            </a:r>
            <a:endParaRPr lang="en-KE" dirty="0"/>
          </a:p>
        </p:txBody>
      </p:sp>
      <p:sp>
        <p:nvSpPr>
          <p:cNvPr id="3" name="Text Placeholder 2">
            <a:extLst>
              <a:ext uri="{FF2B5EF4-FFF2-40B4-BE49-F238E27FC236}">
                <a16:creationId xmlns:a16="http://schemas.microsoft.com/office/drawing/2014/main" id="{69AAEBBF-A8DC-24BA-0680-1724EDB18AAF}"/>
              </a:ext>
            </a:extLst>
          </p:cNvPr>
          <p:cNvSpPr>
            <a:spLocks noGrp="1"/>
          </p:cNvSpPr>
          <p:nvPr>
            <p:ph type="body" idx="1"/>
          </p:nvPr>
        </p:nvSpPr>
        <p:spPr/>
        <p:txBody>
          <a:bodyPr/>
          <a:lstStyle/>
          <a:p>
            <a:pPr marL="114300" indent="0" rtl="0">
              <a:spcBef>
                <a:spcPts val="360"/>
              </a:spcBef>
              <a:spcAft>
                <a:spcPts val="0"/>
              </a:spcAft>
              <a:buNone/>
            </a:pPr>
            <a:r>
              <a:rPr lang="en-US" b="0" i="0" u="none" strike="noStrike" dirty="0">
                <a:solidFill>
                  <a:srgbClr val="000000"/>
                </a:solidFill>
                <a:effectLst/>
                <a:latin typeface="Times New Roman" panose="02020603050405020304" pitchFamily="18" charset="0"/>
              </a:rPr>
              <a:t>By the end of the session, the participants will be expected;</a:t>
            </a:r>
            <a:endParaRPr lang="en-US" sz="4800" b="0" dirty="0">
              <a:effectLst/>
            </a:endParaRPr>
          </a:p>
          <a:p>
            <a:pPr rtl="0" fontAlgn="base">
              <a:spcBef>
                <a:spcPts val="36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 To navigate the Scratch interface  and describe the functionalities of the icons in each area.  </a:t>
            </a:r>
            <a:endParaRPr lang="en-US" b="0" i="0" u="none" strike="noStrike" dirty="0">
              <a:solidFill>
                <a:srgbClr val="000000"/>
              </a:solidFill>
              <a:effectLst/>
              <a:latin typeface="Arial" panose="020B0604020202020204" pitchFamily="34" charset="0"/>
            </a:endParaRPr>
          </a:p>
          <a:p>
            <a:pPr rtl="0" fontAlgn="base">
              <a:spcBef>
                <a:spcPts val="360"/>
              </a:spcBef>
              <a:spcAft>
                <a:spcPts val="0"/>
              </a:spcAft>
              <a:buFont typeface="Arial" panose="020B0604020202020204" pitchFamily="34" charset="0"/>
              <a:buChar char="•"/>
            </a:pPr>
            <a:r>
              <a:rPr lang="en-US" b="0" i="0" u="none" strike="noStrike" dirty="0">
                <a:solidFill>
                  <a:srgbClr val="000000"/>
                </a:solidFill>
                <a:effectLst/>
                <a:latin typeface="Times New Roman" panose="02020603050405020304" pitchFamily="18" charset="0"/>
              </a:rPr>
              <a:t>Describe the commands represented by various code blocks.</a:t>
            </a:r>
            <a:endParaRPr lang="en-US" b="0" i="0" u="none" strike="noStrike" dirty="0">
              <a:solidFill>
                <a:srgbClr val="000000"/>
              </a:solidFill>
              <a:effectLst/>
              <a:latin typeface="Arial" panose="020B0604020202020204" pitchFamily="34" charset="0"/>
            </a:endParaRPr>
          </a:p>
          <a:p>
            <a:endParaRPr lang="en-KE" sz="4800" dirty="0"/>
          </a:p>
        </p:txBody>
      </p:sp>
    </p:spTree>
    <p:extLst>
      <p:ext uri="{BB962C8B-B14F-4D97-AF65-F5344CB8AC3E}">
        <p14:creationId xmlns:p14="http://schemas.microsoft.com/office/powerpoint/2010/main" val="362619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4d94ed1e48_1_131"/>
          <p:cNvSpPr txBox="1">
            <a:spLocks noGrp="1"/>
          </p:cNvSpPr>
          <p:nvPr>
            <p:ph type="title"/>
          </p:nvPr>
        </p:nvSpPr>
        <p:spPr>
          <a:xfrm>
            <a:off x="457200" y="227022"/>
            <a:ext cx="8229600" cy="76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Scratch Programming</a:t>
            </a:r>
            <a:endParaRPr b="1"/>
          </a:p>
        </p:txBody>
      </p:sp>
      <p:sp>
        <p:nvSpPr>
          <p:cNvPr id="112" name="Google Shape;112;g24d94ed1e48_1_131"/>
          <p:cNvSpPr txBox="1">
            <a:spLocks noGrp="1"/>
          </p:cNvSpPr>
          <p:nvPr>
            <p:ph type="body" idx="1"/>
          </p:nvPr>
        </p:nvSpPr>
        <p:spPr>
          <a:xfrm>
            <a:off x="326725" y="1165949"/>
            <a:ext cx="8229600" cy="5692200"/>
          </a:xfrm>
          <a:prstGeom prst="rect">
            <a:avLst/>
          </a:prstGeom>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Arial"/>
              <a:buNone/>
            </a:pPr>
            <a:r>
              <a:rPr lang="en-US" sz="3000" dirty="0"/>
              <a:t>Scratch is a visual programming language that allows learners to create their own interactive stories, games and animations.</a:t>
            </a:r>
            <a:endParaRPr sz="3000" dirty="0"/>
          </a:p>
          <a:p>
            <a:pPr marL="342900" lvl="0" indent="-139700" algn="l" rtl="0">
              <a:spcBef>
                <a:spcPts val="0"/>
              </a:spcBef>
              <a:spcAft>
                <a:spcPts val="0"/>
              </a:spcAft>
              <a:buClr>
                <a:schemeClr val="dk1"/>
              </a:buClr>
              <a:buSzPts val="3200"/>
              <a:buFont typeface="Arial"/>
              <a:buNone/>
            </a:pPr>
            <a:endParaRPr sz="3600" dirty="0"/>
          </a:p>
          <a:p>
            <a:pPr marL="342900" lvl="0" indent="-139700" algn="l" rtl="0">
              <a:spcBef>
                <a:spcPts val="0"/>
              </a:spcBef>
              <a:spcAft>
                <a:spcPts val="0"/>
              </a:spcAft>
              <a:buClr>
                <a:schemeClr val="dk1"/>
              </a:buClr>
              <a:buSzPts val="3200"/>
              <a:buFont typeface="Arial"/>
              <a:buNone/>
            </a:pPr>
            <a:r>
              <a:rPr lang="en-US" sz="3600" dirty="0"/>
              <a:t>{watch a short animated clip made using </a:t>
            </a:r>
          </a:p>
          <a:p>
            <a:pPr marL="342900" lvl="0" indent="-139700" algn="l" rtl="0">
              <a:spcBef>
                <a:spcPts val="0"/>
              </a:spcBef>
              <a:spcAft>
                <a:spcPts val="0"/>
              </a:spcAft>
              <a:buClr>
                <a:schemeClr val="dk1"/>
              </a:buClr>
              <a:buSzPts val="3200"/>
              <a:buFont typeface="Arial"/>
              <a:buNone/>
            </a:pPr>
            <a:r>
              <a:rPr lang="en-US" sz="3600" dirty="0"/>
              <a:t>scratch}</a:t>
            </a:r>
            <a:endParaRP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8986-3A5A-9854-E074-58B321EF2E1C}"/>
              </a:ext>
            </a:extLst>
          </p:cNvPr>
          <p:cNvSpPr>
            <a:spLocks noGrp="1"/>
          </p:cNvSpPr>
          <p:nvPr>
            <p:ph type="title"/>
          </p:nvPr>
        </p:nvSpPr>
        <p:spPr/>
        <p:txBody>
          <a:bodyPr/>
          <a:lstStyle/>
          <a:p>
            <a:r>
              <a:rPr lang="en-US" dirty="0"/>
              <a:t>View the clip</a:t>
            </a:r>
            <a:endParaRPr lang="en-KE" dirty="0"/>
          </a:p>
        </p:txBody>
      </p:sp>
      <p:pic>
        <p:nvPicPr>
          <p:cNvPr id="4" name="Scratch animation">
            <a:hlinkClick r:id="" action="ppaction://media"/>
            <a:extLst>
              <a:ext uri="{FF2B5EF4-FFF2-40B4-BE49-F238E27FC236}">
                <a16:creationId xmlns:a16="http://schemas.microsoft.com/office/drawing/2014/main" id="{1EF01480-7FC0-C208-B8FF-53434B04311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1733" y="1183823"/>
            <a:ext cx="8500534" cy="4781550"/>
          </a:xfrm>
          <a:prstGeom prst="rect">
            <a:avLst/>
          </a:prstGeom>
        </p:spPr>
      </p:pic>
    </p:spTree>
    <p:extLst>
      <p:ext uri="{BB962C8B-B14F-4D97-AF65-F5344CB8AC3E}">
        <p14:creationId xmlns:p14="http://schemas.microsoft.com/office/powerpoint/2010/main" val="40391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4d94ed1e48_1_119"/>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Activity 1</a:t>
            </a:r>
            <a:endParaRPr b="1"/>
          </a:p>
        </p:txBody>
      </p:sp>
      <p:sp>
        <p:nvSpPr>
          <p:cNvPr id="120" name="Google Shape;120;g24d94ed1e48_1_119"/>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Describe the meaning of following terms as used in programming?</a:t>
            </a:r>
            <a:endParaRPr/>
          </a:p>
          <a:p>
            <a:pPr marL="0" lvl="0" indent="0" algn="l" rtl="0">
              <a:spcBef>
                <a:spcPts val="360"/>
              </a:spcBef>
              <a:spcAft>
                <a:spcPts val="0"/>
              </a:spcAft>
              <a:buNone/>
            </a:pPr>
            <a:endParaRPr/>
          </a:p>
          <a:p>
            <a:pPr marL="0" lvl="0" indent="0" algn="l" rtl="0">
              <a:spcBef>
                <a:spcPts val="360"/>
              </a:spcBef>
              <a:spcAft>
                <a:spcPts val="0"/>
              </a:spcAft>
              <a:buNone/>
            </a:pPr>
            <a:r>
              <a:rPr lang="en-US"/>
              <a:t>i) Animation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ii) Gaming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4d94ed1e48_1_125"/>
          <p:cNvSpPr txBox="1">
            <a:spLocks noGrp="1"/>
          </p:cNvSpPr>
          <p:nvPr>
            <p:ph type="title"/>
          </p:nvPr>
        </p:nvSpPr>
        <p:spPr>
          <a:xfrm>
            <a:off x="457200" y="227015"/>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t>Definition of terms</a:t>
            </a:r>
            <a:endParaRPr b="1"/>
          </a:p>
        </p:txBody>
      </p:sp>
      <p:sp>
        <p:nvSpPr>
          <p:cNvPr id="127" name="Google Shape;127;g24d94ed1e48_1_125"/>
          <p:cNvSpPr txBox="1">
            <a:spLocks noGrp="1"/>
          </p:cNvSpPr>
          <p:nvPr>
            <p:ph type="body" idx="1"/>
          </p:nvPr>
        </p:nvSpPr>
        <p:spPr>
          <a:xfrm>
            <a:off x="457200" y="1600202"/>
            <a:ext cx="82296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3600" b="1" i="1"/>
              <a:t>Animation</a:t>
            </a:r>
            <a:r>
              <a:rPr lang="en-US" sz="3600"/>
              <a:t> - display of a sequence of images of a character which create an illusion of movement</a:t>
            </a:r>
            <a:endParaRPr sz="3600"/>
          </a:p>
          <a:p>
            <a:pPr marL="0" lvl="0" indent="0" algn="l" rtl="0">
              <a:lnSpc>
                <a:spcPct val="115000"/>
              </a:lnSpc>
              <a:spcBef>
                <a:spcPts val="1200"/>
              </a:spcBef>
              <a:spcAft>
                <a:spcPts val="0"/>
              </a:spcAft>
              <a:buClr>
                <a:schemeClr val="dk1"/>
              </a:buClr>
              <a:buSzPts val="1100"/>
              <a:buFont typeface="Arial"/>
              <a:buNone/>
            </a:pPr>
            <a:r>
              <a:rPr lang="en-US" sz="3600" b="1" i="1"/>
              <a:t>Gaming</a:t>
            </a:r>
            <a:r>
              <a:rPr lang="en-US" sz="3600"/>
              <a:t> - the art of creating a game in Scratch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d94ed1e48_1_1"/>
          <p:cNvSpPr txBox="1">
            <a:spLocks noGrp="1"/>
          </p:cNvSpPr>
          <p:nvPr>
            <p:ph type="title"/>
          </p:nvPr>
        </p:nvSpPr>
        <p:spPr>
          <a:xfrm>
            <a:off x="432300" y="-2"/>
            <a:ext cx="8229600" cy="931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a:t>Other common terms as used in Scratch</a:t>
            </a:r>
            <a:endParaRPr sz="3600" b="1"/>
          </a:p>
        </p:txBody>
      </p:sp>
      <p:sp>
        <p:nvSpPr>
          <p:cNvPr id="134" name="Google Shape;134;g24d94ed1e48_1_1"/>
          <p:cNvSpPr txBox="1">
            <a:spLocks noGrp="1"/>
          </p:cNvSpPr>
          <p:nvPr>
            <p:ph type="body" idx="1"/>
          </p:nvPr>
        </p:nvSpPr>
        <p:spPr>
          <a:xfrm>
            <a:off x="74550" y="931800"/>
            <a:ext cx="8945100" cy="57957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3600" b="1" i="1"/>
              <a:t>a) Interface </a:t>
            </a:r>
            <a:r>
              <a:rPr lang="en-US" sz="3600"/>
              <a:t>- Scratch software</a:t>
            </a:r>
            <a:endParaRPr sz="3600"/>
          </a:p>
          <a:p>
            <a:pPr marL="0" lvl="0" indent="0" algn="l" rtl="0">
              <a:lnSpc>
                <a:spcPct val="115000"/>
              </a:lnSpc>
              <a:spcBef>
                <a:spcPts val="1200"/>
              </a:spcBef>
              <a:spcAft>
                <a:spcPts val="0"/>
              </a:spcAft>
              <a:buClr>
                <a:schemeClr val="dk1"/>
              </a:buClr>
              <a:buSzPts val="1100"/>
              <a:buFont typeface="Arial"/>
              <a:buNone/>
            </a:pPr>
            <a:r>
              <a:rPr lang="en-US" sz="3600" b="1" i="1"/>
              <a:t>b) Programming</a:t>
            </a:r>
            <a:r>
              <a:rPr lang="en-US" sz="3600"/>
              <a:t> - the process of creating sets of instructions or commands that tell a computer what to do. </a:t>
            </a:r>
            <a:endParaRPr sz="3600"/>
          </a:p>
          <a:p>
            <a:pPr marL="0" lvl="0" indent="0" algn="l" rtl="0">
              <a:lnSpc>
                <a:spcPct val="115000"/>
              </a:lnSpc>
              <a:spcBef>
                <a:spcPts val="1200"/>
              </a:spcBef>
              <a:spcAft>
                <a:spcPts val="0"/>
              </a:spcAft>
              <a:buClr>
                <a:schemeClr val="dk1"/>
              </a:buClr>
              <a:buSzPts val="1100"/>
              <a:buFont typeface="Arial"/>
              <a:buNone/>
            </a:pPr>
            <a:r>
              <a:rPr lang="en-US" sz="3600" b="1" i="1"/>
              <a:t>c) Coding </a:t>
            </a:r>
            <a:r>
              <a:rPr lang="en-US" sz="3600"/>
              <a:t>- refers to the process of writing instructions or commands in logical and sequential steps known as codes that a computer can understand and execute. </a:t>
            </a:r>
            <a:endParaRPr sz="3600"/>
          </a:p>
          <a:p>
            <a:pPr marL="0" lvl="0" indent="0" algn="l" rtl="0">
              <a:spcBef>
                <a:spcPts val="36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973</Words>
  <Application>Microsoft Office PowerPoint</Application>
  <PresentationFormat>On-screen Show (4:3)</PresentationFormat>
  <Paragraphs>126</Paragraphs>
  <Slides>31</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Times New Roman</vt:lpstr>
      <vt:lpstr>EB Garamond</vt:lpstr>
      <vt:lpstr>Calibri</vt:lpstr>
      <vt:lpstr>Arial</vt:lpstr>
      <vt:lpstr>Office Theme</vt:lpstr>
      <vt:lpstr>Training on Coding for Middle School Teachers</vt:lpstr>
      <vt:lpstr>Session Three  </vt:lpstr>
      <vt:lpstr>Reflection</vt:lpstr>
      <vt:lpstr>Learning Outcomes</vt:lpstr>
      <vt:lpstr>Scratch Programming</vt:lpstr>
      <vt:lpstr>View the clip</vt:lpstr>
      <vt:lpstr>Activity 1</vt:lpstr>
      <vt:lpstr>Definition of terms</vt:lpstr>
      <vt:lpstr>Other common terms as used in Scratch</vt:lpstr>
      <vt:lpstr>Common terms as used in Scratch</vt:lpstr>
      <vt:lpstr>Common terms as used in Scratch</vt:lpstr>
      <vt:lpstr> Getting started with Scratch </vt:lpstr>
      <vt:lpstr>Scratch interface Home page</vt:lpstr>
      <vt:lpstr>Description of Homepage</vt:lpstr>
      <vt:lpstr>Description of Homepage</vt:lpstr>
      <vt:lpstr>The Code Blocks</vt:lpstr>
      <vt:lpstr>Motion Blocks</vt:lpstr>
      <vt:lpstr>Looks Blocks</vt:lpstr>
      <vt:lpstr>Sound Blocks</vt:lpstr>
      <vt:lpstr>Events Blocks</vt:lpstr>
      <vt:lpstr>Control Blocks</vt:lpstr>
      <vt:lpstr>Activity 2</vt:lpstr>
      <vt:lpstr> Accessing other sprites from the interface </vt:lpstr>
      <vt:lpstr>Click on choose a sprite icon</vt:lpstr>
      <vt:lpstr>Select the sprite Avery walking</vt:lpstr>
      <vt:lpstr>The new sprite</vt:lpstr>
      <vt:lpstr>Changing the backdrop</vt:lpstr>
      <vt:lpstr>Click on choose a Backdrop icon</vt:lpstr>
      <vt:lpstr>The new Backdrop</vt:lpstr>
      <vt:lpstr>Activity 3</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 Coding for Middle School Teachers</dc:title>
  <dc:creator>User</dc:creator>
  <cp:lastModifiedBy>Martin M. Ndungu</cp:lastModifiedBy>
  <cp:revision>4</cp:revision>
  <dcterms:created xsi:type="dcterms:W3CDTF">2022-09-06T09:20:32Z</dcterms:created>
  <dcterms:modified xsi:type="dcterms:W3CDTF">2023-06-02T14:18:36Z</dcterms:modified>
</cp:coreProperties>
</file>