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497" r:id="rId10"/>
    <p:sldId id="265" r:id="rId11"/>
    <p:sldId id="266" r:id="rId12"/>
    <p:sldId id="499" r:id="rId13"/>
    <p:sldId id="500" r:id="rId14"/>
    <p:sldId id="498" r:id="rId15"/>
    <p:sldId id="501" r:id="rId16"/>
    <p:sldId id="502" r:id="rId17"/>
    <p:sldId id="268" r:id="rId18"/>
    <p:sldId id="269" r:id="rId19"/>
    <p:sldId id="503" r:id="rId20"/>
    <p:sldId id="505" r:id="rId21"/>
    <p:sldId id="506" r:id="rId22"/>
    <p:sldId id="504" r:id="rId23"/>
    <p:sldId id="508" r:id="rId24"/>
    <p:sldId id="271" r:id="rId25"/>
    <p:sldId id="507" r:id="rId26"/>
  </p:sldIdLst>
  <p:sldSz cx="9144000" cy="6858000" type="screen4x3"/>
  <p:notesSz cx="6858000" cy="9144000"/>
  <p:embeddedFontLst>
    <p:embeddedFont>
      <p:font typeface="EB Garamond" panose="020B0604020202020204" charset="0"/>
      <p:bold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iC1vpjskeKlnI+6UXm4RSVe8ga0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811CFE01-A7BD-48C8-9CCC-CB39F1945DBB}">
  <a:tblStyle styleId="{811CFE01-A7BD-48C8-9CCC-CB39F1945DB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124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DD05BC-5BB2-4EA6-A88E-F3AB3DBAC361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184E1A-07B2-486B-81BF-662D88E64B28}">
      <dgm:prSet phldrT="[Text]"/>
      <dgm:spPr/>
      <dgm:t>
        <a:bodyPr/>
        <a:lstStyle/>
        <a:p>
          <a:r>
            <a:rPr lang="en-US" b="1" dirty="0"/>
            <a:t>Imagine the animation:</a:t>
          </a:r>
        </a:p>
        <a:p>
          <a:r>
            <a:rPr lang="en-US" b="0" i="0" u="none" dirty="0" smtClean="0"/>
            <a:t>Imagine the actions you want your sprite to perform</a:t>
          </a:r>
          <a:endParaRPr lang="en-US" dirty="0"/>
        </a:p>
        <a:p>
          <a:endParaRPr lang="en-US" dirty="0"/>
        </a:p>
      </dgm:t>
    </dgm:pt>
    <dgm:pt modelId="{965990FD-E3FC-4523-9A99-9DC9C78DF97A}" type="parTrans" cxnId="{3B76DE3A-6FAC-4515-B03F-D32E05B2D31B}">
      <dgm:prSet/>
      <dgm:spPr/>
      <dgm:t>
        <a:bodyPr/>
        <a:lstStyle/>
        <a:p>
          <a:endParaRPr lang="en-US"/>
        </a:p>
      </dgm:t>
    </dgm:pt>
    <dgm:pt modelId="{172ADB80-03CC-4A90-B5BF-8222BE86D3F8}" type="sibTrans" cxnId="{3B76DE3A-6FAC-4515-B03F-D32E05B2D31B}">
      <dgm:prSet/>
      <dgm:spPr/>
      <dgm:t>
        <a:bodyPr/>
        <a:lstStyle/>
        <a:p>
          <a:endParaRPr lang="en-US"/>
        </a:p>
      </dgm:t>
    </dgm:pt>
    <dgm:pt modelId="{3B5CADAA-1E48-4EE6-877D-6058A337552A}">
      <dgm:prSet phldrT="[Text]"/>
      <dgm:spPr/>
      <dgm:t>
        <a:bodyPr/>
        <a:lstStyle/>
        <a:p>
          <a:r>
            <a:rPr lang="en-US" b="1" dirty="0"/>
            <a:t>Create the animation:</a:t>
          </a:r>
        </a:p>
        <a:p>
          <a:r>
            <a:rPr lang="en-US" b="0" i="0" u="none" dirty="0"/>
            <a:t>How do you then sequence the imagined actions to be illustrated by the sprites? </a:t>
          </a:r>
          <a:endParaRPr lang="en-US" dirty="0"/>
        </a:p>
      </dgm:t>
    </dgm:pt>
    <dgm:pt modelId="{845F46D7-0583-4819-9365-7B501AB05EC7}" type="parTrans" cxnId="{45536F21-BFF6-459E-A10E-3C0E69B2E1EF}">
      <dgm:prSet/>
      <dgm:spPr/>
      <dgm:t>
        <a:bodyPr/>
        <a:lstStyle/>
        <a:p>
          <a:endParaRPr lang="en-US"/>
        </a:p>
      </dgm:t>
    </dgm:pt>
    <dgm:pt modelId="{620B905B-C62D-44D8-B224-A242BDE0B107}" type="sibTrans" cxnId="{45536F21-BFF6-459E-A10E-3C0E69B2E1EF}">
      <dgm:prSet/>
      <dgm:spPr/>
      <dgm:t>
        <a:bodyPr/>
        <a:lstStyle/>
        <a:p>
          <a:endParaRPr lang="en-US"/>
        </a:p>
      </dgm:t>
    </dgm:pt>
    <dgm:pt modelId="{129A0FB4-4F05-49FC-B010-A01088053803}">
      <dgm:prSet phldrT="[Text]"/>
      <dgm:spPr/>
      <dgm:t>
        <a:bodyPr/>
        <a:lstStyle/>
        <a:p>
          <a:r>
            <a:rPr lang="en-US" b="1" dirty="0"/>
            <a:t>Play the animation:</a:t>
          </a:r>
        </a:p>
        <a:p>
          <a:r>
            <a:rPr lang="en-US" b="0" i="0" u="none" dirty="0"/>
            <a:t>Explore and assess the programmed imagined actions through illustrations by the sprite?</a:t>
          </a:r>
          <a:endParaRPr lang="en-US" dirty="0"/>
        </a:p>
      </dgm:t>
    </dgm:pt>
    <dgm:pt modelId="{68D386A4-3087-4FFF-A196-E0809D28C338}" type="parTrans" cxnId="{B18C2693-69F7-481A-BE32-22807A254491}">
      <dgm:prSet/>
      <dgm:spPr/>
      <dgm:t>
        <a:bodyPr/>
        <a:lstStyle/>
        <a:p>
          <a:endParaRPr lang="en-US"/>
        </a:p>
      </dgm:t>
    </dgm:pt>
    <dgm:pt modelId="{0C75B8C6-0F93-4D47-9959-33C0618E7457}" type="sibTrans" cxnId="{B18C2693-69F7-481A-BE32-22807A254491}">
      <dgm:prSet/>
      <dgm:spPr/>
      <dgm:t>
        <a:bodyPr/>
        <a:lstStyle/>
        <a:p>
          <a:endParaRPr lang="en-US"/>
        </a:p>
      </dgm:t>
    </dgm:pt>
    <dgm:pt modelId="{DC9E3755-251C-4BEC-8799-EA7D02DAAD02}" type="pres">
      <dgm:prSet presAssocID="{B4DD05BC-5BB2-4EA6-A88E-F3AB3DBAC36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9B946A3-80C9-432C-A1C2-63AC7C0986E2}" type="pres">
      <dgm:prSet presAssocID="{21184E1A-07B2-486B-81BF-662D88E64B28}" presName="node" presStyleLbl="node1" presStyleIdx="0" presStyleCnt="3" custScaleX="136893" custScaleY="1530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D88156-8CBD-4240-84BB-A745F82FF56B}" type="pres">
      <dgm:prSet presAssocID="{172ADB80-03CC-4A90-B5BF-8222BE86D3F8}" presName="sibTrans" presStyleLbl="sibTrans2D1" presStyleIdx="0" presStyleCnt="3"/>
      <dgm:spPr/>
      <dgm:t>
        <a:bodyPr/>
        <a:lstStyle/>
        <a:p>
          <a:endParaRPr lang="en-US"/>
        </a:p>
      </dgm:t>
    </dgm:pt>
    <dgm:pt modelId="{5319A097-0CE1-4087-A9F9-1A6A57CA92C2}" type="pres">
      <dgm:prSet presAssocID="{172ADB80-03CC-4A90-B5BF-8222BE86D3F8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E1A41835-E69B-46BD-B2B9-B63DD163E79B}" type="pres">
      <dgm:prSet presAssocID="{3B5CADAA-1E48-4EE6-877D-6058A337552A}" presName="node" presStyleLbl="node1" presStyleIdx="1" presStyleCnt="3" custScaleX="144697" custScaleY="190004" custRadScaleRad="108202" custRadScaleInc="-41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AD40FB-D5BF-4BEF-AE78-EF72D1CADE18}" type="pres">
      <dgm:prSet presAssocID="{620B905B-C62D-44D8-B224-A242BDE0B107}" presName="sibTrans" presStyleLbl="sibTrans2D1" presStyleIdx="1" presStyleCnt="3"/>
      <dgm:spPr/>
      <dgm:t>
        <a:bodyPr/>
        <a:lstStyle/>
        <a:p>
          <a:endParaRPr lang="en-US"/>
        </a:p>
      </dgm:t>
    </dgm:pt>
    <dgm:pt modelId="{BF14A8CA-1F9F-43C0-BA7D-E5774C6B9B5F}" type="pres">
      <dgm:prSet presAssocID="{620B905B-C62D-44D8-B224-A242BDE0B107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103C0FE4-176B-4105-9725-96203331F77D}" type="pres">
      <dgm:prSet presAssocID="{129A0FB4-4F05-49FC-B010-A01088053803}" presName="node" presStyleLbl="node1" presStyleIdx="2" presStyleCnt="3" custScaleX="121815" custScaleY="194103" custRadScaleRad="105085" custRadScaleInc="26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CC0122-AE5F-4BB5-9F09-7292952B20A6}" type="pres">
      <dgm:prSet presAssocID="{0C75B8C6-0F93-4D47-9959-33C0618E7457}" presName="sibTrans" presStyleLbl="sibTrans2D1" presStyleIdx="2" presStyleCnt="3"/>
      <dgm:spPr/>
      <dgm:t>
        <a:bodyPr/>
        <a:lstStyle/>
        <a:p>
          <a:endParaRPr lang="en-US"/>
        </a:p>
      </dgm:t>
    </dgm:pt>
    <dgm:pt modelId="{C1549DA9-D2CB-44B4-AC93-20BF2A82FFFD}" type="pres">
      <dgm:prSet presAssocID="{0C75B8C6-0F93-4D47-9959-33C0618E7457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3ABB738B-0B36-4DF5-B4F8-66035FCF2B9F}" type="presOf" srcId="{620B905B-C62D-44D8-B224-A242BDE0B107}" destId="{BF14A8CA-1F9F-43C0-BA7D-E5774C6B9B5F}" srcOrd="1" destOrd="0" presId="urn:microsoft.com/office/officeart/2005/8/layout/cycle7"/>
    <dgm:cxn modelId="{D870B1A2-E75F-4CA1-AF31-2D58912E010C}" type="presOf" srcId="{172ADB80-03CC-4A90-B5BF-8222BE86D3F8}" destId="{5319A097-0CE1-4087-A9F9-1A6A57CA92C2}" srcOrd="1" destOrd="0" presId="urn:microsoft.com/office/officeart/2005/8/layout/cycle7"/>
    <dgm:cxn modelId="{FEEA5D37-AFF7-4A1A-A067-31F19D6FB1A1}" type="presOf" srcId="{21184E1A-07B2-486B-81BF-662D88E64B28}" destId="{49B946A3-80C9-432C-A1C2-63AC7C0986E2}" srcOrd="0" destOrd="0" presId="urn:microsoft.com/office/officeart/2005/8/layout/cycle7"/>
    <dgm:cxn modelId="{3B76DE3A-6FAC-4515-B03F-D32E05B2D31B}" srcId="{B4DD05BC-5BB2-4EA6-A88E-F3AB3DBAC361}" destId="{21184E1A-07B2-486B-81BF-662D88E64B28}" srcOrd="0" destOrd="0" parTransId="{965990FD-E3FC-4523-9A99-9DC9C78DF97A}" sibTransId="{172ADB80-03CC-4A90-B5BF-8222BE86D3F8}"/>
    <dgm:cxn modelId="{6E0A9C87-140F-4F1D-BB97-BDF9AB07CE79}" type="presOf" srcId="{3B5CADAA-1E48-4EE6-877D-6058A337552A}" destId="{E1A41835-E69B-46BD-B2B9-B63DD163E79B}" srcOrd="0" destOrd="0" presId="urn:microsoft.com/office/officeart/2005/8/layout/cycle7"/>
    <dgm:cxn modelId="{05E22D48-6860-4455-81CA-E9878688F469}" type="presOf" srcId="{129A0FB4-4F05-49FC-B010-A01088053803}" destId="{103C0FE4-176B-4105-9725-96203331F77D}" srcOrd="0" destOrd="0" presId="urn:microsoft.com/office/officeart/2005/8/layout/cycle7"/>
    <dgm:cxn modelId="{D4778BDB-3794-4CCA-AD69-66A8903C7D69}" type="presOf" srcId="{0C75B8C6-0F93-4D47-9959-33C0618E7457}" destId="{C1549DA9-D2CB-44B4-AC93-20BF2A82FFFD}" srcOrd="1" destOrd="0" presId="urn:microsoft.com/office/officeart/2005/8/layout/cycle7"/>
    <dgm:cxn modelId="{4B221CCC-8195-4CDE-A3E0-B78D7B439DB0}" type="presOf" srcId="{0C75B8C6-0F93-4D47-9959-33C0618E7457}" destId="{AACC0122-AE5F-4BB5-9F09-7292952B20A6}" srcOrd="0" destOrd="0" presId="urn:microsoft.com/office/officeart/2005/8/layout/cycle7"/>
    <dgm:cxn modelId="{110C4F4A-631A-4154-8FA7-212B29024E6A}" type="presOf" srcId="{620B905B-C62D-44D8-B224-A242BDE0B107}" destId="{07AD40FB-D5BF-4BEF-AE78-EF72D1CADE18}" srcOrd="0" destOrd="0" presId="urn:microsoft.com/office/officeart/2005/8/layout/cycle7"/>
    <dgm:cxn modelId="{45536F21-BFF6-459E-A10E-3C0E69B2E1EF}" srcId="{B4DD05BC-5BB2-4EA6-A88E-F3AB3DBAC361}" destId="{3B5CADAA-1E48-4EE6-877D-6058A337552A}" srcOrd="1" destOrd="0" parTransId="{845F46D7-0583-4819-9365-7B501AB05EC7}" sibTransId="{620B905B-C62D-44D8-B224-A242BDE0B107}"/>
    <dgm:cxn modelId="{B9E1CBCF-C88E-4D3A-A9D1-9DF787C8D161}" type="presOf" srcId="{172ADB80-03CC-4A90-B5BF-8222BE86D3F8}" destId="{23D88156-8CBD-4240-84BB-A745F82FF56B}" srcOrd="0" destOrd="0" presId="urn:microsoft.com/office/officeart/2005/8/layout/cycle7"/>
    <dgm:cxn modelId="{B18C2693-69F7-481A-BE32-22807A254491}" srcId="{B4DD05BC-5BB2-4EA6-A88E-F3AB3DBAC361}" destId="{129A0FB4-4F05-49FC-B010-A01088053803}" srcOrd="2" destOrd="0" parTransId="{68D386A4-3087-4FFF-A196-E0809D28C338}" sibTransId="{0C75B8C6-0F93-4D47-9959-33C0618E7457}"/>
    <dgm:cxn modelId="{7D6CC1CA-D58B-4E17-A59C-BB45FE40E8D2}" type="presOf" srcId="{B4DD05BC-5BB2-4EA6-A88E-F3AB3DBAC361}" destId="{DC9E3755-251C-4BEC-8799-EA7D02DAAD02}" srcOrd="0" destOrd="0" presId="urn:microsoft.com/office/officeart/2005/8/layout/cycle7"/>
    <dgm:cxn modelId="{F4B857DE-9AD9-4369-AEBE-2A89F147B5F1}" type="presParOf" srcId="{DC9E3755-251C-4BEC-8799-EA7D02DAAD02}" destId="{49B946A3-80C9-432C-A1C2-63AC7C0986E2}" srcOrd="0" destOrd="0" presId="urn:microsoft.com/office/officeart/2005/8/layout/cycle7"/>
    <dgm:cxn modelId="{0B6C2ED2-AB16-4F11-8439-4F7EDDAEC98D}" type="presParOf" srcId="{DC9E3755-251C-4BEC-8799-EA7D02DAAD02}" destId="{23D88156-8CBD-4240-84BB-A745F82FF56B}" srcOrd="1" destOrd="0" presId="urn:microsoft.com/office/officeart/2005/8/layout/cycle7"/>
    <dgm:cxn modelId="{960973E0-6B78-41CC-BEA3-C90F5ACD9DCA}" type="presParOf" srcId="{23D88156-8CBD-4240-84BB-A745F82FF56B}" destId="{5319A097-0CE1-4087-A9F9-1A6A57CA92C2}" srcOrd="0" destOrd="0" presId="urn:microsoft.com/office/officeart/2005/8/layout/cycle7"/>
    <dgm:cxn modelId="{B282F942-80E7-41F7-8901-425C102DB1D6}" type="presParOf" srcId="{DC9E3755-251C-4BEC-8799-EA7D02DAAD02}" destId="{E1A41835-E69B-46BD-B2B9-B63DD163E79B}" srcOrd="2" destOrd="0" presId="urn:microsoft.com/office/officeart/2005/8/layout/cycle7"/>
    <dgm:cxn modelId="{3BBBDE37-F956-4A3D-BF82-7E5D3828FD6B}" type="presParOf" srcId="{DC9E3755-251C-4BEC-8799-EA7D02DAAD02}" destId="{07AD40FB-D5BF-4BEF-AE78-EF72D1CADE18}" srcOrd="3" destOrd="0" presId="urn:microsoft.com/office/officeart/2005/8/layout/cycle7"/>
    <dgm:cxn modelId="{1A084772-37C2-484C-B76F-619331CCAC6B}" type="presParOf" srcId="{07AD40FB-D5BF-4BEF-AE78-EF72D1CADE18}" destId="{BF14A8CA-1F9F-43C0-BA7D-E5774C6B9B5F}" srcOrd="0" destOrd="0" presId="urn:microsoft.com/office/officeart/2005/8/layout/cycle7"/>
    <dgm:cxn modelId="{1571A517-3F93-4C51-BBD1-8397820CE207}" type="presParOf" srcId="{DC9E3755-251C-4BEC-8799-EA7D02DAAD02}" destId="{103C0FE4-176B-4105-9725-96203331F77D}" srcOrd="4" destOrd="0" presId="urn:microsoft.com/office/officeart/2005/8/layout/cycle7"/>
    <dgm:cxn modelId="{F7E19B1C-395B-42BE-A17D-76ACC2A8B22D}" type="presParOf" srcId="{DC9E3755-251C-4BEC-8799-EA7D02DAAD02}" destId="{AACC0122-AE5F-4BB5-9F09-7292952B20A6}" srcOrd="5" destOrd="0" presId="urn:microsoft.com/office/officeart/2005/8/layout/cycle7"/>
    <dgm:cxn modelId="{CB88756E-2A40-4A3E-B256-CEDE6A96EA55}" type="presParOf" srcId="{AACC0122-AE5F-4BB5-9F09-7292952B20A6}" destId="{C1549DA9-D2CB-44B4-AC93-20BF2A82FFFD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589403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4d3d3fdd76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4d3d3fdd76_0_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24d3d3fdd76_0_30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4d3d3fdd76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4d3d3fdd76_0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g24d3d3fdd76_0_30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4d3d3fdd76_0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4d3d3fdd76_0_3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g24d3d3fdd76_0_3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5"/>
          <p:cNvSpPr txBox="1"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4"/>
          <p:cNvSpPr txBox="1">
            <a:spLocks noGrp="1"/>
          </p:cNvSpPr>
          <p:nvPr>
            <p:ph type="title"/>
          </p:nvPr>
        </p:nvSpPr>
        <p:spPr>
          <a:xfrm>
            <a:off x="1219200" y="226238"/>
            <a:ext cx="774966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7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5"/>
          <p:cNvSpPr txBox="1">
            <a:spLocks noGrp="1"/>
          </p:cNvSpPr>
          <p:nvPr>
            <p:ph type="title"/>
          </p:nvPr>
        </p:nvSpPr>
        <p:spPr>
          <a:xfrm rot="5400000">
            <a:off x="4732338" y="2171703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2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5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5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25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6"/>
          <p:cNvSpPr txBox="1">
            <a:spLocks noGrp="1"/>
          </p:cNvSpPr>
          <p:nvPr>
            <p:ph type="title"/>
          </p:nvPr>
        </p:nvSpPr>
        <p:spPr>
          <a:xfrm>
            <a:off x="1219200" y="226238"/>
            <a:ext cx="774966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>
            <a:spLocks noGrp="1"/>
          </p:cNvSpPr>
          <p:nvPr>
            <p:ph type="title"/>
          </p:nvPr>
        </p:nvSpPr>
        <p:spPr>
          <a:xfrm>
            <a:off x="457200" y="22701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8"/>
          <p:cNvSpPr txBox="1"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9"/>
          <p:cNvSpPr txBox="1">
            <a:spLocks noGrp="1"/>
          </p:cNvSpPr>
          <p:nvPr>
            <p:ph type="title"/>
          </p:nvPr>
        </p:nvSpPr>
        <p:spPr>
          <a:xfrm>
            <a:off x="1219200" y="226238"/>
            <a:ext cx="774966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0"/>
          <p:cNvSpPr txBox="1">
            <a:spLocks noGrp="1"/>
          </p:cNvSpPr>
          <p:nvPr>
            <p:ph type="title"/>
          </p:nvPr>
        </p:nvSpPr>
        <p:spPr>
          <a:xfrm>
            <a:off x="1219200" y="226238"/>
            <a:ext cx="774966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body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body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1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body"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body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2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1219200" y="226238"/>
            <a:ext cx="774966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" name="Google Shape;14;p14" descr="CEMASTEA-Logos-amend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772401" y="5562208"/>
            <a:ext cx="1349373" cy="129579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4"/>
          <p:cNvSpPr txBox="1"/>
          <p:nvPr/>
        </p:nvSpPr>
        <p:spPr>
          <a:xfrm>
            <a:off x="3048001" y="6308725"/>
            <a:ext cx="474662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CC"/>
                </a:solidFill>
                <a:latin typeface="EB Garamond"/>
                <a:ea typeface="EB Garamond"/>
                <a:cs typeface="EB Garamond"/>
                <a:sym typeface="EB Garamond"/>
              </a:rPr>
              <a:t>ISO 9001:2015 Certified</a:t>
            </a:r>
            <a:endParaRPr/>
          </a:p>
        </p:txBody>
      </p:sp>
      <p:pic>
        <p:nvPicPr>
          <p:cNvPr id="16" name="Google Shape;16;p14"/>
          <p:cNvPicPr preferRelativeResize="0"/>
          <p:nvPr/>
        </p:nvPicPr>
        <p:blipFill rotWithShape="1">
          <a:blip r:embed="rId14">
            <a:alphaModFix/>
          </a:blip>
          <a:srcRect l="-1006" t="-1007"/>
          <a:stretch/>
        </p:blipFill>
        <p:spPr>
          <a:xfrm rot="10800000" flipH="1">
            <a:off x="2195513" y="6260325"/>
            <a:ext cx="852487" cy="465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4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0" y="43678"/>
            <a:ext cx="1478536" cy="1143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ctrTitle"/>
          </p:nvPr>
        </p:nvSpPr>
        <p:spPr>
          <a:xfrm>
            <a:off x="533400" y="1752600"/>
            <a:ext cx="8077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>
                <a:latin typeface="Times New Roman"/>
                <a:ea typeface="Times New Roman"/>
                <a:cs typeface="Times New Roman"/>
                <a:sym typeface="Times New Roman"/>
              </a:rPr>
              <a:t>Training on Coding for Middle School Teachers</a:t>
            </a:r>
            <a:endParaRPr sz="8800"/>
          </a:p>
        </p:txBody>
      </p:sp>
      <p:sp>
        <p:nvSpPr>
          <p:cNvPr id="92" name="Google Shape;92;p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300"/>
              <a:buNone/>
            </a:pPr>
            <a:endParaRPr sz="3300" b="1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660"/>
              </a:spcBef>
              <a:spcAft>
                <a:spcPts val="0"/>
              </a:spcAft>
              <a:buClr>
                <a:srgbClr val="000000"/>
              </a:buClr>
              <a:buSzPts val="3300"/>
              <a:buNone/>
            </a:pPr>
            <a:r>
              <a:rPr lang="en-US" sz="3300" b="1">
                <a:solidFill>
                  <a:srgbClr val="000000"/>
                </a:solidFill>
              </a:rPr>
              <a:t>Facilitator: CEMASTEA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"/>
          <p:cNvSpPr txBox="1">
            <a:spLocks noGrp="1"/>
          </p:cNvSpPr>
          <p:nvPr>
            <p:ph type="title"/>
          </p:nvPr>
        </p:nvSpPr>
        <p:spPr>
          <a:xfrm>
            <a:off x="990600" y="227015"/>
            <a:ext cx="8229600" cy="611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/>
            </a:r>
            <a:br>
              <a:rPr lang="en-US" sz="3200"/>
            </a:br>
            <a:r>
              <a:rPr lang="en-US" sz="3200"/>
              <a:t>Imagine: </a:t>
            </a:r>
            <a:r>
              <a:rPr lang="en-US" sz="2400"/>
              <a:t>What actions do you want your sprite to illustrate?</a:t>
            </a:r>
            <a:br>
              <a:rPr lang="en-US" sz="2400"/>
            </a:br>
            <a:endParaRPr sz="24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565" y="848139"/>
            <a:ext cx="8521148" cy="5446644"/>
          </a:xfrm>
        </p:spPr>
        <p:txBody>
          <a:bodyPr/>
          <a:lstStyle/>
          <a:p>
            <a:pPr marL="114300" indent="0">
              <a:buNone/>
            </a:pPr>
            <a:endParaRPr lang="en-GB" dirty="0" smtClean="0"/>
          </a:p>
          <a:p>
            <a:pPr marL="114300" indent="0">
              <a:buNone/>
            </a:pPr>
            <a:endParaRPr lang="en-GB" dirty="0"/>
          </a:p>
          <a:p>
            <a:pPr marL="114300" indent="0">
              <a:buNone/>
            </a:pPr>
            <a:endParaRPr lang="en-GB" dirty="0" smtClean="0"/>
          </a:p>
          <a:p>
            <a:pPr marL="114300" indent="0">
              <a:buNone/>
            </a:pPr>
            <a:endParaRPr lang="en-GB" dirty="0"/>
          </a:p>
          <a:p>
            <a:pPr marL="114300" indent="0">
              <a:buNone/>
            </a:pPr>
            <a:endParaRPr lang="en-GB" dirty="0" smtClean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41" y="834889"/>
            <a:ext cx="7008950" cy="2782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11" y="3478416"/>
            <a:ext cx="7023228" cy="2697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"/>
          <p:cNvSpPr txBox="1">
            <a:spLocks noGrp="1"/>
          </p:cNvSpPr>
          <p:nvPr>
            <p:ph type="title"/>
          </p:nvPr>
        </p:nvSpPr>
        <p:spPr>
          <a:xfrm>
            <a:off x="1447800" y="152400"/>
            <a:ext cx="7467600" cy="629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Create: </a:t>
            </a:r>
            <a:r>
              <a:rPr lang="en-US"/>
              <a:t/>
            </a:r>
            <a:br>
              <a:rPr lang="en-US"/>
            </a:br>
            <a:r>
              <a:rPr lang="en-US" sz="2800"/>
              <a:t>Animate the sprites based on imagined ideas</a:t>
            </a:r>
            <a:endParaRPr/>
          </a:p>
        </p:txBody>
      </p:sp>
      <p:sp>
        <p:nvSpPr>
          <p:cNvPr id="168" name="Google Shape;168;p11"/>
          <p:cNvSpPr txBox="1">
            <a:spLocks noGrp="1"/>
          </p:cNvSpPr>
          <p:nvPr>
            <p:ph type="body" idx="1"/>
          </p:nvPr>
        </p:nvSpPr>
        <p:spPr>
          <a:xfrm>
            <a:off x="310808" y="895579"/>
            <a:ext cx="8375992" cy="5962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69" name="Google Shape;16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1219200"/>
            <a:ext cx="3506593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800" y="3695700"/>
            <a:ext cx="3479630" cy="266273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1"/>
          <p:cNvSpPr/>
          <p:nvPr/>
        </p:nvSpPr>
        <p:spPr>
          <a:xfrm>
            <a:off x="4056259" y="2495778"/>
            <a:ext cx="1555297" cy="2762021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72" name="Google Shape;172;p11"/>
          <p:cNvGraphicFramePr/>
          <p:nvPr/>
        </p:nvGraphicFramePr>
        <p:xfrm>
          <a:off x="4087912" y="895579"/>
          <a:ext cx="4979900" cy="587400"/>
        </p:xfrm>
        <a:graphic>
          <a:graphicData uri="http://schemas.openxmlformats.org/drawingml/2006/table">
            <a:tbl>
              <a:tblPr firstRow="1" bandRow="1">
                <a:noFill/>
                <a:tableStyleId>{811CFE01-A7BD-48C8-9CCC-CB39F1945DBB}</a:tableStyleId>
              </a:tblPr>
              <a:tblGrid>
                <a:gridCol w="4979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87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/>
                        <a:t>let us practice the following imagined idea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73" name="Google Shape;173;p11"/>
          <p:cNvGraphicFramePr/>
          <p:nvPr/>
        </p:nvGraphicFramePr>
        <p:xfrm>
          <a:off x="3866638" y="5344159"/>
          <a:ext cx="5201150" cy="914410"/>
        </p:xfrm>
        <a:graphic>
          <a:graphicData uri="http://schemas.openxmlformats.org/drawingml/2006/table">
            <a:tbl>
              <a:tblPr firstRow="1" bandRow="1">
                <a:noFill/>
                <a:tableStyleId>{811CFE01-A7BD-48C8-9CCC-CB39F1945DBB}</a:tableStyleId>
              </a:tblPr>
              <a:tblGrid>
                <a:gridCol w="52011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60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/>
                        <a:t>Idea 2: Change the backdrop and make the cat jump and say Jambo</a:t>
                      </a:r>
                      <a:endParaRPr sz="1800" u="none" strike="noStrike" cap="none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74" name="Google Shape;174;p11"/>
          <p:cNvGraphicFramePr/>
          <p:nvPr/>
        </p:nvGraphicFramePr>
        <p:xfrm>
          <a:off x="3817401" y="1671711"/>
          <a:ext cx="5277350" cy="914410"/>
        </p:xfrm>
        <a:graphic>
          <a:graphicData uri="http://schemas.openxmlformats.org/drawingml/2006/table">
            <a:tbl>
              <a:tblPr firstRow="1" bandRow="1">
                <a:noFill/>
                <a:tableStyleId>{811CFE01-A7BD-48C8-9CCC-CB39F1945DBB}</a:tableStyleId>
              </a:tblPr>
              <a:tblGrid>
                <a:gridCol w="5277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i="0" u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Idea 1: Make the Sprite cat move around on a blank backdrop</a:t>
                      </a:r>
                      <a:endParaRPr sz="1800" b="1">
                        <a:solidFill>
                          <a:schemeClr val="lt1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015"/>
            <a:ext cx="8229600" cy="952428"/>
          </a:xfrm>
        </p:spPr>
        <p:txBody>
          <a:bodyPr/>
          <a:lstStyle/>
          <a:p>
            <a:r>
              <a:rPr lang="en-US" sz="3000" b="1" dirty="0"/>
              <a:t>Step 1:Make the Sprite cat to say ‘</a:t>
            </a:r>
            <a:r>
              <a:rPr lang="en-US" sz="3000" b="1" dirty="0" err="1"/>
              <a:t>Jambo</a:t>
            </a:r>
            <a:r>
              <a:rPr lang="en-US" sz="3000" b="1" dirty="0"/>
              <a:t>’ </a:t>
            </a:r>
            <a:br>
              <a:rPr lang="en-US" sz="3000" b="1" dirty="0"/>
            </a:br>
            <a:r>
              <a:rPr lang="en-US" sz="3000" b="1" dirty="0"/>
              <a:t>and move around on a blank backdrop</a:t>
            </a:r>
            <a:endParaRPr lang="en-US" sz="3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052" y="1086678"/>
            <a:ext cx="8441635" cy="5039488"/>
          </a:xfrm>
        </p:spPr>
        <p:txBody>
          <a:bodyPr/>
          <a:lstStyle/>
          <a:p>
            <a:r>
              <a:rPr lang="en-US" sz="2800" dirty="0" smtClean="0"/>
              <a:t>Click </a:t>
            </a:r>
            <a:r>
              <a:rPr lang="en-US" sz="2800" dirty="0"/>
              <a:t>on the Event </a:t>
            </a:r>
            <a:r>
              <a:rPr lang="en-US" sz="2800" dirty="0" smtClean="0"/>
              <a:t>category </a:t>
            </a:r>
            <a:endParaRPr lang="en-US" sz="2800" dirty="0"/>
          </a:p>
          <a:p>
            <a:r>
              <a:rPr lang="en-US" sz="2800" dirty="0" smtClean="0"/>
              <a:t>Drag </a:t>
            </a:r>
            <a:r>
              <a:rPr lang="en-US" sz="2800" dirty="0"/>
              <a:t>and drop the following code block into the Script </a:t>
            </a:r>
            <a:r>
              <a:rPr lang="en-US" sz="2800" dirty="0" smtClean="0"/>
              <a:t>Area</a:t>
            </a:r>
          </a:p>
          <a:p>
            <a:r>
              <a:rPr lang="en-US" sz="2800" dirty="0" smtClean="0"/>
              <a:t> </a:t>
            </a:r>
            <a:r>
              <a:rPr lang="en-US" sz="2800" dirty="0"/>
              <a:t>Click on the Motion </a:t>
            </a:r>
            <a:r>
              <a:rPr lang="en-US" sz="2800" dirty="0" smtClean="0"/>
              <a:t>category </a:t>
            </a:r>
          </a:p>
          <a:p>
            <a:r>
              <a:rPr lang="en-US" sz="2800" dirty="0" smtClean="0"/>
              <a:t>Attach </a:t>
            </a:r>
            <a:r>
              <a:rPr lang="en-US" sz="2800" dirty="0"/>
              <a:t>the </a:t>
            </a:r>
            <a:r>
              <a:rPr lang="en-US" sz="2800" b="1" i="1" dirty="0"/>
              <a:t>‘move’</a:t>
            </a:r>
            <a:r>
              <a:rPr lang="en-US" sz="2800" dirty="0"/>
              <a:t> code block to the previous </a:t>
            </a:r>
            <a:r>
              <a:rPr lang="en-US" sz="2800" b="1" i="1" dirty="0"/>
              <a:t>‘when-clicked’</a:t>
            </a:r>
            <a:r>
              <a:rPr lang="en-US" sz="2800" dirty="0"/>
              <a:t> the command block as shown below</a:t>
            </a:r>
            <a:r>
              <a:rPr lang="en-US" sz="2800" dirty="0" smtClean="0"/>
              <a:t>.</a:t>
            </a:r>
            <a:endParaRPr lang="en-US" sz="2800" dirty="0"/>
          </a:p>
          <a:p>
            <a:r>
              <a:rPr lang="en-US" sz="2800" dirty="0"/>
              <a:t>click on the Looks category 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Drag </a:t>
            </a:r>
            <a:r>
              <a:rPr lang="en-US" sz="2800" dirty="0"/>
              <a:t>and drop on the Script Area the command that says </a:t>
            </a:r>
            <a:r>
              <a:rPr lang="en-US" sz="2800" i="1" dirty="0"/>
              <a:t>Hello</a:t>
            </a:r>
            <a:r>
              <a:rPr lang="en-US" sz="2800" dirty="0"/>
              <a:t> for two seconds. Replace the word ‘Hello!’ with ‘</a:t>
            </a:r>
            <a:r>
              <a:rPr lang="en-US" sz="2800" dirty="0" err="1"/>
              <a:t>Jambo</a:t>
            </a:r>
            <a:r>
              <a:rPr lang="en-US" sz="2800" dirty="0"/>
              <a:t>!’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3125" y="2069630"/>
            <a:ext cx="1209156" cy="475615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26187" y="3443493"/>
            <a:ext cx="1333500" cy="1009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12281" y="5332341"/>
            <a:ext cx="2466975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60156" y="3941481"/>
            <a:ext cx="532262" cy="511249"/>
          </a:xfrm>
          <a:prstGeom prst="rect">
            <a:avLst/>
          </a:prstGeom>
          <a:noFill/>
        </p:spPr>
      </p:pic>
      <p:pic>
        <p:nvPicPr>
          <p:cNvPr id="8" name="Picture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7"/>
          <a:stretch>
            <a:fillRect/>
          </a:stretch>
        </p:blipFill>
        <p:spPr>
          <a:xfrm>
            <a:off x="4946442" y="1210918"/>
            <a:ext cx="472867" cy="458855"/>
          </a:xfrm>
          <a:prstGeom prst="rect">
            <a:avLst/>
          </a:prstGeom>
          <a:noFill/>
        </p:spPr>
      </p:pic>
      <p:pic>
        <p:nvPicPr>
          <p:cNvPr id="9" name="Picture 8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3573" y="2425148"/>
            <a:ext cx="491366" cy="5513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6745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74643"/>
            <a:ext cx="8229600" cy="5251523"/>
          </a:xfrm>
        </p:spPr>
        <p:txBody>
          <a:bodyPr/>
          <a:lstStyle/>
          <a:p>
            <a:r>
              <a:rPr lang="en-US" sz="2800" dirty="0" smtClean="0"/>
              <a:t>Click </a:t>
            </a:r>
            <a:r>
              <a:rPr lang="en-US" sz="2800" dirty="0"/>
              <a:t>on the Events </a:t>
            </a:r>
            <a:r>
              <a:rPr lang="en-US" sz="2800" dirty="0" smtClean="0"/>
              <a:t>category </a:t>
            </a:r>
            <a:endParaRPr lang="en-US" sz="3000" dirty="0" smtClean="0"/>
          </a:p>
          <a:p>
            <a:r>
              <a:rPr lang="en-US" sz="3000" dirty="0" smtClean="0"/>
              <a:t>Drag </a:t>
            </a:r>
            <a:r>
              <a:rPr lang="en-US" sz="3000" dirty="0"/>
              <a:t>and drop the </a:t>
            </a:r>
            <a:r>
              <a:rPr lang="en-US" sz="3000" b="1" i="1" dirty="0"/>
              <a:t>‘wait’</a:t>
            </a:r>
            <a:r>
              <a:rPr lang="en-US" sz="3000" dirty="0"/>
              <a:t> code block and attach to existing code </a:t>
            </a:r>
            <a:r>
              <a:rPr lang="en-US" sz="3000" dirty="0" smtClean="0"/>
              <a:t>block</a:t>
            </a:r>
          </a:p>
          <a:p>
            <a:r>
              <a:rPr lang="en-US" sz="2800" dirty="0"/>
              <a:t>Click on the motion category </a:t>
            </a:r>
            <a:endParaRPr lang="en-US" sz="3000" dirty="0" smtClean="0"/>
          </a:p>
          <a:p>
            <a:r>
              <a:rPr lang="en-US" sz="3000" dirty="0" smtClean="0"/>
              <a:t>Drag </a:t>
            </a:r>
            <a:r>
              <a:rPr lang="en-US" sz="3000" dirty="0"/>
              <a:t>and drop three more </a:t>
            </a:r>
            <a:r>
              <a:rPr lang="en-US" sz="3000" b="1" i="1" dirty="0"/>
              <a:t>‘move’</a:t>
            </a:r>
            <a:r>
              <a:rPr lang="en-US" sz="3000" dirty="0"/>
              <a:t> code blocks and adjust the number of steps to 20, 40, and 50 as shown in the code block below. </a:t>
            </a:r>
          </a:p>
          <a:p>
            <a:r>
              <a:rPr lang="en-US" sz="2800" dirty="0" smtClean="0"/>
              <a:t>Drag </a:t>
            </a:r>
            <a:r>
              <a:rPr lang="en-US" sz="2800" dirty="0"/>
              <a:t>and drop the </a:t>
            </a:r>
            <a:r>
              <a:rPr lang="en-US" sz="2800" b="1" i="1" dirty="0"/>
              <a:t>‘go-to’ </a:t>
            </a:r>
            <a:r>
              <a:rPr lang="en-US" sz="2800" dirty="0"/>
              <a:t>code block on the script area </a:t>
            </a:r>
          </a:p>
          <a:p>
            <a:endParaRPr lang="en-US" sz="3000" dirty="0"/>
          </a:p>
          <a:p>
            <a:endParaRPr lang="en-US" sz="30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94037" y="1936384"/>
            <a:ext cx="1617649" cy="579962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8055" y="4738583"/>
            <a:ext cx="2365981" cy="673996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5177" y="3778833"/>
            <a:ext cx="1970197" cy="547068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8384" y="874643"/>
            <a:ext cx="532574" cy="569664"/>
          </a:xfrm>
          <a:prstGeom prst="rect">
            <a:avLst/>
          </a:prstGeom>
          <a:noFill/>
        </p:spPr>
      </p:pic>
      <p:pic>
        <p:nvPicPr>
          <p:cNvPr id="8" name="Picture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8384" y="2481026"/>
            <a:ext cx="532574" cy="5404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93871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Final Code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2308" y="1537256"/>
            <a:ext cx="4109170" cy="4015405"/>
          </a:xfrm>
        </p:spPr>
        <p:txBody>
          <a:bodyPr/>
          <a:lstStyle/>
          <a:p>
            <a:pPr marL="114300" indent="0">
              <a:buNone/>
            </a:pPr>
            <a:r>
              <a:rPr lang="en-US" dirty="0" smtClean="0"/>
              <a:t>Click </a:t>
            </a:r>
            <a:r>
              <a:rPr lang="en-US" dirty="0"/>
              <a:t>the Green Flag on the top left-hand side of the screen and observe what happens to the cat sprite. </a:t>
            </a:r>
          </a:p>
          <a:p>
            <a:pPr marL="114300" indent="0">
              <a:buNone/>
            </a:pPr>
            <a:r>
              <a:rPr lang="en-GB" dirty="0" smtClean="0"/>
              <a:t>			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6"/>
          <a:stretch/>
        </p:blipFill>
        <p:spPr>
          <a:xfrm>
            <a:off x="251791" y="1272209"/>
            <a:ext cx="4823791" cy="4982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795" y="1734270"/>
            <a:ext cx="305297" cy="35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27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015"/>
            <a:ext cx="8229600" cy="886168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000" b="1" kern="100" dirty="0" smtClean="0"/>
              <a:t/>
            </a:r>
            <a:br>
              <a:rPr lang="en-US" sz="3000" b="1" kern="100" dirty="0" smtClean="0"/>
            </a:br>
            <a:r>
              <a:rPr lang="en-US" sz="3000" b="1" kern="100" dirty="0" smtClean="0"/>
              <a:t>Step </a:t>
            </a:r>
            <a:r>
              <a:rPr lang="en-US" sz="3000" b="1" kern="100" dirty="0"/>
              <a:t>2: Change the backdrop and </a:t>
            </a:r>
            <a:r>
              <a:rPr lang="en-US" sz="3000" b="1" kern="100" dirty="0" smtClean="0"/>
              <a:t/>
            </a:r>
            <a:br>
              <a:rPr lang="en-US" sz="3000" b="1" kern="100" dirty="0" smtClean="0"/>
            </a:br>
            <a:r>
              <a:rPr lang="en-US" sz="3000" b="1" kern="100" dirty="0" smtClean="0"/>
              <a:t>make </a:t>
            </a:r>
            <a:r>
              <a:rPr lang="en-US" sz="3000" b="1" kern="100" dirty="0"/>
              <a:t>the cat to turn and Jump</a:t>
            </a:r>
            <a:r>
              <a:rPr lang="en-US" sz="3500" kern="100" dirty="0">
                <a:latin typeface="Calibri"/>
                <a:ea typeface="Calibri"/>
              </a:rPr>
              <a:t/>
            </a:r>
            <a:br>
              <a:rPr lang="en-US" sz="3500" kern="100" dirty="0">
                <a:latin typeface="Calibri"/>
                <a:ea typeface="Calibri"/>
              </a:rPr>
            </a:br>
            <a:endParaRPr lang="en-US" sz="35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0419"/>
            <a:ext cx="6265380" cy="1921564"/>
          </a:xfrm>
        </p:spPr>
        <p:txBody>
          <a:bodyPr/>
          <a:lstStyle/>
          <a:p>
            <a:r>
              <a:rPr lang="en-US" sz="2800" kern="100" dirty="0"/>
              <a:t>Go to stage at the bottom left and click on the new Backdrops icon located under the Stage </a:t>
            </a:r>
            <a:r>
              <a:rPr lang="en-US" sz="2800" kern="100" dirty="0" smtClean="0"/>
              <a:t>icon. </a:t>
            </a:r>
            <a:r>
              <a:rPr lang="en-US" sz="2800" dirty="0"/>
              <a:t>Click on the </a:t>
            </a:r>
            <a:r>
              <a:rPr lang="en-US" sz="2800" i="1" dirty="0"/>
              <a:t>Blue Sky</a:t>
            </a:r>
            <a:r>
              <a:rPr lang="en-US" sz="2800" dirty="0"/>
              <a:t> backdrop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800" kern="100" dirty="0">
              <a:latin typeface="Calibri"/>
              <a:ea typeface="Calibri"/>
            </a:endParaRPr>
          </a:p>
          <a:p>
            <a:endParaRPr lang="en-US" sz="2800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70180" y="1105730"/>
            <a:ext cx="2152650" cy="15811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265043" y="2706759"/>
            <a:ext cx="8457787" cy="3614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1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1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2800" dirty="0"/>
              <a:t>Drag and drop the </a:t>
            </a:r>
            <a:r>
              <a:rPr lang="en-US" sz="2800" b="1" i="1" dirty="0"/>
              <a:t>‘go-to’ </a:t>
            </a:r>
            <a:r>
              <a:rPr lang="en-US" sz="2800" dirty="0"/>
              <a:t>code block on the script area to place the cat on the </a:t>
            </a:r>
            <a:r>
              <a:rPr lang="en-US" sz="2800" dirty="0" smtClean="0"/>
              <a:t>ground</a:t>
            </a:r>
          </a:p>
          <a:p>
            <a:r>
              <a:rPr lang="en-US" sz="2800" dirty="0"/>
              <a:t>Click on the </a:t>
            </a:r>
            <a:r>
              <a:rPr lang="en-US" sz="2800" i="1" dirty="0"/>
              <a:t>costume</a:t>
            </a:r>
            <a:r>
              <a:rPr lang="en-US" sz="2800" dirty="0"/>
              <a:t> tab </a:t>
            </a:r>
          </a:p>
          <a:p>
            <a:r>
              <a:rPr lang="en-US" sz="2800" dirty="0"/>
              <a:t>Click on the </a:t>
            </a:r>
            <a:r>
              <a:rPr lang="en-US" sz="2800" i="1" dirty="0"/>
              <a:t>Flip Horizontal</a:t>
            </a:r>
            <a:r>
              <a:rPr lang="en-US" sz="2800" dirty="0"/>
              <a:t> tab </a:t>
            </a:r>
          </a:p>
          <a:p>
            <a:r>
              <a:rPr lang="en-US" sz="2800" dirty="0" smtClean="0"/>
              <a:t>The cat will turn to face the opposite direction as shown below.</a:t>
            </a:r>
          </a:p>
          <a:p>
            <a:r>
              <a:rPr lang="en-US" sz="2800" dirty="0"/>
              <a:t>Click on the </a:t>
            </a:r>
            <a:r>
              <a:rPr lang="en-US" sz="2800" i="1" dirty="0"/>
              <a:t>code </a:t>
            </a:r>
            <a:r>
              <a:rPr lang="en-US" sz="2800" dirty="0"/>
              <a:t>tab to go back to the coding area 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33147" y="3192408"/>
            <a:ext cx="1930262" cy="584462"/>
          </a:xfrm>
          <a:prstGeom prst="rect">
            <a:avLst/>
          </a:prstGeom>
          <a:noFill/>
        </p:spPr>
      </p:pic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3936" y="3800061"/>
            <a:ext cx="1231003" cy="356235"/>
          </a:xfrm>
          <a:prstGeom prst="rect">
            <a:avLst/>
          </a:prstGeom>
          <a:noFill/>
        </p:spPr>
      </p:pic>
      <p:pic>
        <p:nvPicPr>
          <p:cNvPr id="10" name="Picture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12710" y="4156296"/>
            <a:ext cx="957470" cy="552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5814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809" y="795129"/>
            <a:ext cx="8362121" cy="5645427"/>
          </a:xfrm>
        </p:spPr>
        <p:txBody>
          <a:bodyPr/>
          <a:lstStyle/>
          <a:p>
            <a:r>
              <a:rPr lang="en-US" sz="2800" dirty="0"/>
              <a:t>Drag and drop the</a:t>
            </a:r>
            <a:r>
              <a:rPr lang="en-US" sz="2800" i="1" dirty="0"/>
              <a:t> </a:t>
            </a:r>
            <a:r>
              <a:rPr lang="en-US" sz="2800" b="1" i="1" dirty="0"/>
              <a:t>‘glide’</a:t>
            </a:r>
            <a:r>
              <a:rPr lang="en-US" sz="2800" i="1" dirty="0"/>
              <a:t> </a:t>
            </a:r>
            <a:r>
              <a:rPr lang="en-US" sz="2800" dirty="0"/>
              <a:t>code block on the script </a:t>
            </a:r>
            <a:r>
              <a:rPr lang="en-US" sz="2800" dirty="0" smtClean="0"/>
              <a:t>area </a:t>
            </a:r>
          </a:p>
          <a:p>
            <a:r>
              <a:rPr lang="en-US" sz="2800" dirty="0"/>
              <a:t>Move ‘the cat’ sprite at the bottom of the stage area. The X and Y coordinate will change </a:t>
            </a:r>
            <a:r>
              <a:rPr lang="en-US" sz="2800" dirty="0" smtClean="0"/>
              <a:t>accordingly </a:t>
            </a:r>
            <a:r>
              <a:rPr lang="en-US" sz="2800" dirty="0"/>
              <a:t>as observed in the motion area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>To make the cat jump up for a specific number of times, click on the </a:t>
            </a:r>
            <a:r>
              <a:rPr lang="en-US" sz="2800" i="1" dirty="0"/>
              <a:t>Control</a:t>
            </a:r>
            <a:r>
              <a:rPr lang="en-US" sz="2800" dirty="0"/>
              <a:t> </a:t>
            </a:r>
            <a:r>
              <a:rPr lang="en-US" sz="2800" dirty="0" smtClean="0"/>
              <a:t>category </a:t>
            </a:r>
            <a:endParaRPr lang="en-US" sz="2800" dirty="0"/>
          </a:p>
          <a:p>
            <a:r>
              <a:rPr lang="en-US" sz="2800" dirty="0"/>
              <a:t>Drag and drop the </a:t>
            </a:r>
            <a:r>
              <a:rPr lang="en-US" sz="2800" b="1" i="1" dirty="0"/>
              <a:t>‘repeat’</a:t>
            </a:r>
            <a:r>
              <a:rPr lang="en-US" sz="2800" dirty="0"/>
              <a:t> code block to the existing code blocks such that the </a:t>
            </a:r>
            <a:r>
              <a:rPr lang="en-US" sz="2800" b="1" i="1" dirty="0"/>
              <a:t>‘glide’</a:t>
            </a:r>
            <a:r>
              <a:rPr lang="en-US" sz="2800" i="1" dirty="0"/>
              <a:t> </a:t>
            </a:r>
            <a:r>
              <a:rPr lang="en-US" sz="2800" dirty="0"/>
              <a:t>code blocks are enclosed as shown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To save the file, click </a:t>
            </a:r>
            <a:r>
              <a:rPr lang="en-US" sz="2800" dirty="0"/>
              <a:t>on the </a:t>
            </a:r>
            <a:r>
              <a:rPr lang="en-US" sz="2800" i="1" dirty="0"/>
              <a:t>file</a:t>
            </a:r>
            <a:r>
              <a:rPr lang="en-US" sz="2800" dirty="0"/>
              <a:t> menu </a:t>
            </a:r>
            <a:r>
              <a:rPr lang="en-US" sz="2800" dirty="0" smtClean="0"/>
              <a:t>then click </a:t>
            </a:r>
            <a:r>
              <a:rPr lang="en-US" sz="2800" dirty="0"/>
              <a:t>on </a:t>
            </a:r>
            <a:r>
              <a:rPr lang="en-US" sz="2800" i="1" dirty="0"/>
              <a:t>Save to your computer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43099" y="3482113"/>
            <a:ext cx="592675" cy="510002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88574" y="1251188"/>
            <a:ext cx="2664156" cy="5175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9481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4d3d3fdd76_0_301"/>
          <p:cNvSpPr txBox="1">
            <a:spLocks noGrp="1"/>
          </p:cNvSpPr>
          <p:nvPr>
            <p:ph type="title"/>
          </p:nvPr>
        </p:nvSpPr>
        <p:spPr>
          <a:xfrm>
            <a:off x="390939" y="399293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b="1" dirty="0" smtClean="0"/>
              <a:t>Play </a:t>
            </a:r>
            <a:r>
              <a:rPr lang="en-US" dirty="0"/>
              <a:t>with the creations</a:t>
            </a:r>
            <a:br>
              <a:rPr lang="en-US" dirty="0"/>
            </a:br>
            <a:endParaRPr dirty="0"/>
          </a:p>
        </p:txBody>
      </p:sp>
      <p:sp>
        <p:nvSpPr>
          <p:cNvPr id="187" name="Google Shape;187;g24d3d3fdd76_0_301"/>
          <p:cNvSpPr txBox="1">
            <a:spLocks noGrp="1"/>
          </p:cNvSpPr>
          <p:nvPr>
            <p:ph type="body" idx="1"/>
          </p:nvPr>
        </p:nvSpPr>
        <p:spPr>
          <a:xfrm>
            <a:off x="523460" y="1613454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 smtClean="0"/>
              <a:t>Lets </a:t>
            </a:r>
            <a:r>
              <a:rPr lang="en-US" dirty="0"/>
              <a:t>Explore and test boundaries of </a:t>
            </a:r>
            <a:r>
              <a:rPr lang="en-US" dirty="0" smtClean="0"/>
              <a:t>our animation. We </a:t>
            </a:r>
            <a:r>
              <a:rPr lang="en-US" dirty="0"/>
              <a:t>will be clicking the Green Flag on the top left-hand side of the screen and observe what happens to the animation we have created.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4d3d3fdd76_0_307"/>
          <p:cNvSpPr txBox="1">
            <a:spLocks noGrp="1"/>
          </p:cNvSpPr>
          <p:nvPr>
            <p:ph type="title"/>
          </p:nvPr>
        </p:nvSpPr>
        <p:spPr>
          <a:xfrm>
            <a:off x="762000" y="303223"/>
            <a:ext cx="8229600" cy="906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Session challenge (Assignment)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Imagine, create, and play </a:t>
            </a:r>
            <a:endParaRPr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76" y="1431233"/>
            <a:ext cx="7879176" cy="4168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8052"/>
            <a:ext cx="8229600" cy="768626"/>
          </a:xfrm>
        </p:spPr>
        <p:txBody>
          <a:bodyPr/>
          <a:lstStyle/>
          <a:p>
            <a:r>
              <a:rPr lang="en-US" sz="3000" b="1" dirty="0"/>
              <a:t>Step 3: Introduce the second </a:t>
            </a:r>
            <a:r>
              <a:rPr lang="en-US" sz="3000" b="1" dirty="0" smtClean="0"/>
              <a:t>sprite</a:t>
            </a:r>
            <a:br>
              <a:rPr lang="en-US" sz="3000" b="1" dirty="0" smtClean="0"/>
            </a:br>
            <a:r>
              <a:rPr lang="en-GB" sz="3000" b="1" dirty="0" smtClean="0"/>
              <a:t>- </a:t>
            </a:r>
            <a:r>
              <a:rPr lang="en-GB" sz="3000" b="1" dirty="0"/>
              <a:t>“</a:t>
            </a:r>
            <a:r>
              <a:rPr lang="en-US" sz="3000" b="1" dirty="0"/>
              <a:t>Avery </a:t>
            </a:r>
            <a:r>
              <a:rPr lang="en-GB" sz="3000" b="1" dirty="0"/>
              <a:t>walking”</a:t>
            </a:r>
            <a:r>
              <a:rPr lang="en-US" sz="3000" dirty="0"/>
              <a:t/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791" y="887896"/>
            <a:ext cx="8435009" cy="5238269"/>
          </a:xfrm>
        </p:spPr>
        <p:txBody>
          <a:bodyPr/>
          <a:lstStyle/>
          <a:p>
            <a:r>
              <a:rPr lang="en-US" sz="2700" dirty="0"/>
              <a:t>Click on the </a:t>
            </a:r>
            <a:r>
              <a:rPr lang="en-US" sz="2700" i="1" dirty="0"/>
              <a:t>file</a:t>
            </a:r>
            <a:r>
              <a:rPr lang="en-US" sz="2700" dirty="0"/>
              <a:t> menu </a:t>
            </a:r>
            <a:r>
              <a:rPr lang="en-US" sz="2700" dirty="0" smtClean="0"/>
              <a:t>to </a:t>
            </a:r>
            <a:r>
              <a:rPr lang="en-US" sz="2700" dirty="0"/>
              <a:t>open the project we were working on in the previous section </a:t>
            </a:r>
            <a:r>
              <a:rPr lang="en-US" sz="2700" i="1" dirty="0" err="1" smtClean="0"/>
              <a:t>myfirstproject</a:t>
            </a:r>
            <a:r>
              <a:rPr lang="en-US" sz="2700" dirty="0" smtClean="0"/>
              <a:t>. Click </a:t>
            </a:r>
            <a:r>
              <a:rPr lang="en-US" sz="2700" dirty="0"/>
              <a:t>on </a:t>
            </a:r>
            <a:r>
              <a:rPr lang="en-US" sz="2700" i="1" dirty="0"/>
              <a:t>Load from your computer</a:t>
            </a:r>
            <a:endParaRPr lang="en-US" sz="2700" dirty="0"/>
          </a:p>
          <a:p>
            <a:r>
              <a:rPr lang="en-US" sz="2700" dirty="0"/>
              <a:t>To introduce a new sprite, click on the Choose a Sprite </a:t>
            </a:r>
            <a:r>
              <a:rPr lang="en-US" sz="2700" dirty="0" smtClean="0"/>
              <a:t>icon</a:t>
            </a:r>
          </a:p>
          <a:p>
            <a:r>
              <a:rPr lang="en-US" sz="2700" dirty="0"/>
              <a:t>Click on the </a:t>
            </a:r>
            <a:r>
              <a:rPr lang="en-GB" sz="2700" dirty="0"/>
              <a:t>‘</a:t>
            </a:r>
            <a:r>
              <a:rPr lang="en-US" sz="2700" dirty="0"/>
              <a:t>Avery Walking</a:t>
            </a:r>
            <a:r>
              <a:rPr lang="en-GB" sz="2700" dirty="0"/>
              <a:t>’</a:t>
            </a:r>
            <a:r>
              <a:rPr lang="en-US" sz="2700" dirty="0"/>
              <a:t> </a:t>
            </a:r>
            <a:r>
              <a:rPr lang="en-US" sz="2700" dirty="0" smtClean="0"/>
              <a:t>Sprite</a:t>
            </a:r>
          </a:p>
          <a:p>
            <a:r>
              <a:rPr lang="en-US" sz="2700" dirty="0" smtClean="0"/>
              <a:t>Click on </a:t>
            </a:r>
            <a:r>
              <a:rPr lang="en-US" sz="2700" dirty="0"/>
              <a:t>Events </a:t>
            </a:r>
            <a:r>
              <a:rPr lang="en-US" sz="2700" dirty="0" smtClean="0"/>
              <a:t>category and drag </a:t>
            </a:r>
            <a:r>
              <a:rPr lang="en-US" sz="2700" dirty="0"/>
              <a:t>and drop the </a:t>
            </a:r>
            <a:r>
              <a:rPr lang="en-US" sz="2700" b="1" i="1" dirty="0"/>
              <a:t>‘when- clicked’</a:t>
            </a:r>
            <a:r>
              <a:rPr lang="en-US" sz="2700" dirty="0"/>
              <a:t> block code in the Script </a:t>
            </a:r>
            <a:r>
              <a:rPr lang="en-US" sz="2700" dirty="0" smtClean="0"/>
              <a:t>area</a:t>
            </a:r>
          </a:p>
          <a:p>
            <a:r>
              <a:rPr lang="en-US" sz="2700" dirty="0"/>
              <a:t>On the Looks category, </a:t>
            </a:r>
            <a:r>
              <a:rPr lang="en-US" sz="2700" dirty="0" smtClean="0"/>
              <a:t>add the</a:t>
            </a:r>
            <a:r>
              <a:rPr lang="en-US" sz="2700" i="1" dirty="0" smtClean="0"/>
              <a:t> </a:t>
            </a:r>
            <a:r>
              <a:rPr lang="en-US" sz="2700" dirty="0"/>
              <a:t>‘</a:t>
            </a:r>
            <a:r>
              <a:rPr lang="en-US" sz="2700" b="1" i="1" dirty="0"/>
              <a:t>show’</a:t>
            </a:r>
            <a:r>
              <a:rPr lang="en-US" sz="2700" dirty="0"/>
              <a:t> and ‘</a:t>
            </a:r>
            <a:r>
              <a:rPr lang="en-US" sz="2700" b="1" i="1" dirty="0"/>
              <a:t>hide’</a:t>
            </a:r>
            <a:r>
              <a:rPr lang="en-US" sz="2700" dirty="0"/>
              <a:t> code blocks</a:t>
            </a:r>
            <a:r>
              <a:rPr lang="en-US" sz="2700" dirty="0" smtClean="0"/>
              <a:t>.</a:t>
            </a:r>
          </a:p>
          <a:p>
            <a:r>
              <a:rPr lang="en-US" sz="2700" dirty="0"/>
              <a:t>Add a </a:t>
            </a:r>
            <a:r>
              <a:rPr lang="en-US" sz="2700" b="1" i="1" dirty="0"/>
              <a:t>‘wait’</a:t>
            </a:r>
            <a:r>
              <a:rPr lang="en-US" sz="2700" dirty="0"/>
              <a:t> code block to input the number of seconds </a:t>
            </a:r>
            <a:r>
              <a:rPr lang="en-GB" sz="2700" dirty="0"/>
              <a:t>‘</a:t>
            </a:r>
            <a:r>
              <a:rPr lang="en-US" sz="2700" dirty="0"/>
              <a:t>Avery Walking</a:t>
            </a:r>
            <a:r>
              <a:rPr lang="en-GB" sz="2700" dirty="0"/>
              <a:t>’</a:t>
            </a:r>
            <a:r>
              <a:rPr lang="en-US" sz="2700" dirty="0"/>
              <a:t> will wait before appearing.</a:t>
            </a:r>
          </a:p>
          <a:p>
            <a:r>
              <a:rPr lang="en-US" sz="2700" dirty="0"/>
              <a:t>    	 </a:t>
            </a:r>
          </a:p>
          <a:p>
            <a:endParaRPr lang="en-US" sz="2700" dirty="0"/>
          </a:p>
          <a:p>
            <a:endParaRPr lang="en-US" sz="27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68022" y="2736367"/>
            <a:ext cx="1831699" cy="523668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05952" y="2834585"/>
            <a:ext cx="866775" cy="850900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88020" y="4052267"/>
            <a:ext cx="1286137" cy="572742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68022" y="5031272"/>
            <a:ext cx="639004" cy="453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24845" y="5031272"/>
            <a:ext cx="571294" cy="4530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9121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533400" y="1371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/>
            </a:r>
            <a:br>
              <a:rPr lang="en-US" b="1"/>
            </a:br>
            <a:r>
              <a:rPr lang="en-US" b="1"/>
              <a:t/>
            </a:r>
            <a:br>
              <a:rPr lang="en-US" b="1"/>
            </a:br>
            <a:r>
              <a:rPr lang="en-US" b="1"/>
              <a:t>Session Four</a:t>
            </a: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endParaRPr/>
          </a:p>
        </p:txBody>
      </p:sp>
      <p:sp>
        <p:nvSpPr>
          <p:cNvPr id="98" name="Google Shape;98;p2"/>
          <p:cNvSpPr txBox="1"/>
          <p:nvPr/>
        </p:nvSpPr>
        <p:spPr>
          <a:xfrm>
            <a:off x="762000" y="316230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Animation Using Coding</a:t>
            </a:r>
            <a:r>
              <a:rPr lang="en-US" sz="4400" b="0" i="0" u="none" strike="noStrike" cap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4400" b="0" i="0" u="none" strike="noStrike" cap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400" b="0" i="0" u="none" strike="noStrike" cap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4400" b="0" i="0" u="none" strike="noStrike" cap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400" b="0" i="0" u="none" strike="noStrike" cap="none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688" y="1046922"/>
            <a:ext cx="5135010" cy="1643269"/>
          </a:xfrm>
        </p:spPr>
        <p:txBody>
          <a:bodyPr/>
          <a:lstStyle/>
          <a:p>
            <a:r>
              <a:rPr lang="en-US" dirty="0"/>
              <a:t>The code will look something like this: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73218" y="556592"/>
            <a:ext cx="3074504" cy="296869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450576" y="3412434"/>
            <a:ext cx="7911546" cy="2829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1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1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2800" dirty="0" smtClean="0"/>
              <a:t>To code Avery Walking </a:t>
            </a:r>
            <a:r>
              <a:rPr lang="en-US" sz="2800" dirty="0"/>
              <a:t>to say “</a:t>
            </a:r>
            <a:r>
              <a:rPr lang="en-US" sz="2800" i="1" dirty="0"/>
              <a:t>it’s a beautiful day cat</a:t>
            </a:r>
            <a:r>
              <a:rPr lang="en-US" sz="2800" i="1" dirty="0" smtClean="0"/>
              <a:t>!</a:t>
            </a:r>
            <a:r>
              <a:rPr lang="en-US" sz="2800" dirty="0" smtClean="0"/>
              <a:t>’ Click </a:t>
            </a:r>
            <a:r>
              <a:rPr lang="en-US" sz="2800" dirty="0"/>
              <a:t>in the input box and change from ‘Hello!’ To ‘It's a beautiful day cat</a:t>
            </a:r>
            <a:r>
              <a:rPr lang="en-US" sz="2800" dirty="0" smtClean="0"/>
              <a:t>!’</a:t>
            </a:r>
          </a:p>
          <a:p>
            <a:endParaRPr lang="en-GB" sz="2800" dirty="0"/>
          </a:p>
          <a:p>
            <a:r>
              <a:rPr lang="en-US" sz="2800" dirty="0"/>
              <a:t>Add a code where ‘the cat’ will respond with a ‘purr</a:t>
            </a:r>
            <a:r>
              <a:rPr lang="en-US" sz="2800" dirty="0" smtClean="0"/>
              <a:t>!’ 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904" y="4827726"/>
            <a:ext cx="3254801" cy="526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1059" y="5738190"/>
            <a:ext cx="2275289" cy="4770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61535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015"/>
            <a:ext cx="8229600" cy="886168"/>
          </a:xfrm>
        </p:spPr>
        <p:txBody>
          <a:bodyPr/>
          <a:lstStyle/>
          <a:p>
            <a:r>
              <a:rPr lang="en-GB" dirty="0" smtClean="0"/>
              <a:t>Final Code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2757" y="1008821"/>
            <a:ext cx="5527400" cy="5365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9468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809"/>
            <a:ext cx="8229600" cy="1179442"/>
          </a:xfrm>
        </p:spPr>
        <p:txBody>
          <a:bodyPr/>
          <a:lstStyle/>
          <a:p>
            <a:r>
              <a:rPr lang="en-US" sz="3000" b="1" dirty="0"/>
              <a:t>Step 4: Turn and increase the size </a:t>
            </a:r>
            <a:r>
              <a:rPr lang="en-US" sz="3000" b="1" dirty="0" smtClean="0"/>
              <a:t>of</a:t>
            </a:r>
            <a:br>
              <a:rPr lang="en-US" sz="3000" b="1" dirty="0" smtClean="0"/>
            </a:br>
            <a:r>
              <a:rPr lang="en-US" sz="3000" b="1" dirty="0" smtClean="0"/>
              <a:t> </a:t>
            </a:r>
            <a:r>
              <a:rPr lang="en-US" sz="3000" b="1" dirty="0"/>
              <a:t>‘Avery Walking’. </a:t>
            </a:r>
            <a:r>
              <a:rPr lang="en-US" sz="3000" b="1" dirty="0" smtClean="0"/>
              <a:t>Make </a:t>
            </a:r>
            <a:r>
              <a:rPr lang="en-US" sz="3000" b="1" dirty="0"/>
              <a:t>‘Avery Walking</a:t>
            </a:r>
            <a:r>
              <a:rPr lang="en-US" sz="3000" b="1" dirty="0" smtClean="0"/>
              <a:t>’</a:t>
            </a:r>
            <a:br>
              <a:rPr lang="en-US" sz="3000" b="1" dirty="0" smtClean="0"/>
            </a:br>
            <a:r>
              <a:rPr lang="en-US" sz="3000" b="1" dirty="0" smtClean="0"/>
              <a:t> </a:t>
            </a:r>
            <a:r>
              <a:rPr lang="en-US" sz="3000" b="1" dirty="0"/>
              <a:t>with ‘the cat’ take a walk as they chat.</a:t>
            </a:r>
            <a:r>
              <a:rPr lang="en-US" sz="3000" dirty="0"/>
              <a:t/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539" y="1600202"/>
            <a:ext cx="4784035" cy="2295938"/>
          </a:xfrm>
        </p:spPr>
        <p:txBody>
          <a:bodyPr/>
          <a:lstStyle/>
          <a:p>
            <a:r>
              <a:rPr lang="en-US" sz="2800" dirty="0"/>
              <a:t>On the Sprite List section, click on the </a:t>
            </a:r>
            <a:r>
              <a:rPr lang="en-GB" sz="2800" dirty="0"/>
              <a:t>‘</a:t>
            </a:r>
            <a:r>
              <a:rPr lang="en-US" sz="2800" dirty="0"/>
              <a:t>Avery Walking</a:t>
            </a:r>
            <a:r>
              <a:rPr lang="en-GB" sz="2800" dirty="0"/>
              <a:t>’</a:t>
            </a:r>
            <a:r>
              <a:rPr lang="en-US" sz="2800" dirty="0"/>
              <a:t> icon to activate it </a:t>
            </a:r>
          </a:p>
          <a:p>
            <a:r>
              <a:rPr lang="en-US" sz="2800" dirty="0"/>
              <a:t>Click on the Size input box. Change from 100 to 120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26897" y="1456220"/>
            <a:ext cx="3601486" cy="241341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390939" y="3869635"/>
            <a:ext cx="8037444" cy="2438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1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1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2800" b="1" dirty="0"/>
              <a:t>Activity</a:t>
            </a:r>
            <a:endParaRPr lang="en-US" sz="2800" dirty="0"/>
          </a:p>
          <a:p>
            <a:r>
              <a:rPr lang="en-US" sz="2800" dirty="0"/>
              <a:t>Build up </a:t>
            </a:r>
            <a:r>
              <a:rPr lang="en-GB" sz="2800" dirty="0"/>
              <a:t>‘</a:t>
            </a:r>
            <a:r>
              <a:rPr lang="en-US" sz="2800" dirty="0"/>
              <a:t>Avery Walking</a:t>
            </a:r>
            <a:r>
              <a:rPr lang="en-GB" sz="2800" dirty="0"/>
              <a:t>’</a:t>
            </a:r>
            <a:r>
              <a:rPr lang="en-US" sz="2800" dirty="0"/>
              <a:t> and ‘the cat’ code blocks to make them walk as they talk. </a:t>
            </a:r>
          </a:p>
          <a:p>
            <a:r>
              <a:rPr lang="en-US" sz="2800" dirty="0"/>
              <a:t>Final code for Sprite 1: </a:t>
            </a:r>
            <a:r>
              <a:rPr lang="en-US" sz="2800" dirty="0" smtClean="0"/>
              <a:t>CAT     and </a:t>
            </a:r>
            <a:r>
              <a:rPr lang="en-GB" sz="2800" dirty="0"/>
              <a:t>‘</a:t>
            </a:r>
            <a:r>
              <a:rPr lang="en-US" sz="2800" dirty="0"/>
              <a:t>AVERY WALKING</a:t>
            </a:r>
            <a:r>
              <a:rPr lang="en-GB" sz="2800" dirty="0"/>
              <a:t>’ </a:t>
            </a:r>
            <a:endParaRPr lang="en-US" sz="2800" dirty="0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66885" y="5368788"/>
            <a:ext cx="36195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914" y="5729911"/>
            <a:ext cx="247650" cy="495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48214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018"/>
            <a:ext cx="8229600" cy="891208"/>
          </a:xfrm>
        </p:spPr>
        <p:txBody>
          <a:bodyPr/>
          <a:lstStyle/>
          <a:p>
            <a:r>
              <a:rPr lang="en-US" sz="3500" dirty="0"/>
              <a:t>Final code for 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Sprite </a:t>
            </a:r>
            <a:r>
              <a:rPr lang="en-US" sz="3000" dirty="0"/>
              <a:t>1: </a:t>
            </a:r>
            <a:r>
              <a:rPr lang="en-US" sz="3000" dirty="0" smtClean="0"/>
              <a:t>Cat      </a:t>
            </a:r>
            <a:r>
              <a:rPr lang="en-US" sz="3000" dirty="0"/>
              <a:t>and </a:t>
            </a:r>
            <a:r>
              <a:rPr lang="en-GB" sz="3000" dirty="0"/>
              <a:t>‘</a:t>
            </a:r>
            <a:r>
              <a:rPr lang="en-US" sz="3000" dirty="0" smtClean="0"/>
              <a:t>Avery Walking</a:t>
            </a:r>
            <a:r>
              <a:rPr lang="en-GB" sz="3000" dirty="0" smtClean="0"/>
              <a:t>’ </a:t>
            </a:r>
            <a:endParaRPr lang="en-US" sz="30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7941" y="997226"/>
            <a:ext cx="4180564" cy="5271052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04521" y="997226"/>
            <a:ext cx="3856383" cy="3760304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5566" y="616226"/>
            <a:ext cx="36195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96174" y="501926"/>
            <a:ext cx="362365" cy="495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25135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4d3d3fdd76_0_319"/>
          <p:cNvSpPr txBox="1">
            <a:spLocks noGrp="1"/>
          </p:cNvSpPr>
          <p:nvPr>
            <p:ph type="title"/>
          </p:nvPr>
        </p:nvSpPr>
        <p:spPr>
          <a:xfrm>
            <a:off x="457200" y="227015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Play (Session challenge)</a:t>
            </a:r>
            <a:endParaRPr/>
          </a:p>
        </p:txBody>
      </p:sp>
      <p:sp>
        <p:nvSpPr>
          <p:cNvPr id="207" name="Google Shape;207;g24d3d3fdd76_0_319"/>
          <p:cNvSpPr txBox="1">
            <a:spLocks noGrp="1"/>
          </p:cNvSpPr>
          <p:nvPr>
            <p:ph type="body" idx="1"/>
          </p:nvPr>
        </p:nvSpPr>
        <p:spPr>
          <a:xfrm>
            <a:off x="172277" y="1298713"/>
            <a:ext cx="8799445" cy="48275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It involves a process of trial and error. </a:t>
            </a:r>
            <a:endParaRPr lang="en-US" dirty="0" smtClean="0"/>
          </a:p>
          <a:p>
            <a:r>
              <a:rPr lang="en-US" dirty="0" smtClean="0"/>
              <a:t>Explore </a:t>
            </a:r>
            <a:r>
              <a:rPr lang="en-US" dirty="0"/>
              <a:t>and test boundaries of animation by; </a:t>
            </a:r>
          </a:p>
          <a:p>
            <a:pPr lvl="1"/>
            <a:r>
              <a:rPr lang="en-US" dirty="0"/>
              <a:t>Change the sprites and backdrop</a:t>
            </a:r>
          </a:p>
          <a:p>
            <a:pPr lvl="1"/>
            <a:r>
              <a:rPr lang="en-US" dirty="0"/>
              <a:t>Make the sprite glide in different directions</a:t>
            </a:r>
          </a:p>
          <a:p>
            <a:pPr lvl="1"/>
            <a:r>
              <a:rPr lang="en-US" dirty="0"/>
              <a:t>Add a third sprite and animate it as you like</a:t>
            </a:r>
          </a:p>
          <a:p>
            <a:pPr lvl="1"/>
            <a:r>
              <a:rPr lang="en-US" dirty="0"/>
              <a:t>Continue the conversation between Avery and the cat. </a:t>
            </a:r>
          </a:p>
          <a:p>
            <a:pPr lvl="1"/>
            <a:r>
              <a:rPr lang="en-US" dirty="0"/>
              <a:t>Trying out different codes blocks             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139" y="4920492"/>
            <a:ext cx="750056" cy="6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984" y="4884029"/>
            <a:ext cx="830746" cy="734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825" y="4880736"/>
            <a:ext cx="925823" cy="698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647" y="4884029"/>
            <a:ext cx="1011779" cy="75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426" y="4847359"/>
            <a:ext cx="984296" cy="834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687" y="1109872"/>
            <a:ext cx="8229600" cy="4525963"/>
          </a:xfrm>
        </p:spPr>
        <p:txBody>
          <a:bodyPr/>
          <a:lstStyle/>
          <a:p>
            <a:r>
              <a:rPr lang="en-US" sz="2800" b="1" dirty="0"/>
              <a:t>Share</a:t>
            </a:r>
            <a:r>
              <a:rPr lang="en-US" sz="2800" dirty="0"/>
              <a:t> the ideas and creations with others</a:t>
            </a:r>
          </a:p>
          <a:p>
            <a:r>
              <a:rPr lang="en-US" sz="2800" dirty="0"/>
              <a:t>We will share our ideas on;</a:t>
            </a:r>
          </a:p>
          <a:p>
            <a:pPr lvl="1"/>
            <a:r>
              <a:rPr lang="en-US" sz="2400" dirty="0"/>
              <a:t>The changes we have made to the sprites and backdrop</a:t>
            </a:r>
          </a:p>
          <a:p>
            <a:pPr lvl="1"/>
            <a:r>
              <a:rPr lang="en-US" sz="2400" dirty="0"/>
              <a:t>The reason making the changes</a:t>
            </a:r>
          </a:p>
          <a:p>
            <a:pPr lvl="1"/>
            <a:r>
              <a:rPr lang="en-US" sz="2400" dirty="0"/>
              <a:t>Additional code blocks that you might have used.	</a:t>
            </a:r>
          </a:p>
          <a:p>
            <a:r>
              <a:rPr lang="en-US" sz="2800" b="1" dirty="0"/>
              <a:t>Reflect</a:t>
            </a:r>
            <a:r>
              <a:rPr lang="en-US" sz="2800" dirty="0"/>
              <a:t> on the experiences of animating.</a:t>
            </a:r>
          </a:p>
          <a:p>
            <a:r>
              <a:rPr lang="en-US" sz="2800" b="1" dirty="0"/>
              <a:t>Imagine </a:t>
            </a:r>
            <a:r>
              <a:rPr lang="en-US" sz="2800" dirty="0"/>
              <a:t>new animation ideas and project to do </a:t>
            </a:r>
          </a:p>
          <a:p>
            <a:r>
              <a:rPr lang="en-US" sz="2800" dirty="0"/>
              <a:t>We will come up with new animation ideas by drafting a storyboard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42168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>
            <a:spLocks noGrp="1"/>
          </p:cNvSpPr>
          <p:nvPr>
            <p:ph type="title"/>
          </p:nvPr>
        </p:nvSpPr>
        <p:spPr>
          <a:xfrm>
            <a:off x="1295400" y="228600"/>
            <a:ext cx="7848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Learning Outcomes</a:t>
            </a:r>
            <a:endParaRPr/>
          </a:p>
        </p:txBody>
      </p:sp>
      <p:sp>
        <p:nvSpPr>
          <p:cNvPr id="104" name="Google Shape;104;p3"/>
          <p:cNvSpPr txBox="1">
            <a:spLocks noGrp="1"/>
          </p:cNvSpPr>
          <p:nvPr>
            <p:ph type="body" idx="1"/>
          </p:nvPr>
        </p:nvSpPr>
        <p:spPr>
          <a:xfrm>
            <a:off x="457200" y="1112837"/>
            <a:ext cx="8229600" cy="4830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</a:pPr>
            <a:r>
              <a:rPr lang="en-US" sz="3400"/>
              <a:t>By the end of the session, you should be able to:</a:t>
            </a:r>
            <a:endParaRPr/>
          </a:p>
          <a:p>
            <a:pPr marL="514350" lvl="0" indent="-514350" algn="l" rtl="0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AutoNum type="arabicPeriod"/>
            </a:pPr>
            <a:r>
              <a:rPr lang="en-US" sz="3400"/>
              <a:t>Describe animation in scratch programming.</a:t>
            </a:r>
            <a:endParaRPr/>
          </a:p>
          <a:p>
            <a:pPr marL="514350" lvl="0" indent="-514350" algn="l" rtl="0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AutoNum type="arabicPeriod"/>
            </a:pPr>
            <a:r>
              <a:rPr lang="en-US" sz="3400"/>
              <a:t>Create animation using scratch programming</a:t>
            </a:r>
            <a:endParaRPr/>
          </a:p>
          <a:p>
            <a:pPr marL="514350" lvl="0" indent="-514350" algn="l" rtl="0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AutoNum type="arabicPeriod"/>
            </a:pPr>
            <a:r>
              <a:rPr lang="en-US" sz="3400"/>
              <a:t>Appreciate the role of animation in scratch programing in nurturing core competencies </a:t>
            </a:r>
            <a:endParaRPr/>
          </a:p>
          <a:p>
            <a:pPr marL="342900" lvl="0" indent="-127000" algn="l" rtl="0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</a:pPr>
            <a:endParaRPr sz="3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457200" y="22701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Reflection</a:t>
            </a:r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457542" y="1812949"/>
            <a:ext cx="8228915" cy="3917900"/>
            <a:chOff x="342" y="669949"/>
            <a:chExt cx="8228915" cy="3917900"/>
          </a:xfrm>
        </p:grpSpPr>
        <p:sp>
          <p:nvSpPr>
            <p:cNvPr id="111" name="Google Shape;111;p4"/>
            <p:cNvSpPr/>
            <p:nvPr/>
          </p:nvSpPr>
          <p:spPr>
            <a:xfrm rot="-5400000">
              <a:off x="342" y="669949"/>
              <a:ext cx="3917900" cy="3917900"/>
            </a:xfrm>
            <a:prstGeom prst="upArrow">
              <a:avLst>
                <a:gd name="adj1" fmla="val 50000"/>
                <a:gd name="adj2" fmla="val 35000"/>
              </a:avLst>
            </a:prstGeom>
            <a:solidFill>
              <a:srgbClr val="49ACC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 txBox="1"/>
            <p:nvPr/>
          </p:nvSpPr>
          <p:spPr>
            <a:xfrm>
              <a:off x="685976" y="1649424"/>
              <a:ext cx="3232267" cy="1958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6225" tIns="206225" rIns="206225" bIns="206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en-US" sz="2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1. What is animation?</a:t>
              </a:r>
              <a:endParaRPr sz="2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1015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Calibri"/>
                <a:buNone/>
              </a:pPr>
              <a:endParaRPr sz="2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4"/>
            <p:cNvSpPr/>
            <p:nvPr/>
          </p:nvSpPr>
          <p:spPr>
            <a:xfrm rot="5400000">
              <a:off x="4311357" y="669949"/>
              <a:ext cx="3917900" cy="3917900"/>
            </a:xfrm>
            <a:prstGeom prst="upArrow">
              <a:avLst>
                <a:gd name="adj1" fmla="val 50000"/>
                <a:gd name="adj2" fmla="val 35000"/>
              </a:avLst>
            </a:prstGeom>
            <a:solidFill>
              <a:srgbClr val="F6944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 txBox="1"/>
            <p:nvPr/>
          </p:nvSpPr>
          <p:spPr>
            <a:xfrm>
              <a:off x="4311358" y="1649424"/>
              <a:ext cx="3232267" cy="1958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6225" tIns="206225" rIns="206225" bIns="206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en-US" sz="29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2. </a:t>
              </a:r>
              <a:r>
                <a:rPr lang="en-US" sz="2900" b="0" i="0" u="none" strike="noStrike" cap="none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What are some of </a:t>
              </a:r>
              <a:r>
                <a:rPr lang="en-US" sz="2900" b="0" i="0" u="none" strike="noStrike" cap="none" dirty="0" smtClean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the areas where animation </a:t>
              </a:r>
              <a:r>
                <a:rPr lang="en-US" sz="2900" dirty="0" smtClean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are </a:t>
              </a:r>
              <a:r>
                <a:rPr lang="en-US" sz="2900" b="0" i="0" u="none" strike="noStrike" cap="none" dirty="0" smtClean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applicable</a:t>
              </a:r>
              <a:endParaRPr sz="29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"/>
          <p:cNvSpPr txBox="1">
            <a:spLocks noGrp="1"/>
          </p:cNvSpPr>
          <p:nvPr>
            <p:ph type="title"/>
          </p:nvPr>
        </p:nvSpPr>
        <p:spPr>
          <a:xfrm>
            <a:off x="457200" y="227015"/>
            <a:ext cx="8229600" cy="915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Definition of animation</a:t>
            </a:r>
            <a:endParaRPr/>
          </a:p>
        </p:txBody>
      </p:sp>
      <p:grpSp>
        <p:nvGrpSpPr>
          <p:cNvPr id="120" name="Google Shape;120;p5"/>
          <p:cNvGrpSpPr/>
          <p:nvPr/>
        </p:nvGrpSpPr>
        <p:grpSpPr>
          <a:xfrm>
            <a:off x="231980" y="1145346"/>
            <a:ext cx="8908639" cy="4948305"/>
            <a:chOff x="3380" y="2346"/>
            <a:chExt cx="8908639" cy="4948305"/>
          </a:xfrm>
        </p:grpSpPr>
        <p:sp>
          <p:nvSpPr>
            <p:cNvPr id="121" name="Google Shape;121;p5"/>
            <p:cNvSpPr/>
            <p:nvPr/>
          </p:nvSpPr>
          <p:spPr>
            <a:xfrm>
              <a:off x="2949641" y="2346"/>
              <a:ext cx="5962378" cy="4948305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CFD7E7">
                <a:alpha val="89803"/>
              </a:srgbClr>
            </a:solidFill>
            <a:ln w="25400" cap="flat" cmpd="sng">
              <a:solidFill>
                <a:srgbClr val="CFD7E7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5"/>
            <p:cNvSpPr txBox="1"/>
            <p:nvPr/>
          </p:nvSpPr>
          <p:spPr>
            <a:xfrm>
              <a:off x="2949641" y="620884"/>
              <a:ext cx="4106764" cy="37112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19050" rIns="19050" bIns="19050" anchor="t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Calibri"/>
                <a:buChar char="•"/>
              </a:pPr>
              <a:r>
                <a:rPr lang="en-US" sz="3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process of manipulating still figures (sprites in scratch) to create the illusion of movement.</a:t>
              </a:r>
              <a:endPara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0" marR="0" lvl="1" indent="-285750" algn="l" rtl="0">
                <a:lnSpc>
                  <a:spcPct val="90000"/>
                </a:lnSpc>
                <a:spcBef>
                  <a:spcPts val="45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Calibri"/>
                <a:buChar char="•"/>
              </a:pPr>
              <a:r>
                <a:rPr lang="en-US" sz="3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sprites (icons) are manipulated to create a combination of live action.</a:t>
              </a:r>
              <a:endPara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3380" y="311980"/>
              <a:ext cx="2946261" cy="432903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5"/>
            <p:cNvSpPr txBox="1"/>
            <p:nvPr/>
          </p:nvSpPr>
          <p:spPr>
            <a:xfrm>
              <a:off x="147205" y="455805"/>
              <a:ext cx="2658611" cy="40413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450" tIns="85725" rIns="171450" bIns="857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500"/>
                <a:buFont typeface="Calibri"/>
                <a:buNone/>
              </a:pPr>
              <a:r>
                <a:rPr lang="en-US" sz="45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Definition</a:t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"/>
          <p:cNvSpPr txBox="1">
            <a:spLocks noGrp="1"/>
          </p:cNvSpPr>
          <p:nvPr>
            <p:ph type="title"/>
          </p:nvPr>
        </p:nvSpPr>
        <p:spPr>
          <a:xfrm>
            <a:off x="838200" y="148500"/>
            <a:ext cx="7817400" cy="9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Applications of animation</a:t>
            </a:r>
            <a:endParaRPr/>
          </a:p>
        </p:txBody>
      </p:sp>
      <p:sp>
        <p:nvSpPr>
          <p:cNvPr id="130" name="Google Shape;130;p6"/>
          <p:cNvSpPr txBox="1">
            <a:spLocks noGrp="1"/>
          </p:cNvSpPr>
          <p:nvPr>
            <p:ph type="body" idx="1"/>
          </p:nvPr>
        </p:nvSpPr>
        <p:spPr>
          <a:xfrm>
            <a:off x="228600" y="990600"/>
            <a:ext cx="8229600" cy="52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dirty="0"/>
              <a:t>Animations have application in the following: </a:t>
            </a:r>
            <a:endParaRPr dirty="0"/>
          </a:p>
          <a:p>
            <a:pPr marL="742950" lvl="1" indent="-292100">
              <a:spcBef>
                <a:spcPts val="560"/>
              </a:spcBef>
              <a:buSzPts val="2900"/>
            </a:pPr>
            <a:r>
              <a:rPr lang="en-US" sz="3200" dirty="0"/>
              <a:t>education, entertainment and gaming, advertisement and marketing, architecture and engineering. </a:t>
            </a:r>
            <a:endParaRPr sz="2900" dirty="0" smtClean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000" dirty="0" smtClean="0"/>
              <a:t>In the Competence Based Curriculum (CBC), animation can be used to</a:t>
            </a:r>
            <a:r>
              <a:rPr lang="en-US" dirty="0" smtClean="0"/>
              <a:t> </a:t>
            </a:r>
            <a:r>
              <a:rPr lang="en-US" sz="3000" dirty="0" smtClean="0"/>
              <a:t>facilitate  </a:t>
            </a:r>
            <a:endParaRPr sz="3000" dirty="0" smtClean="0"/>
          </a:p>
          <a:p>
            <a:pPr marL="742950" marR="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–"/>
            </a:pPr>
            <a:r>
              <a:rPr lang="en-US" sz="3200" dirty="0" smtClean="0"/>
              <a:t>development </a:t>
            </a:r>
            <a:r>
              <a:rPr lang="en-US" sz="3200" dirty="0"/>
              <a:t>of Core Competencies</a:t>
            </a:r>
            <a:endParaRPr sz="3200" dirty="0"/>
          </a:p>
          <a:p>
            <a:pPr marL="742950" marR="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–"/>
            </a:pPr>
            <a:r>
              <a:rPr lang="en-US" sz="3200" dirty="0"/>
              <a:t>learners’ understanding of PCIs</a:t>
            </a:r>
            <a:endParaRPr sz="3000" dirty="0"/>
          </a:p>
          <a:p>
            <a:pPr marL="742950" lvl="1" indent="-298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</a:pPr>
            <a:r>
              <a:rPr lang="en-US" sz="3200" dirty="0"/>
              <a:t>Formative assessment through project work</a:t>
            </a:r>
            <a:endParaRPr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/>
          <p:cNvSpPr txBox="1">
            <a:spLocks noGrp="1"/>
          </p:cNvSpPr>
          <p:nvPr>
            <p:ph type="title"/>
          </p:nvPr>
        </p:nvSpPr>
        <p:spPr>
          <a:xfrm>
            <a:off x="457200" y="227015"/>
            <a:ext cx="8229600" cy="915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to animate</a:t>
            </a:r>
            <a:endParaRPr/>
          </a:p>
        </p:txBody>
      </p:sp>
      <p:grpSp>
        <p:nvGrpSpPr>
          <p:cNvPr id="136" name="Google Shape;136;p7"/>
          <p:cNvGrpSpPr/>
          <p:nvPr/>
        </p:nvGrpSpPr>
        <p:grpSpPr>
          <a:xfrm>
            <a:off x="175850" y="844627"/>
            <a:ext cx="8511052" cy="5896036"/>
            <a:chOff x="0" y="-145967"/>
            <a:chExt cx="8229600" cy="5549733"/>
          </a:xfrm>
        </p:grpSpPr>
        <p:sp>
          <p:nvSpPr>
            <p:cNvPr id="137" name="Google Shape;137;p7"/>
            <p:cNvSpPr/>
            <p:nvPr/>
          </p:nvSpPr>
          <p:spPr>
            <a:xfrm rot="-300000">
              <a:off x="25254" y="2160585"/>
              <a:ext cx="8179091" cy="936629"/>
            </a:xfrm>
            <a:prstGeom prst="mathMinus">
              <a:avLst>
                <a:gd name="adj1" fmla="val 23520"/>
              </a:avLst>
            </a:prstGeom>
            <a:solidFill>
              <a:srgbClr val="B1C0D7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7"/>
            <p:cNvSpPr/>
            <p:nvPr/>
          </p:nvSpPr>
          <p:spPr>
            <a:xfrm>
              <a:off x="1472180" y="422937"/>
              <a:ext cx="1499622" cy="1783025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7"/>
            <p:cNvSpPr/>
            <p:nvPr/>
          </p:nvSpPr>
          <p:spPr>
            <a:xfrm>
              <a:off x="3355846" y="-145967"/>
              <a:ext cx="4645154" cy="25002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7"/>
            <p:cNvSpPr txBox="1"/>
            <p:nvPr/>
          </p:nvSpPr>
          <p:spPr>
            <a:xfrm>
              <a:off x="3355846" y="-145967"/>
              <a:ext cx="4645154" cy="25002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7575" tIns="227575" rIns="227575" bIns="227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alibri"/>
                <a:buNone/>
              </a:pPr>
              <a:r>
                <a:rPr lang="en-US" sz="32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Step 1</a:t>
              </a:r>
              <a:r>
                <a:rPr lang="en-US" sz="3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: Storyboarding: imagining and creating a series of actions to be illustrated by the sprite</a:t>
              </a: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7"/>
            <p:cNvSpPr/>
            <p:nvPr/>
          </p:nvSpPr>
          <p:spPr>
            <a:xfrm>
              <a:off x="5257796" y="3118527"/>
              <a:ext cx="1499622" cy="1649645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7"/>
            <p:cNvSpPr/>
            <p:nvPr/>
          </p:nvSpPr>
          <p:spPr>
            <a:xfrm>
              <a:off x="454155" y="2903556"/>
              <a:ext cx="4194041" cy="25002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7"/>
            <p:cNvSpPr txBox="1"/>
            <p:nvPr/>
          </p:nvSpPr>
          <p:spPr>
            <a:xfrm>
              <a:off x="454155" y="2903556"/>
              <a:ext cx="4194041" cy="25002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0450" tIns="220450" rIns="220450" bIns="220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100"/>
                <a:buFont typeface="Calibri"/>
                <a:buNone/>
              </a:pPr>
              <a:r>
                <a:rPr lang="en-US" sz="31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Step 2:</a:t>
              </a:r>
              <a:r>
                <a:rPr lang="en-US" sz="3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Programming the sprites to illustrate the actions</a:t>
              </a:r>
              <a:endPara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"/>
          <p:cNvSpPr txBox="1">
            <a:spLocks noGrp="1"/>
          </p:cNvSpPr>
          <p:nvPr>
            <p:ph type="title"/>
          </p:nvPr>
        </p:nvSpPr>
        <p:spPr>
          <a:xfrm>
            <a:off x="1752599" y="270558"/>
            <a:ext cx="6012131" cy="915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1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spiral of creative learning </a:t>
            </a:r>
            <a:br>
              <a:rPr lang="en-US" sz="1800" b="0" i="1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800" b="0" i="1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"The kindergarten approach to learning" (Resnick, 2007).</a:t>
            </a:r>
            <a:endParaRPr/>
          </a:p>
        </p:txBody>
      </p:sp>
      <p:pic>
        <p:nvPicPr>
          <p:cNvPr id="149" name="Google Shape;14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153886"/>
            <a:ext cx="6926531" cy="50319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AC3DD881-67D5-334A-9F05-1D1A00399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77" y="202405"/>
            <a:ext cx="8229600" cy="601663"/>
          </a:xfrm>
        </p:spPr>
        <p:txBody>
          <a:bodyPr/>
          <a:lstStyle/>
          <a:p>
            <a:r>
              <a:rPr lang="en-US" dirty="0"/>
              <a:t>Sample Animation activity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xmlns="" id="{18B264AD-66C0-0485-B067-4453007FA0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9924975"/>
              </p:ext>
            </p:extLst>
          </p:nvPr>
        </p:nvGraphicFramePr>
        <p:xfrm>
          <a:off x="525193" y="1234440"/>
          <a:ext cx="7671581" cy="4389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7848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1035</Words>
  <Application>Microsoft Office PowerPoint</Application>
  <PresentationFormat>On-screen Show (4:3)</PresentationFormat>
  <Paragraphs>116</Paragraphs>
  <Slides>25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EB Garamond</vt:lpstr>
      <vt:lpstr>Times New Roman</vt:lpstr>
      <vt:lpstr>Calibri</vt:lpstr>
      <vt:lpstr>Office Theme</vt:lpstr>
      <vt:lpstr>Training on Coding for Middle School Teachers</vt:lpstr>
      <vt:lpstr>  Session Four  </vt:lpstr>
      <vt:lpstr>Learning Outcomes</vt:lpstr>
      <vt:lpstr>Reflection</vt:lpstr>
      <vt:lpstr>Definition of animation</vt:lpstr>
      <vt:lpstr>Applications of animation</vt:lpstr>
      <vt:lpstr>How to animate</vt:lpstr>
      <vt:lpstr>The spiral of creative learning  "The kindergarten approach to learning" (Resnick, 2007).</vt:lpstr>
      <vt:lpstr>Sample Animation activity</vt:lpstr>
      <vt:lpstr> Imagine: What actions do you want your sprite to illustrate? </vt:lpstr>
      <vt:lpstr>Create:  Animate the sprites based on imagined ideas</vt:lpstr>
      <vt:lpstr>Step 1:Make the Sprite cat to say ‘Jambo’  and move around on a blank backdrop</vt:lpstr>
      <vt:lpstr>PowerPoint Presentation</vt:lpstr>
      <vt:lpstr>Final Code</vt:lpstr>
      <vt:lpstr> Step 2: Change the backdrop and  make the cat to turn and Jump </vt:lpstr>
      <vt:lpstr>PowerPoint Presentation</vt:lpstr>
      <vt:lpstr>Play with the creations </vt:lpstr>
      <vt:lpstr>Session challenge (Assignment) Imagine, create, and play </vt:lpstr>
      <vt:lpstr>Step 3: Introduce the second sprite - “Avery walking” </vt:lpstr>
      <vt:lpstr>PowerPoint Presentation</vt:lpstr>
      <vt:lpstr>Final Code</vt:lpstr>
      <vt:lpstr>Step 4: Turn and increase the size of  ‘Avery Walking’. Make ‘Avery Walking’  with ‘the cat’ take a walk as they chat. </vt:lpstr>
      <vt:lpstr>Final code for  Sprite 1: Cat      and ‘Avery Walking’ </vt:lpstr>
      <vt:lpstr>Play (Session challenge)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 on Coding for Middle School Teachers</dc:title>
  <dc:creator>User</dc:creator>
  <cp:lastModifiedBy>Lamesa-PC</cp:lastModifiedBy>
  <cp:revision>18</cp:revision>
  <dcterms:created xsi:type="dcterms:W3CDTF">2022-09-06T09:20:32Z</dcterms:created>
  <dcterms:modified xsi:type="dcterms:W3CDTF">2023-06-05T13:18:59Z</dcterms:modified>
</cp:coreProperties>
</file>