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EB Garamond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jxU7oA8q5Xv/HNqN9lgPaviaoK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EBGaramond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ed03d9b1c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ed03d9b1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4ed03d9b1c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ed03d9b1c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ed03d9b1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4ed03d9b1c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ed03d9b1c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ed03d9b1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4ed03d9b1c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ed03d9b1c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ed03d9b1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4ed03d9b1c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ed03d9b1c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ed03d9b1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4ed03d9b1c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ed03d9b1c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ed03d9b1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4ed03d9b1c_0_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ed03d9b1c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ed03d9b1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At this point ask the Participants to test the code and see if it runs</a:t>
            </a:r>
            <a:endParaRPr/>
          </a:p>
        </p:txBody>
      </p:sp>
      <p:sp>
        <p:nvSpPr>
          <p:cNvPr id="201" name="Google Shape;201;g24ed03d9b1c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ed03d9b1c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ed03d9b1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Take them Trough adding these codes</a:t>
            </a:r>
            <a:endParaRPr/>
          </a:p>
        </p:txBody>
      </p:sp>
      <p:sp>
        <p:nvSpPr>
          <p:cNvPr id="208" name="Google Shape;208;g24ed03d9b1c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ed03d9b1c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4ed03d9b1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4ed03d9b1c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ed03d9b1c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ed03d9b1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ed03d9b1c_0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ed03d9b1c_0_1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4ed03d9b1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4ed03d9b1c_0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ed03d9b1c_0_1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ed03d9b1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4ed03d9b1c_0_1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ed03d9b1c_0_1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4ed03d9b1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4ed03d9b1c_0_1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ed03d9b1c_0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ed03d9b1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4ed03d9b1c_0_1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ed03d9b1c_0_1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ed03d9b1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4ed03d9b1c_0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ed03d9b1c_0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4ed03d9b1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4ed03d9b1c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ed03d9b1c_0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4ed03d9b1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4ed03d9b1c_0_1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e31633b1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e31633b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4e31633b1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e31633b11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4e31633b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4e31633b11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ed03d9b1c_0_1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ed03d9b1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4ed03d9b1c_0_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e31633b1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e31633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4e31633b1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ed03d9b1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ed03d9b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4ed03d9b1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ed03d9b1c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ed03d9b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4ed03d9b1c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ed03d9b1c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ed03d9b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Demonstrate how it is done</a:t>
            </a:r>
            <a:endParaRPr/>
          </a:p>
        </p:txBody>
      </p:sp>
      <p:sp>
        <p:nvSpPr>
          <p:cNvPr id="139" name="Google Shape;139;g24ed03d9b1c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4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1219200" y="226238"/>
            <a:ext cx="7749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EMASTEA-Logos-amended" id="14" name="Google Shape;14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72401" y="5562208"/>
            <a:ext cx="1349373" cy="12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2"/>
          <p:cNvSpPr txBox="1"/>
          <p:nvPr/>
        </p:nvSpPr>
        <p:spPr>
          <a:xfrm>
            <a:off x="3048001" y="6308725"/>
            <a:ext cx="47466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CC"/>
                </a:solidFill>
                <a:latin typeface="EB Garamond"/>
                <a:ea typeface="EB Garamond"/>
                <a:cs typeface="EB Garamond"/>
                <a:sym typeface="EB Garamond"/>
              </a:rPr>
              <a:t>ISO 9001:2015 Certified</a:t>
            </a:r>
            <a:endParaRPr/>
          </a:p>
        </p:txBody>
      </p:sp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 b="0" l="-1006" r="0" t="-1007"/>
          <a:stretch/>
        </p:blipFill>
        <p:spPr>
          <a:xfrm flipH="1" rot="10800000">
            <a:off x="2195513" y="6260325"/>
            <a:ext cx="852487" cy="46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678"/>
            <a:ext cx="1478536" cy="1143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type="title"/>
          </p:nvPr>
        </p:nvSpPr>
        <p:spPr>
          <a:xfrm>
            <a:off x="457200" y="1714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/>
            </a:br>
            <a:r>
              <a:rPr b="1" lang="en-US"/>
              <a:t>Session Five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69407" y="457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 and Graphics Using Scratch</a:t>
            </a:r>
            <a:br>
              <a:rPr b="0" i="0" lang="en-US" sz="8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8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88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52400" y="914400"/>
            <a:ext cx="8839200" cy="5211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How to create a maze game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will code two sprites; a Sprite 1 the cat and a packet of milk. 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goal is to make the ‘cat’ sprite move along a path in the maze till it reaches the ‘milk’ sprite. 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50" y="2701127"/>
            <a:ext cx="2793950" cy="12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ed03d9b1c_0_33"/>
          <p:cNvSpPr txBox="1"/>
          <p:nvPr>
            <p:ph idx="1" type="body"/>
          </p:nvPr>
        </p:nvSpPr>
        <p:spPr>
          <a:xfrm>
            <a:off x="457200" y="929900"/>
            <a:ext cx="8229600" cy="51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For this game we want the ‘Milk’to make a sound when ‘Sprite 1’ touches ‘milk’.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code block to use will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include the </a:t>
            </a:r>
            <a:r>
              <a:rPr lang="en-US">
                <a:solidFill>
                  <a:srgbClr val="0000CC"/>
                </a:solidFill>
              </a:rPr>
              <a:t>Motion</a:t>
            </a:r>
            <a:r>
              <a:rPr lang="en-US"/>
              <a:t>, </a:t>
            </a:r>
            <a:r>
              <a:rPr lang="en-US">
                <a:solidFill>
                  <a:srgbClr val="9900FF"/>
                </a:solidFill>
              </a:rPr>
              <a:t>Looks</a:t>
            </a:r>
            <a:r>
              <a:rPr lang="en-US"/>
              <a:t>,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Sound</a:t>
            </a:r>
            <a:r>
              <a:rPr lang="en-US"/>
              <a:t>, </a:t>
            </a:r>
            <a:r>
              <a:rPr lang="en-US">
                <a:solidFill>
                  <a:srgbClr val="FF9900"/>
                </a:solidFill>
              </a:rPr>
              <a:t>Control</a:t>
            </a:r>
            <a:r>
              <a:rPr lang="en-US"/>
              <a:t>, </a:t>
            </a:r>
            <a:r>
              <a:rPr lang="en-US">
                <a:solidFill>
                  <a:srgbClr val="6D9EEB"/>
                </a:solidFill>
              </a:rPr>
              <a:t>Sensing</a:t>
            </a:r>
            <a:r>
              <a:rPr lang="en-US"/>
              <a:t> and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>
                <a:solidFill>
                  <a:srgbClr val="FFD966"/>
                </a:solidFill>
              </a:rPr>
              <a:t>Events</a:t>
            </a:r>
            <a:r>
              <a:rPr lang="en-US"/>
              <a:t>.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24ed03d9b1c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300" y="2150750"/>
            <a:ext cx="986775" cy="43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52400" y="762000"/>
            <a:ext cx="8839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sensing blocks will be used to tell or highlight how sprites interact with their surroundings. 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252" y="2521953"/>
            <a:ext cx="5368875" cy="27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ed03d9b1c_0_39"/>
          <p:cNvSpPr txBox="1"/>
          <p:nvPr>
            <p:ph idx="1" type="body"/>
          </p:nvPr>
        </p:nvSpPr>
        <p:spPr>
          <a:xfrm>
            <a:off x="457200" y="1040600"/>
            <a:ext cx="8229600" cy="508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broadcast block will broadcast messages to let one part of the code or project communicate with another part.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g24ed03d9b1c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250" y="2949825"/>
            <a:ext cx="4519250" cy="2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ed03d9b1c_0_45"/>
          <p:cNvSpPr txBox="1"/>
          <p:nvPr>
            <p:ph idx="1" type="body"/>
          </p:nvPr>
        </p:nvSpPr>
        <p:spPr>
          <a:xfrm>
            <a:off x="457200" y="974175"/>
            <a:ext cx="8229600" cy="515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An  if-then block code will be used to ensure that the sprite only uses the designated path to the milk. </a:t>
            </a:r>
            <a:endParaRPr/>
          </a:p>
          <a:p>
            <a:pPr indent="-254000" lvl="0" marL="3429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  <p:pic>
        <p:nvPicPr>
          <p:cNvPr id="175" name="Google Shape;175;g24ed03d9b1c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325" y="2917500"/>
            <a:ext cx="3831425" cy="25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ed03d9b1c_0_51"/>
          <p:cNvSpPr txBox="1"/>
          <p:nvPr>
            <p:ph idx="1" type="body"/>
          </p:nvPr>
        </p:nvSpPr>
        <p:spPr>
          <a:xfrm>
            <a:off x="457200" y="863475"/>
            <a:ext cx="8229600" cy="52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 forever code block will be used to repeat the sequence of commands to ensure the continuity of the game.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24ed03d9b1c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750" y="2919775"/>
            <a:ext cx="3390050" cy="21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ed03d9b1c_0_62"/>
          <p:cNvSpPr txBox="1"/>
          <p:nvPr>
            <p:ph idx="1" type="body"/>
          </p:nvPr>
        </p:nvSpPr>
        <p:spPr>
          <a:xfrm>
            <a:off x="457200" y="863475"/>
            <a:ext cx="8229600" cy="52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Coding Sprite 1: the cat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Click on ‘the cat’ Sprite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Change the sprites position using x and y coordinates for the sprite to move in the different directions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a.  	Right arrow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24ed03d9b1c_0_62"/>
          <p:cNvPicPr preferRelativeResize="0"/>
          <p:nvPr/>
        </p:nvPicPr>
        <p:blipFill rotWithShape="1">
          <a:blip r:embed="rId3">
            <a:alphaModFix/>
          </a:blip>
          <a:srcRect b="0" l="0" r="7415" t="0"/>
          <a:stretch/>
        </p:blipFill>
        <p:spPr>
          <a:xfrm>
            <a:off x="3945375" y="3874575"/>
            <a:ext cx="4290875" cy="19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ed03d9b1c_0_72"/>
          <p:cNvSpPr txBox="1"/>
          <p:nvPr>
            <p:ph idx="1" type="body"/>
          </p:nvPr>
        </p:nvSpPr>
        <p:spPr>
          <a:xfrm>
            <a:off x="457200" y="841325"/>
            <a:ext cx="8229600" cy="528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b.	Left arrow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c.	Down arrow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g24ed03d9b1c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25" y="1295726"/>
            <a:ext cx="4067175" cy="178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4ed03d9b1c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400" y="4029551"/>
            <a:ext cx="4500850" cy="19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ed03d9b1c_0_80"/>
          <p:cNvSpPr txBox="1"/>
          <p:nvPr>
            <p:ph idx="1" type="body"/>
          </p:nvPr>
        </p:nvSpPr>
        <p:spPr>
          <a:xfrm>
            <a:off x="457200" y="885625"/>
            <a:ext cx="8229600" cy="52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d.	Up arrow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g24ed03d9b1c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425" y="2214049"/>
            <a:ext cx="5482175" cy="2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ed03d9b1c_0_88"/>
          <p:cNvSpPr txBox="1"/>
          <p:nvPr>
            <p:ph idx="1" type="body"/>
          </p:nvPr>
        </p:nvSpPr>
        <p:spPr>
          <a:xfrm>
            <a:off x="457200" y="819200"/>
            <a:ext cx="8229600" cy="530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</a:t>
            </a:r>
            <a:r>
              <a:rPr lang="en-US"/>
              <a:t>the ‘Milk’ to make a sound when ‘Sprite 1’ touches ‘milk’ Create this code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g24ed03d9b1c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375" y="1904926"/>
            <a:ext cx="4567250" cy="4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Scratch games promotes learner’s computational thinking, creativity, and problem solving skills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Scratch enhances learner’s high order thinking skills as they come up with creative solutions to problems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ed03d9b1c_0_95"/>
          <p:cNvSpPr txBox="1"/>
          <p:nvPr>
            <p:ph idx="1" type="body"/>
          </p:nvPr>
        </p:nvSpPr>
        <p:spPr>
          <a:xfrm>
            <a:off x="457200" y="863475"/>
            <a:ext cx="8229600" cy="52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Adding a condition to return the sprite to the beginning if it touches the lines of the maze</a:t>
            </a:r>
            <a:endParaRPr b="1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a second </a:t>
            </a:r>
            <a:r>
              <a:rPr b="1" i="1" lang="en-US"/>
              <a:t>‘when- clicked’</a:t>
            </a:r>
            <a:r>
              <a:rPr lang="en-US"/>
              <a:t> block into the Script Area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Add the </a:t>
            </a:r>
            <a:r>
              <a:rPr b="1" i="1" lang="en-US"/>
              <a:t>‘if-then’</a:t>
            </a:r>
            <a:r>
              <a:rPr lang="en-US"/>
              <a:t> code block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‘touching color’ code block on the </a:t>
            </a:r>
            <a:r>
              <a:rPr b="1" i="1" lang="en-US"/>
              <a:t>‘if-then’</a:t>
            </a:r>
            <a:endParaRPr b="1" i="1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code block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24ed03d9b1c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200" y="2518675"/>
            <a:ext cx="2068925" cy="9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4ed03d9b1c_0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663" y="4611888"/>
            <a:ext cx="39338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ed03d9b1c_0_104"/>
          <p:cNvSpPr txBox="1"/>
          <p:nvPr>
            <p:ph idx="1" type="body"/>
          </p:nvPr>
        </p:nvSpPr>
        <p:spPr>
          <a:xfrm>
            <a:off x="457200" y="907750"/>
            <a:ext cx="8229600" cy="52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Click on the color, a drop-down menu will appear.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At the bottom of the color code, click on the paint icon</a:t>
            </a:r>
            <a:endParaRPr/>
          </a:p>
        </p:txBody>
      </p:sp>
      <p:pic>
        <p:nvPicPr>
          <p:cNvPr id="226" name="Google Shape;226;g24ed03d9b1c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675" y="1411875"/>
            <a:ext cx="3184650" cy="38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ed03d9b1c_0_118"/>
          <p:cNvSpPr txBox="1"/>
          <p:nvPr>
            <p:ph idx="1" type="body"/>
          </p:nvPr>
        </p:nvSpPr>
        <p:spPr>
          <a:xfrm>
            <a:off x="457200" y="885625"/>
            <a:ext cx="8229600" cy="52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Move the mouse cursor on the maze. A magnifying glass will appear, click on any line of the maze. The color on the code will change to reflect the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color of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maze.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g24ed03d9b1c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149" y="2402624"/>
            <a:ext cx="5518100" cy="385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ed03d9b1c_0_112"/>
          <p:cNvSpPr txBox="1"/>
          <p:nvPr>
            <p:ph idx="1" type="body"/>
          </p:nvPr>
        </p:nvSpPr>
        <p:spPr>
          <a:xfrm>
            <a:off x="199275" y="797050"/>
            <a:ext cx="8487600" cy="53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‘go to x: y’ code block inside the ‘if-then’ code block. This will take the cat back to the starting point when it touches the boundaries/line of the maze.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‘forever’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code block to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encapsulate the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‘if-then’ code block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g24ed03d9b1c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250" y="3188500"/>
            <a:ext cx="3675475" cy="30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ed03d9b1c_0_127"/>
          <p:cNvSpPr txBox="1"/>
          <p:nvPr>
            <p:ph idx="1" type="body"/>
          </p:nvPr>
        </p:nvSpPr>
        <p:spPr>
          <a:xfrm>
            <a:off x="177125" y="885625"/>
            <a:ext cx="8834100" cy="52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Adding one more condition to control the use of a mouse pointer</a:t>
            </a:r>
            <a:endParaRPr b="1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a third ‘when- clicked’ block into the Script Area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Add the ‘if-then’ code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‘touching mouse-pointer’ code block on the ‘if-then’ code block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g24ed03d9b1c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825" y="4413250"/>
            <a:ext cx="5356375" cy="17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ed03d9b1c_0_135"/>
          <p:cNvSpPr txBox="1"/>
          <p:nvPr>
            <p:ph idx="1" type="body"/>
          </p:nvPr>
        </p:nvSpPr>
        <p:spPr>
          <a:xfrm>
            <a:off x="287825" y="819200"/>
            <a:ext cx="8399100" cy="530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‘go to x: y’ code block inside the ‘if-then’ code block. This will restrict moving ‘the cat’ using a mouse pointer.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Insert the ‘forever’ code block inside the ‘if-then’ code block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g24ed03d9b1c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939" y="3267325"/>
            <a:ext cx="4118875" cy="28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ed03d9b1c_0_143"/>
          <p:cNvSpPr txBox="1"/>
          <p:nvPr>
            <p:ph idx="1" type="body"/>
          </p:nvPr>
        </p:nvSpPr>
        <p:spPr>
          <a:xfrm>
            <a:off x="457200" y="863475"/>
            <a:ext cx="8229600" cy="52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Final code should look something like this: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g24ed03d9b1c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37075"/>
            <a:ext cx="6952400" cy="46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ed03d9b1c_0_151"/>
          <p:cNvSpPr txBox="1"/>
          <p:nvPr>
            <p:ph idx="1" type="body"/>
          </p:nvPr>
        </p:nvSpPr>
        <p:spPr>
          <a:xfrm>
            <a:off x="457200" y="907750"/>
            <a:ext cx="8229600" cy="52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Coding ‘Milk’ sprite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Click on the ‘Milk’ sprite to highlight and code it.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Drag and drop a second ‘when I receive’ code block into the Script Area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g24ed03d9b1c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725" y="4140250"/>
            <a:ext cx="4876675" cy="14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ed03d9b1c_0_165"/>
          <p:cNvSpPr txBox="1"/>
          <p:nvPr>
            <p:ph idx="1" type="body"/>
          </p:nvPr>
        </p:nvSpPr>
        <p:spPr>
          <a:xfrm>
            <a:off x="457200" y="885625"/>
            <a:ext cx="8229600" cy="52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Attach an anticlockwise ‘turn degrees’ code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Drag and drop the play sound-until done code block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Attach a clockwise ‘turn degrees’ code block</a:t>
            </a:r>
            <a:endParaRPr/>
          </a:p>
        </p:txBody>
      </p:sp>
      <p:pic>
        <p:nvPicPr>
          <p:cNvPr id="275" name="Google Shape;275;g24ed03d9b1c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151" y="3429000"/>
            <a:ext cx="4526901" cy="28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idx="1" type="body"/>
          </p:nvPr>
        </p:nvSpPr>
        <p:spPr>
          <a:xfrm>
            <a:off x="457200" y="914400"/>
            <a:ext cx="8229600" cy="5211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Now let us explore and test the boundaries of the game by playing the game. 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(attach link)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457200" y="22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</a:t>
            </a:r>
            <a:endParaRPr/>
          </a:p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Create simple games and graphics for enjoyment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e31633b11_0_6"/>
          <p:cNvSpPr txBox="1"/>
          <p:nvPr>
            <p:ph idx="1" type="body"/>
          </p:nvPr>
        </p:nvSpPr>
        <p:spPr>
          <a:xfrm>
            <a:off x="457200" y="942975"/>
            <a:ext cx="8229600" cy="518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/>
              <a:t>Share</a:t>
            </a:r>
            <a:endParaRPr b="1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Share </a:t>
            </a:r>
            <a:r>
              <a:rPr lang="en-US"/>
              <a:t>the ideas about the game with others on the following;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What was good about the game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The challenges faced when coding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Areas of improvement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e31633b11_0_12"/>
          <p:cNvSpPr txBox="1"/>
          <p:nvPr>
            <p:ph idx="1" type="body"/>
          </p:nvPr>
        </p:nvSpPr>
        <p:spPr>
          <a:xfrm>
            <a:off x="457200" y="925825"/>
            <a:ext cx="8229600" cy="520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Reflect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Reflect on the experiences of coding a game in scratch.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>
            <p:ph type="title"/>
          </p:nvPr>
        </p:nvSpPr>
        <p:spPr>
          <a:xfrm>
            <a:off x="457200" y="7620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task</a:t>
            </a:r>
            <a:endParaRPr/>
          </a:p>
        </p:txBody>
      </p:sp>
      <p:sp>
        <p:nvSpPr>
          <p:cNvPr id="298" name="Google Shape;298;p18"/>
          <p:cNvSpPr txBox="1"/>
          <p:nvPr>
            <p:ph idx="1" type="body"/>
          </p:nvPr>
        </p:nvSpPr>
        <p:spPr>
          <a:xfrm>
            <a:off x="228600" y="990602"/>
            <a:ext cx="8686800" cy="513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Imagine </a:t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</a:t>
            </a:r>
            <a:r>
              <a:rPr lang="en-US"/>
              <a:t>ew game ideas you can create. Draft the ideas in a storyboard then create a game on any of the Pertinent and Contemporary Issues (PCIs)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ed03d9b1c_0_173"/>
          <p:cNvSpPr txBox="1"/>
          <p:nvPr>
            <p:ph idx="1" type="body"/>
          </p:nvPr>
        </p:nvSpPr>
        <p:spPr>
          <a:xfrm>
            <a:off x="457200" y="994400"/>
            <a:ext cx="8229600" cy="51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Suggestions:</a:t>
            </a:r>
            <a:endParaRPr b="1"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Equality Puzzle: Design a puzzle game that promotes diversity and inclusion.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Food Waste Challenge: Create a game that educates players about the issue of food waste.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idx="1" type="body"/>
          </p:nvPr>
        </p:nvSpPr>
        <p:spPr>
          <a:xfrm>
            <a:off x="457200" y="908677"/>
            <a:ext cx="8229600" cy="52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Cybersecurity Defender: Design a game where players take on the role of a cybersecurity expert defending a virtual network from cyber threats.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Climate Challenge: Create a game where players must navigate a world affected by climate change.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type="title"/>
          </p:nvPr>
        </p:nvSpPr>
        <p:spPr>
          <a:xfrm>
            <a:off x="457200" y="152401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</a:t>
            </a:r>
            <a:endParaRPr/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457200" y="1143000"/>
            <a:ext cx="82296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Activity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can we create a maze game using scratch application?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e31633b11_0_0"/>
          <p:cNvSpPr txBox="1"/>
          <p:nvPr>
            <p:ph idx="1" type="body"/>
          </p:nvPr>
        </p:nvSpPr>
        <p:spPr>
          <a:xfrm>
            <a:off x="457200" y="891550"/>
            <a:ext cx="8229600" cy="523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How create the maze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 maze is a puzzle with twists and turns, where you try to find a path from the entrance to the exit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First we will sketch on a piece of paper a maze with a clear path from start to exit.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491" y="914400"/>
            <a:ext cx="6949017" cy="521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ed03d9b1c_0_0"/>
          <p:cNvSpPr txBox="1"/>
          <p:nvPr>
            <p:ph idx="1" type="body"/>
          </p:nvPr>
        </p:nvSpPr>
        <p:spPr>
          <a:xfrm>
            <a:off x="457200" y="857250"/>
            <a:ext cx="8229600" cy="526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00000"/>
                </a:solidFill>
              </a:rPr>
              <a:t>Let’s turn our sketch into a backdrop</a:t>
            </a:r>
            <a:endParaRPr b="1" sz="3100">
              <a:solidFill>
                <a:srgbClr val="000000"/>
              </a:solidFill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US" sz="3100">
                <a:solidFill>
                  <a:srgbClr val="000000"/>
                </a:solidFill>
              </a:rPr>
              <a:t>Open the scratch application</a:t>
            </a:r>
            <a:endParaRPr sz="3100">
              <a:solidFill>
                <a:srgbClr val="000000"/>
              </a:solidFill>
            </a:endParaRPr>
          </a:p>
          <a:p>
            <a:pPr indent="-425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Char char="➢"/>
            </a:pPr>
            <a:r>
              <a:rPr lang="en-US" sz="3100">
                <a:solidFill>
                  <a:srgbClr val="000000"/>
                </a:solidFill>
              </a:rPr>
              <a:t>On the bottom right corner click on the paintbrush on the pop up menu.</a:t>
            </a:r>
            <a:endParaRPr sz="3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24ed03d9b1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376" y="3429000"/>
            <a:ext cx="5974101" cy="28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ed03d9b1c_0_10"/>
          <p:cNvSpPr txBox="1"/>
          <p:nvPr>
            <p:ph idx="1" type="body"/>
          </p:nvPr>
        </p:nvSpPr>
        <p:spPr>
          <a:xfrm>
            <a:off x="457200" y="907750"/>
            <a:ext cx="8229600" cy="52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Select the line icon highlighted in blue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24ed03d9b1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726" y="1471700"/>
            <a:ext cx="6292700" cy="47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ed03d9b1c_0_18"/>
          <p:cNvSpPr txBox="1"/>
          <p:nvPr>
            <p:ph idx="1" type="body"/>
          </p:nvPr>
        </p:nvSpPr>
        <p:spPr>
          <a:xfrm>
            <a:off x="457225" y="885625"/>
            <a:ext cx="8229600" cy="52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Draw your maze on the canvas with the help of your mouse pointer. As you draw, your maze will appear as a backdrop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g24ed03d9b1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88" y="2576938"/>
            <a:ext cx="7458075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2022-09-06T09:20:32Z</dcterms:created>
  <dc:creator>User</dc:creator>
</cp:coreProperties>
</file>