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2" r:id="rId5"/>
    <p:sldId id="263" r:id="rId6"/>
    <p:sldId id="264" r:id="rId7"/>
    <p:sldId id="265" r:id="rId8"/>
    <p:sldId id="268" r:id="rId9"/>
    <p:sldId id="267" r:id="rId10"/>
    <p:sldId id="270" r:id="rId11"/>
    <p:sldId id="271" r:id="rId12"/>
    <p:sldId id="272" r:id="rId13"/>
    <p:sldId id="273"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0731" autoAdjust="0"/>
  </p:normalViewPr>
  <p:slideViewPr>
    <p:cSldViewPr>
      <p:cViewPr varScale="1">
        <p:scale>
          <a:sx n="73" d="100"/>
          <a:sy n="73" d="100"/>
        </p:scale>
        <p:origin x="162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B9163-EEBF-4F37-B0FD-58DC43D529A4}" type="datetimeFigureOut">
              <a:rPr lang="en-US" smtClean="0"/>
              <a:t>6/12/2023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CF55E-4DA2-4885-BB14-20DFAA3E2830}" type="slidenum">
              <a:rPr lang="en-US" smtClean="0"/>
              <a:t>‹#›</a:t>
            </a:fld>
            <a:endParaRPr lang="en-US"/>
          </a:p>
        </p:txBody>
      </p:sp>
    </p:spTree>
    <p:extLst>
      <p:ext uri="{BB962C8B-B14F-4D97-AF65-F5344CB8AC3E}">
        <p14:creationId xmlns:p14="http://schemas.microsoft.com/office/powerpoint/2010/main" val="427625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will be expected to demonstrate  how to arrange the code blocks during harmonization</a:t>
            </a:r>
            <a:endParaRPr lang="en-US" dirty="0"/>
          </a:p>
        </p:txBody>
      </p:sp>
      <p:sp>
        <p:nvSpPr>
          <p:cNvPr id="4" name="Slide Number Placeholder 3"/>
          <p:cNvSpPr>
            <a:spLocks noGrp="1"/>
          </p:cNvSpPr>
          <p:nvPr>
            <p:ph type="sldNum" sz="quarter" idx="10"/>
          </p:nvPr>
        </p:nvSpPr>
        <p:spPr/>
        <p:txBody>
          <a:bodyPr/>
          <a:lstStyle/>
          <a:p>
            <a:fld id="{AF5CF55E-4DA2-4885-BB14-20DFAA3E2830}" type="slidenum">
              <a:rPr lang="en-US" smtClean="0"/>
              <a:t>9</a:t>
            </a:fld>
            <a:endParaRPr lang="en-US"/>
          </a:p>
        </p:txBody>
      </p:sp>
    </p:spTree>
    <p:extLst>
      <p:ext uri="{BB962C8B-B14F-4D97-AF65-F5344CB8AC3E}">
        <p14:creationId xmlns:p14="http://schemas.microsoft.com/office/powerpoint/2010/main" val="215268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40C9E1-D686-4E95-AB0E-7AB941B0CCC3}"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331632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40C9E1-D686-4E95-AB0E-7AB941B0CCC3}"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2020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40C9E1-D686-4E95-AB0E-7AB941B0CCC3}"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292419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40C9E1-D686-4E95-AB0E-7AB941B0CCC3}"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363465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0C9E1-D686-4E95-AB0E-7AB941B0CCC3}"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247962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40C9E1-D686-4E95-AB0E-7AB941B0CCC3}"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101827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40C9E1-D686-4E95-AB0E-7AB941B0CCC3}"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188985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40C9E1-D686-4E95-AB0E-7AB941B0CCC3}"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38846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0C9E1-D686-4E95-AB0E-7AB941B0CCC3}"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285093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0C9E1-D686-4E95-AB0E-7AB941B0CCC3}"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234565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0C9E1-D686-4E95-AB0E-7AB941B0CCC3}"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B8D7-6F1E-4723-885D-2EFA565F6FC6}" type="slidenum">
              <a:rPr lang="en-US" smtClean="0"/>
              <a:t>‹#›</a:t>
            </a:fld>
            <a:endParaRPr lang="en-US"/>
          </a:p>
        </p:txBody>
      </p:sp>
    </p:spTree>
    <p:extLst>
      <p:ext uri="{BB962C8B-B14F-4D97-AF65-F5344CB8AC3E}">
        <p14:creationId xmlns:p14="http://schemas.microsoft.com/office/powerpoint/2010/main" val="44207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0C9E1-D686-4E95-AB0E-7AB941B0CCC3}" type="datetimeFigureOut">
              <a:rPr lang="en-US" smtClean="0"/>
              <a:t>6/12/2023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B8D7-6F1E-4723-885D-2EFA565F6FC6}" type="slidenum">
              <a:rPr lang="en-US" smtClean="0"/>
              <a:t>‹#›</a:t>
            </a:fld>
            <a:endParaRPr lang="en-US"/>
          </a:p>
        </p:txBody>
      </p:sp>
    </p:spTree>
    <p:extLst>
      <p:ext uri="{BB962C8B-B14F-4D97-AF65-F5344CB8AC3E}">
        <p14:creationId xmlns:p14="http://schemas.microsoft.com/office/powerpoint/2010/main" val="8120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cratch.mi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Times New Roman" panose="02020603050405020304" pitchFamily="18" charset="0"/>
                <a:cs typeface="Times New Roman" panose="02020603050405020304" pitchFamily="18" charset="0"/>
              </a:rPr>
              <a:t>Session Five</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Scratch Project</a:t>
            </a:r>
          </a:p>
        </p:txBody>
      </p:sp>
      <p:sp>
        <p:nvSpPr>
          <p:cNvPr id="3" name="Subtitle 2"/>
          <p:cNvSpPr>
            <a:spLocks noGrp="1"/>
          </p:cNvSpPr>
          <p:nvPr>
            <p:ph type="subTitle" idx="1"/>
          </p:nvPr>
        </p:nvSpPr>
        <p:spPr/>
        <p:txBody>
          <a:bodyPr/>
          <a:lstStyle/>
          <a:p>
            <a:r>
              <a:rPr lang="en-US" b="1" dirty="0">
                <a:solidFill>
                  <a:srgbClr val="0000FF"/>
                </a:solidFill>
              </a:rPr>
              <a:t>Facilitators</a:t>
            </a:r>
            <a:r>
              <a:rPr lang="en-US" dirty="0"/>
              <a:t> </a:t>
            </a:r>
          </a:p>
        </p:txBody>
      </p:sp>
    </p:spTree>
    <p:extLst>
      <p:ext uri="{BB962C8B-B14F-4D97-AF65-F5344CB8AC3E}">
        <p14:creationId xmlns:p14="http://schemas.microsoft.com/office/powerpoint/2010/main" val="195738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Expected Code blocks arrangement</a:t>
            </a:r>
            <a:endParaRPr lang="en-US" dirty="0"/>
          </a:p>
        </p:txBody>
      </p:sp>
      <p:sp>
        <p:nvSpPr>
          <p:cNvPr id="3" name="Content Placeholder 2"/>
          <p:cNvSpPr>
            <a:spLocks noGrp="1"/>
          </p:cNvSpPr>
          <p:nvPr>
            <p:ph idx="1"/>
          </p:nvPr>
        </p:nvSpPr>
        <p:spPr/>
        <p:txBody>
          <a:bodyPr>
            <a:normAutofit/>
          </a:bodyPr>
          <a:lstStyle/>
          <a:p>
            <a:r>
              <a:rPr lang="en-US" sz="4000" b="1" dirty="0">
                <a:solidFill>
                  <a:srgbClr val="FF0000"/>
                </a:solidFill>
              </a:rPr>
              <a:t>Link to children crossing the road video</a:t>
            </a:r>
          </a:p>
        </p:txBody>
      </p:sp>
    </p:spTree>
    <p:extLst>
      <p:ext uri="{BB962C8B-B14F-4D97-AF65-F5344CB8AC3E}">
        <p14:creationId xmlns:p14="http://schemas.microsoft.com/office/powerpoint/2010/main" val="193284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73"/>
            <a:ext cx="8229600" cy="778098"/>
          </a:xfrm>
        </p:spPr>
        <p:txBody>
          <a:bodyPr/>
          <a:lstStyle/>
          <a:p>
            <a:r>
              <a:rPr lang="en-US" b="1" dirty="0">
                <a:solidFill>
                  <a:srgbClr val="0000FF"/>
                </a:solidFill>
                <a:latin typeface="Times New Roman" panose="02020603050405020304" pitchFamily="18" charset="0"/>
                <a:cs typeface="Times New Roman" panose="02020603050405020304" pitchFamily="18" charset="0"/>
              </a:rPr>
              <a:t>Group activities</a:t>
            </a:r>
          </a:p>
        </p:txBody>
      </p:sp>
      <p:sp>
        <p:nvSpPr>
          <p:cNvPr id="3" name="Content Placeholder 2"/>
          <p:cNvSpPr>
            <a:spLocks noGrp="1"/>
          </p:cNvSpPr>
          <p:nvPr>
            <p:ph idx="1"/>
          </p:nvPr>
        </p:nvSpPr>
        <p:spPr>
          <a:xfrm>
            <a:off x="107504" y="908720"/>
            <a:ext cx="8928992" cy="5472608"/>
          </a:xfrm>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Activity 1 </a:t>
            </a:r>
            <a:endParaRPr lang="en-US" dirty="0">
              <a:latin typeface="Times New Roman" panose="02020603050405020304" pitchFamily="18" charset="0"/>
              <a:cs typeface="Times New Roman" panose="02020603050405020304" pitchFamily="18" charset="0"/>
            </a:endParaRPr>
          </a:p>
          <a:p>
            <a:pPr marL="971550" lvl="1" indent="-514350">
              <a:buFont typeface="+mj-lt"/>
              <a:buAutoNum type="arabicParenR"/>
            </a:pPr>
            <a:r>
              <a:rPr lang="en-US" sz="3500" dirty="0">
                <a:latin typeface="Times New Roman" panose="02020603050405020304" pitchFamily="18" charset="0"/>
                <a:cs typeface="Times New Roman" panose="02020603050405020304" pitchFamily="18" charset="0"/>
              </a:rPr>
              <a:t>In groups discuss and name one problem found in your environment</a:t>
            </a:r>
            <a:r>
              <a:rPr lang="en-GB" sz="3500" dirty="0">
                <a:latin typeface="Times New Roman" panose="02020603050405020304" pitchFamily="18" charset="0"/>
                <a:cs typeface="Times New Roman" panose="02020603050405020304" pitchFamily="18" charset="0"/>
              </a:rPr>
              <a:t>.</a:t>
            </a:r>
            <a:r>
              <a:rPr lang="en-US" sz="3500" dirty="0">
                <a:latin typeface="Times New Roman" panose="02020603050405020304" pitchFamily="18" charset="0"/>
                <a:cs typeface="Times New Roman" panose="02020603050405020304" pitchFamily="18" charset="0"/>
              </a:rPr>
              <a:t> </a:t>
            </a:r>
          </a:p>
          <a:p>
            <a:pPr marL="971550" lvl="1" indent="-514350">
              <a:buFont typeface="+mj-lt"/>
              <a:buAutoNum type="arabicParenR"/>
            </a:pPr>
            <a:r>
              <a:rPr lang="en-US" sz="3500" dirty="0">
                <a:latin typeface="Times New Roman" panose="02020603050405020304" pitchFamily="18" charset="0"/>
                <a:cs typeface="Times New Roman" panose="02020603050405020304" pitchFamily="18" charset="0"/>
              </a:rPr>
              <a:t>In your note books, write, draw </a:t>
            </a:r>
            <a:r>
              <a:rPr lang="en-US" sz="3500" dirty="0">
                <a:solidFill>
                  <a:srgbClr val="0000FF"/>
                </a:solidFill>
                <a:latin typeface="Times New Roman" panose="02020603050405020304" pitchFamily="18" charset="0"/>
                <a:cs typeface="Times New Roman" panose="02020603050405020304" pitchFamily="18" charset="0"/>
              </a:rPr>
              <a:t>blocks, </a:t>
            </a:r>
            <a:r>
              <a:rPr lang="en-US" sz="3500" dirty="0">
                <a:latin typeface="Times New Roman" panose="02020603050405020304" pitchFamily="18" charset="0"/>
                <a:cs typeface="Times New Roman" panose="02020603050405020304" pitchFamily="18" charset="0"/>
              </a:rPr>
              <a:t>and describe how you will solve the problem.</a:t>
            </a:r>
          </a:p>
          <a:p>
            <a:pPr marL="971550" lvl="1" indent="-514350">
              <a:buFont typeface="+mj-lt"/>
              <a:buAutoNum type="arabicParenR"/>
            </a:pPr>
            <a:r>
              <a:rPr lang="en-US" sz="3500" b="1" dirty="0">
                <a:solidFill>
                  <a:srgbClr val="FF0000"/>
                </a:solidFill>
                <a:latin typeface="Times New Roman" panose="02020603050405020304" pitchFamily="18" charset="0"/>
                <a:cs typeface="Times New Roman" panose="02020603050405020304" pitchFamily="18" charset="0"/>
              </a:rPr>
              <a:t>Using Manila paper and scissors cut out all the blocks needed to solve your problem. </a:t>
            </a:r>
          </a:p>
          <a:p>
            <a:pPr marL="971550" lvl="1" indent="-514350">
              <a:buFont typeface="+mj-lt"/>
              <a:buAutoNum type="arabicParenR"/>
            </a:pPr>
            <a:r>
              <a:rPr lang="en-US" sz="3500" dirty="0">
                <a:latin typeface="Times New Roman" panose="02020603050405020304" pitchFamily="18" charset="0"/>
                <a:cs typeface="Times New Roman" panose="02020603050405020304" pitchFamily="18" charset="0"/>
              </a:rPr>
              <a:t>Label them with the instructions you will use to solve your problem. </a:t>
            </a:r>
          </a:p>
          <a:p>
            <a:pPr marL="971550" lvl="1" indent="-514350">
              <a:buFont typeface="+mj-lt"/>
              <a:buAutoNum type="arabicParenR"/>
            </a:pPr>
            <a:r>
              <a:rPr lang="en-US" sz="3500" dirty="0">
                <a:latin typeface="Times New Roman" panose="02020603050405020304" pitchFamily="18" charset="0"/>
                <a:cs typeface="Times New Roman" panose="02020603050405020304" pitchFamily="18" charset="0"/>
              </a:rPr>
              <a:t>Arrange them in a logical manner. </a:t>
            </a:r>
          </a:p>
          <a:p>
            <a:pPr marL="971550" lvl="1" indent="-514350">
              <a:buFont typeface="+mj-lt"/>
              <a:buAutoNum type="arabicParenR"/>
            </a:pPr>
            <a:r>
              <a:rPr lang="en-US" sz="3500" dirty="0">
                <a:latin typeface="Times New Roman" panose="02020603050405020304" pitchFamily="18" charset="0"/>
                <a:cs typeface="Times New Roman" panose="02020603050405020304" pitchFamily="18" charset="0"/>
              </a:rPr>
              <a:t>Draw your arrangement in your notebook</a:t>
            </a:r>
          </a:p>
          <a:p>
            <a:endParaRPr lang="en-US" dirty="0"/>
          </a:p>
        </p:txBody>
      </p:sp>
    </p:spTree>
    <p:extLst>
      <p:ext uri="{BB962C8B-B14F-4D97-AF65-F5344CB8AC3E}">
        <p14:creationId xmlns:p14="http://schemas.microsoft.com/office/powerpoint/2010/main" val="387730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82960"/>
          </a:xfrm>
        </p:spPr>
        <p:txBody>
          <a:bodyPr/>
          <a:lstStyle/>
          <a:p>
            <a:r>
              <a:rPr lang="en-US" b="1" dirty="0">
                <a:solidFill>
                  <a:srgbClr val="0000FF"/>
                </a:solidFill>
                <a:latin typeface="Times New Roman" panose="02020603050405020304" pitchFamily="18" charset="0"/>
                <a:cs typeface="Times New Roman" panose="02020603050405020304" pitchFamily="18" charset="0"/>
              </a:rPr>
              <a:t>Group activities </a:t>
            </a:r>
            <a:r>
              <a:rPr lang="en-US" b="1" dirty="0" err="1">
                <a:solidFill>
                  <a:srgbClr val="0000FF"/>
                </a:solidFill>
                <a:latin typeface="Times New Roman" panose="02020603050405020304" pitchFamily="18" charset="0"/>
                <a:cs typeface="Times New Roman" panose="02020603050405020304" pitchFamily="18" charset="0"/>
              </a:rPr>
              <a:t>contd</a:t>
            </a:r>
            <a:r>
              <a:rPr lang="en-US" b="1" dirty="0">
                <a:solidFill>
                  <a:srgbClr val="0000FF"/>
                </a:solidFill>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a:xfrm>
            <a:off x="107504" y="980728"/>
            <a:ext cx="9036496" cy="5544616"/>
          </a:xfrm>
        </p:spPr>
        <p:txBody>
          <a:bodyPr>
            <a:noAutofit/>
          </a:bodyPr>
          <a:lstStyle/>
          <a:p>
            <a:pPr marL="0" indent="0">
              <a:buNone/>
            </a:pPr>
            <a:r>
              <a:rPr lang="en-US" sz="3600" b="1" dirty="0">
                <a:latin typeface="Times New Roman" panose="02020603050405020304" pitchFamily="18" charset="0"/>
                <a:cs typeface="Times New Roman" panose="02020603050405020304" pitchFamily="18" charset="0"/>
              </a:rPr>
              <a:t>Activity 2</a:t>
            </a:r>
            <a:r>
              <a:rPr lang="en-US" sz="3600" dirty="0">
                <a:latin typeface="Times New Roman" panose="02020603050405020304" pitchFamily="18" charset="0"/>
                <a:cs typeface="Times New Roman" panose="02020603050405020304" pitchFamily="18" charset="0"/>
              </a:rPr>
              <a:t> : </a:t>
            </a:r>
            <a:r>
              <a:rPr lang="en-US" sz="3600" b="1" dirty="0">
                <a:latin typeface="Times New Roman" panose="02020603050405020304" pitchFamily="18" charset="0"/>
                <a:cs typeface="Times New Roman" panose="02020603050405020304" pitchFamily="18" charset="0"/>
              </a:rPr>
              <a:t>Solving your problem with scratch</a:t>
            </a:r>
            <a:endParaRPr lang="en-US" sz="3600" dirty="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3600" dirty="0">
                <a:latin typeface="Times New Roman" panose="02020603050405020304" pitchFamily="18" charset="0"/>
                <a:cs typeface="Times New Roman" panose="02020603050405020304" pitchFamily="18" charset="0"/>
              </a:rPr>
              <a:t>Refer to the paper code blocks in activity 1 and draw  the code blocks on scratch using  the various code categories. Drag them to the code area. </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b)Arrange your code blocks in a logical manner</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53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solidFill>
                  <a:srgbClr val="0000FF"/>
                </a:solidFill>
                <a:latin typeface="Times New Roman" panose="02020603050405020304" pitchFamily="18" charset="0"/>
                <a:cs typeface="Times New Roman" panose="02020603050405020304" pitchFamily="18" charset="0"/>
              </a:rPr>
              <a:t>Conclusion</a:t>
            </a:r>
            <a:br>
              <a:rPr lang="en-US" dirty="0">
                <a:solidFill>
                  <a:srgbClr val="0000FF"/>
                </a:solidFill>
                <a:latin typeface="Times New Roman" panose="02020603050405020304" pitchFamily="18" charset="0"/>
                <a:cs typeface="Times New Roman" panose="02020603050405020304" pitchFamily="18" charset="0"/>
              </a:rPr>
            </a:b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052736"/>
            <a:ext cx="8712968" cy="5400600"/>
          </a:xfrm>
        </p:spPr>
        <p:txBody>
          <a:bodyPr>
            <a:normAutofit/>
          </a:bodyPr>
          <a:lstStyle/>
          <a:p>
            <a:r>
              <a:rPr lang="en-US" dirty="0">
                <a:latin typeface="Times New Roman" panose="02020603050405020304" pitchFamily="18" charset="0"/>
                <a:cs typeface="Times New Roman" panose="02020603050405020304" pitchFamily="18" charset="0"/>
              </a:rPr>
              <a:t>In this training you focused on Scratch.</a:t>
            </a:r>
          </a:p>
          <a:p>
            <a:r>
              <a:rPr lang="en-US" dirty="0">
                <a:latin typeface="Times New Roman" panose="02020603050405020304" pitchFamily="18" charset="0"/>
                <a:cs typeface="Times New Roman" panose="02020603050405020304" pitchFamily="18" charset="0"/>
              </a:rPr>
              <a:t>Scratch is a programming language to teach children the basics of programming through a visual interface. </a:t>
            </a:r>
          </a:p>
          <a:p>
            <a:r>
              <a:rPr lang="en-US" dirty="0">
                <a:latin typeface="Times New Roman" panose="02020603050405020304" pitchFamily="18" charset="0"/>
                <a:cs typeface="Times New Roman" panose="02020603050405020304" pitchFamily="18" charset="0"/>
              </a:rPr>
              <a:t>Scratch allows users to create interactive stories, games, and animations by dragging and dropping blocks of code. </a:t>
            </a:r>
          </a:p>
          <a:p>
            <a:r>
              <a:rPr lang="en-US" dirty="0">
                <a:latin typeface="Times New Roman" panose="02020603050405020304" pitchFamily="18" charset="0"/>
                <a:cs typeface="Times New Roman" panose="02020603050405020304" pitchFamily="18" charset="0"/>
              </a:rPr>
              <a:t>Learners are engaged in a fun and interactive way, while also learning important coding concepts. </a:t>
            </a:r>
          </a:p>
          <a:p>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237107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latin typeface="Times New Roman" panose="02020603050405020304" pitchFamily="18" charset="0"/>
                <a:cs typeface="Times New Roman" panose="02020603050405020304" pitchFamily="18" charset="0"/>
              </a:rPr>
              <a:t> Conclusion contd..</a:t>
            </a:r>
            <a:br>
              <a:rPr lang="en-US" dirty="0">
                <a:solidFill>
                  <a:srgbClr val="0000FF"/>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07504" y="908720"/>
            <a:ext cx="8856984" cy="5688632"/>
          </a:xfrm>
        </p:spPr>
        <p:txBody>
          <a:bodyPr>
            <a:noAutofit/>
          </a:bodyPr>
          <a:lstStyle/>
          <a:p>
            <a:r>
              <a:rPr lang="en-US" dirty="0">
                <a:latin typeface="Times New Roman" panose="02020603050405020304" pitchFamily="18" charset="0"/>
                <a:cs typeface="Times New Roman" panose="02020603050405020304" pitchFamily="18" charset="0"/>
              </a:rPr>
              <a:t>This  promotes  several CBC fundamental skills, such as problem-solving, communication, and cooperation</a:t>
            </a:r>
          </a:p>
          <a:p>
            <a:r>
              <a:rPr lang="en-US" dirty="0">
                <a:latin typeface="Times New Roman" panose="02020603050405020304" pitchFamily="18" charset="0"/>
                <a:cs typeface="Times New Roman" panose="02020603050405020304" pitchFamily="18" charset="0"/>
              </a:rPr>
              <a:t>Scratch is a valuable tool for introducing learners to the world of coding. </a:t>
            </a:r>
          </a:p>
          <a:p>
            <a:pPr marL="0" indent="0">
              <a:buNone/>
            </a:pP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You are encouraged to join </a:t>
            </a:r>
            <a:r>
              <a:rPr lang="en-US" i="1" u="sng" dirty="0">
                <a:latin typeface="Times New Roman" panose="02020603050405020304" pitchFamily="18" charset="0"/>
                <a:cs typeface="Times New Roman" panose="02020603050405020304" pitchFamily="18" charset="0"/>
                <a:hlinkClick r:id="rId2"/>
              </a:rPr>
              <a:t>https://scratch.mit.edu/</a:t>
            </a:r>
            <a:r>
              <a:rPr lang="en-US" i="1" dirty="0">
                <a:latin typeface="Times New Roman" panose="02020603050405020304" pitchFamily="18" charset="0"/>
                <a:cs typeface="Times New Roman" panose="02020603050405020304" pitchFamily="18" charset="0"/>
              </a:rPr>
              <a:t> and be part of the online community on the scratch platform to showcase your learner’s projects as well as learn from others in the global community</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09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Times New Roman" panose="02020603050405020304" pitchFamily="18" charset="0"/>
                <a:cs typeface="Times New Roman" panose="02020603050405020304" pitchFamily="18" charset="0"/>
              </a:rPr>
              <a:t>Scratch Project</a:t>
            </a:r>
          </a:p>
        </p:txBody>
      </p:sp>
      <p:sp>
        <p:nvSpPr>
          <p:cNvPr id="3" name="Content Placeholder 2"/>
          <p:cNvSpPr>
            <a:spLocks noGrp="1"/>
          </p:cNvSpPr>
          <p:nvPr>
            <p:ph idx="1"/>
          </p:nvPr>
        </p:nvSpPr>
        <p:spPr>
          <a:xfrm>
            <a:off x="107504" y="1340768"/>
            <a:ext cx="8856984" cy="5184576"/>
          </a:xfrm>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We are going to </a:t>
            </a:r>
            <a:r>
              <a:rPr lang="en-GB" b="1" dirty="0">
                <a:latin typeface="Times New Roman" panose="02020603050405020304" pitchFamily="18" charset="0"/>
                <a:cs typeface="Times New Roman" panose="02020603050405020304" pitchFamily="18" charset="0"/>
              </a:rPr>
              <a:t>use scratch to find a solution to a problem in our local environment  </a:t>
            </a:r>
            <a:endParaRPr lang="en-US" b="1" dirty="0">
              <a:latin typeface="Times New Roman" panose="02020603050405020304" pitchFamily="18" charset="0"/>
              <a:cs typeface="Times New Roman" panose="02020603050405020304" pitchFamily="18" charset="0"/>
            </a:endParaRPr>
          </a:p>
          <a:p>
            <a:pPr marL="0" indent="0">
              <a:buNone/>
            </a:pPr>
            <a:endParaRPr lang="en-GB" b="1" dirty="0"/>
          </a:p>
          <a:p>
            <a:pPr marL="0" indent="0">
              <a:buNone/>
            </a:pPr>
            <a:r>
              <a:rPr lang="en-US" dirty="0"/>
              <a:t>Session outcomes</a:t>
            </a:r>
          </a:p>
          <a:p>
            <a:pPr marL="514350" indent="-514350">
              <a:buAutoNum type="arabicPeriod"/>
            </a:pPr>
            <a:r>
              <a:rPr lang="en-US" dirty="0"/>
              <a:t>Describe how to </a:t>
            </a:r>
            <a:r>
              <a:rPr lang="en-GB" dirty="0">
                <a:latin typeface="Times New Roman" panose="02020603050405020304" pitchFamily="18" charset="0"/>
                <a:cs typeface="Times New Roman" panose="02020603050405020304" pitchFamily="18" charset="0"/>
              </a:rPr>
              <a:t>use scratch to find a solution to a problem in our local environment</a:t>
            </a:r>
          </a:p>
          <a:p>
            <a:pPr marL="514350" indent="-514350">
              <a:buFont typeface="Arial" panose="020B0604020202020204" pitchFamily="34" charset="0"/>
              <a:buAutoNum type="arabicPeriod"/>
            </a:pPr>
            <a:r>
              <a:rPr lang="en-GB" dirty="0">
                <a:latin typeface="Times New Roman" panose="02020603050405020304" pitchFamily="18" charset="0"/>
                <a:cs typeface="Times New Roman" panose="02020603050405020304" pitchFamily="18" charset="0"/>
              </a:rPr>
              <a:t>Create solution using scratch programming in local environment</a:t>
            </a:r>
          </a:p>
          <a:p>
            <a:pPr marL="514350" indent="-514350">
              <a:buFont typeface="Arial" panose="020B0604020202020204" pitchFamily="34" charset="0"/>
              <a:buAutoNum type="arabicPeriod"/>
            </a:pPr>
            <a:r>
              <a:rPr lang="en-GB" dirty="0">
                <a:latin typeface="Times New Roman" panose="02020603050405020304" pitchFamily="18" charset="0"/>
                <a:cs typeface="Times New Roman" panose="02020603050405020304" pitchFamily="18" charset="0"/>
              </a:rPr>
              <a:t>Appreciate the role of scratch programming in solving problems local environment</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426084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435280" cy="1008112"/>
          </a:xfrm>
        </p:spPr>
        <p:txBody>
          <a:bodyPr>
            <a:normAutofit fontScale="90000"/>
          </a:bodyPr>
          <a:lstStyle/>
          <a:p>
            <a:br>
              <a:rPr lang="en-US" b="1" u="sng" dirty="0">
                <a:latin typeface="Times New Roman" panose="02020603050405020304" pitchFamily="18" charset="0"/>
                <a:cs typeface="Times New Roman" panose="02020603050405020304" pitchFamily="18" charset="0"/>
              </a:rPr>
            </a:br>
            <a:r>
              <a:rPr lang="en-US" b="1" u="sng" dirty="0">
                <a:solidFill>
                  <a:srgbClr val="0000FF"/>
                </a:solidFill>
                <a:latin typeface="Times New Roman" panose="02020603050405020304" pitchFamily="18" charset="0"/>
                <a:cs typeface="Times New Roman" panose="02020603050405020304" pitchFamily="18" charset="0"/>
              </a:rPr>
              <a:t>Scratch Project</a:t>
            </a:r>
            <a:br>
              <a:rPr lang="en-US" b="1" dirty="0">
                <a:solidFill>
                  <a:srgbClr val="0000FF"/>
                </a:solidFill>
                <a:latin typeface="Times New Roman" panose="02020603050405020304" pitchFamily="18" charset="0"/>
                <a:cs typeface="Times New Roman" panose="02020603050405020304" pitchFamily="18" charset="0"/>
              </a:rPr>
            </a:b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7504" y="1196752"/>
            <a:ext cx="5112568" cy="5400600"/>
          </a:xfrm>
        </p:spPr>
        <p:txBody>
          <a:bodyPr>
            <a:normAutofit/>
          </a:bodyPr>
          <a:lstStyle/>
          <a:p>
            <a:pPr marL="0" indent="0">
              <a:buNone/>
            </a:pPr>
            <a:r>
              <a:rPr lang="en-GB" sz="3200" b="1" dirty="0">
                <a:solidFill>
                  <a:srgbClr val="C00000"/>
                </a:solidFill>
                <a:latin typeface="Times New Roman" panose="02020603050405020304" pitchFamily="18" charset="0"/>
                <a:cs typeface="Times New Roman" panose="02020603050405020304" pitchFamily="18" charset="0"/>
              </a:rPr>
              <a:t>Example </a:t>
            </a:r>
          </a:p>
          <a:p>
            <a:pPr marL="0" indent="0">
              <a:buNone/>
            </a:pPr>
            <a:r>
              <a:rPr lang="en-GB" sz="3200" dirty="0">
                <a:latin typeface="Times New Roman" panose="02020603050405020304" pitchFamily="18" charset="0"/>
                <a:cs typeface="Times New Roman" panose="02020603050405020304" pitchFamily="18" charset="0"/>
              </a:rPr>
              <a:t>A primary school is located along a busy highway. Learners cross this road to access the school in the morning and in the evening while going home. The problem is how to guarantee the safety of learners while crossing the busy highway</a:t>
            </a:r>
            <a:endParaRPr lang="en-US" sz="32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544" y="1844824"/>
            <a:ext cx="410445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62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latin typeface="Times New Roman" panose="02020603050405020304" pitchFamily="18" charset="0"/>
                <a:cs typeface="Times New Roman" panose="02020603050405020304" pitchFamily="18" charset="0"/>
              </a:rPr>
              <a:t>Scratch Project </a:t>
            </a:r>
            <a:r>
              <a:rPr lang="en-US" b="1" dirty="0" err="1">
                <a:solidFill>
                  <a:srgbClr val="0000FF"/>
                </a:solidFill>
                <a:latin typeface="Times New Roman" panose="02020603050405020304" pitchFamily="18" charset="0"/>
                <a:cs typeface="Times New Roman" panose="02020603050405020304" pitchFamily="18" charset="0"/>
              </a:rPr>
              <a:t>cont</a:t>
            </a:r>
            <a:r>
              <a:rPr lang="en-US" b="1" dirty="0">
                <a:solidFill>
                  <a:srgbClr val="0000FF"/>
                </a:solidFill>
                <a:latin typeface="Times New Roman" panose="02020603050405020304" pitchFamily="18" charset="0"/>
                <a:cs typeface="Times New Roman" panose="02020603050405020304" pitchFamily="18" charset="0"/>
              </a:rPr>
              <a:t>….</a:t>
            </a:r>
            <a:br>
              <a:rPr lang="en-US" dirty="0">
                <a:solidFill>
                  <a:srgbClr val="0000FF"/>
                </a:solidFill>
              </a:rPr>
            </a:br>
            <a:endParaRPr lang="en-US" dirty="0">
              <a:solidFill>
                <a:srgbClr val="0000FF"/>
              </a:solidFill>
            </a:endParaRPr>
          </a:p>
        </p:txBody>
      </p:sp>
      <p:sp>
        <p:nvSpPr>
          <p:cNvPr id="3" name="Content Placeholder 2"/>
          <p:cNvSpPr>
            <a:spLocks noGrp="1"/>
          </p:cNvSpPr>
          <p:nvPr>
            <p:ph idx="1"/>
          </p:nvPr>
        </p:nvSpPr>
        <p:spPr>
          <a:xfrm>
            <a:off x="179512" y="1412776"/>
            <a:ext cx="8507288" cy="4713387"/>
          </a:xfrm>
        </p:spPr>
        <p:txBody>
          <a:bodyPr/>
          <a:lstStyle/>
          <a:p>
            <a:pPr marL="0" indent="0">
              <a:buNone/>
            </a:pPr>
            <a:r>
              <a:rPr lang="en-US" b="1" dirty="0">
                <a:latin typeface="Times New Roman" panose="02020603050405020304" pitchFamily="18" charset="0"/>
                <a:cs typeface="Times New Roman" panose="02020603050405020304" pitchFamily="18" charset="0"/>
              </a:rPr>
              <a:t>Reflection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What safety rules/ steps will learners follow while crossing the road?</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53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br>
              <a:rPr lang="en-GB" b="1" dirty="0"/>
            </a:br>
            <a:r>
              <a:rPr lang="en-GB" b="1" dirty="0">
                <a:solidFill>
                  <a:srgbClr val="0000FF"/>
                </a:solidFill>
                <a:latin typeface="Times New Roman" panose="02020603050405020304" pitchFamily="18" charset="0"/>
                <a:cs typeface="Times New Roman" panose="02020603050405020304" pitchFamily="18" charset="0"/>
              </a:rPr>
              <a:t>Solution</a:t>
            </a:r>
            <a:r>
              <a:rPr lang="en-US" dirty="0">
                <a:solidFill>
                  <a:srgbClr val="0000FF"/>
                </a:solidFill>
                <a:latin typeface="Times New Roman" panose="02020603050405020304" pitchFamily="18" charset="0"/>
                <a:cs typeface="Times New Roman" panose="02020603050405020304" pitchFamily="18" charset="0"/>
              </a:rPr>
              <a:t> </a:t>
            </a:r>
            <a:br>
              <a:rPr lang="en-US" dirty="0">
                <a:solidFill>
                  <a:srgbClr val="0000FF"/>
                </a:solidFill>
              </a:rPr>
            </a:br>
            <a:endParaRPr lang="en-US" dirty="0">
              <a:solidFill>
                <a:srgbClr val="0000FF"/>
              </a:solidFill>
            </a:endParaRPr>
          </a:p>
        </p:txBody>
      </p:sp>
      <p:sp>
        <p:nvSpPr>
          <p:cNvPr id="3" name="Content Placeholder 2"/>
          <p:cNvSpPr>
            <a:spLocks noGrp="1"/>
          </p:cNvSpPr>
          <p:nvPr>
            <p:ph idx="1"/>
          </p:nvPr>
        </p:nvSpPr>
        <p:spPr>
          <a:xfrm>
            <a:off x="107504" y="1052736"/>
            <a:ext cx="8784976" cy="5472608"/>
          </a:xfrm>
        </p:spPr>
        <p:txBody>
          <a:bodyPr/>
          <a:lstStyle/>
          <a:p>
            <a:pPr marL="0" indent="0">
              <a:buNone/>
            </a:pPr>
            <a:r>
              <a:rPr lang="en-GB" b="1" dirty="0">
                <a:latin typeface="Times New Roman" panose="02020603050405020304" pitchFamily="18" charset="0"/>
                <a:cs typeface="Times New Roman" panose="02020603050405020304" pitchFamily="18" charset="0"/>
              </a:rPr>
              <a:t>Safety rules/ steps that learners can follow while crossing the road:</a:t>
            </a:r>
            <a:endParaRPr lang="en-US" b="1" dirty="0">
              <a:latin typeface="Times New Roman" panose="02020603050405020304" pitchFamily="18" charset="0"/>
              <a:cs typeface="Times New Roman" panose="02020603050405020304" pitchFamily="18" charset="0"/>
            </a:endParaRPr>
          </a:p>
          <a:p>
            <a:pPr marL="971550" lvl="1" indent="-514350">
              <a:buFont typeface="+mj-lt"/>
              <a:buAutoNum type="arabicParenR"/>
            </a:pPr>
            <a:r>
              <a:rPr lang="en-GB" sz="3200" dirty="0">
                <a:latin typeface="Times New Roman" panose="02020603050405020304" pitchFamily="18" charset="0"/>
                <a:cs typeface="Times New Roman" panose="02020603050405020304" pitchFamily="18" charset="0"/>
              </a:rPr>
              <a:t>Move to the road edge and stop</a:t>
            </a:r>
            <a:endParaRPr lang="en-US" sz="3200" dirty="0">
              <a:latin typeface="Times New Roman" panose="02020603050405020304" pitchFamily="18" charset="0"/>
              <a:cs typeface="Times New Roman" panose="02020603050405020304" pitchFamily="18" charset="0"/>
            </a:endParaRPr>
          </a:p>
          <a:p>
            <a:pPr marL="971550" lvl="1" indent="-514350">
              <a:buFont typeface="+mj-lt"/>
              <a:buAutoNum type="arabicParenR"/>
            </a:pPr>
            <a:r>
              <a:rPr lang="en-GB" sz="3200" dirty="0">
                <a:latin typeface="Times New Roman" panose="02020603050405020304" pitchFamily="18" charset="0"/>
                <a:cs typeface="Times New Roman" panose="02020603050405020304" pitchFamily="18" charset="0"/>
              </a:rPr>
              <a:t>Check left, right and left again before crossing</a:t>
            </a:r>
            <a:endParaRPr lang="en-US" sz="3200" dirty="0">
              <a:latin typeface="Times New Roman" panose="02020603050405020304" pitchFamily="18" charset="0"/>
              <a:cs typeface="Times New Roman" panose="02020603050405020304" pitchFamily="18" charset="0"/>
            </a:endParaRPr>
          </a:p>
          <a:p>
            <a:pPr marL="971550" lvl="1" indent="-514350">
              <a:buFont typeface="+mj-lt"/>
              <a:buAutoNum type="arabicParenR"/>
            </a:pPr>
            <a:r>
              <a:rPr lang="en-GB" sz="3200" dirty="0">
                <a:latin typeface="Times New Roman" panose="02020603050405020304" pitchFamily="18" charset="0"/>
                <a:cs typeface="Times New Roman" panose="02020603050405020304" pitchFamily="18" charset="0"/>
              </a:rPr>
              <a:t>Look around while crossing to spot any oncoming car or motorbike</a:t>
            </a:r>
            <a:endParaRPr lang="en-US" sz="3200" dirty="0">
              <a:latin typeface="Times New Roman" panose="02020603050405020304" pitchFamily="18" charset="0"/>
              <a:cs typeface="Times New Roman" panose="02020603050405020304" pitchFamily="18" charset="0"/>
            </a:endParaRPr>
          </a:p>
          <a:p>
            <a:pPr marL="971550" lvl="1" indent="-514350">
              <a:buFont typeface="+mj-lt"/>
              <a:buAutoNum type="arabicParenR"/>
            </a:pPr>
            <a:r>
              <a:rPr lang="en-GB" sz="3200" dirty="0">
                <a:latin typeface="Times New Roman" panose="02020603050405020304" pitchFamily="18" charset="0"/>
                <a:cs typeface="Times New Roman" panose="02020603050405020304" pitchFamily="18" charset="0"/>
              </a:rPr>
              <a:t>If the road is clear, then cross.</a:t>
            </a:r>
            <a:endParaRPr lang="en-US" sz="32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56815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792088"/>
          </a:xfrm>
        </p:spPr>
        <p:txBody>
          <a:bodyPr>
            <a:normAutofit fontScale="90000"/>
          </a:bodyPr>
          <a:lstStyle/>
          <a:p>
            <a:br>
              <a:rPr lang="en-US" b="1" dirty="0"/>
            </a:br>
            <a:br>
              <a:rPr lang="en-US" b="1" dirty="0"/>
            </a:br>
            <a:r>
              <a:rPr lang="en-US" sz="4000" b="1" dirty="0">
                <a:solidFill>
                  <a:srgbClr val="0000FF"/>
                </a:solidFill>
                <a:latin typeface="Times New Roman" panose="02020603050405020304" pitchFamily="18" charset="0"/>
                <a:cs typeface="Times New Roman" panose="02020603050405020304" pitchFamily="18" charset="0"/>
              </a:rPr>
              <a:t>Trial code to solve the problem using paper</a:t>
            </a:r>
            <a:r>
              <a:rPr lang="en-US" sz="4000" b="1" dirty="0">
                <a:latin typeface="Times New Roman" panose="02020603050405020304" pitchFamily="18" charset="0"/>
                <a:cs typeface="Times New Roman" panose="02020603050405020304" pitchFamily="18" charset="0"/>
              </a:rPr>
              <a:t> </a:t>
            </a:r>
            <a:br>
              <a:rPr lang="en-US" dirty="0"/>
            </a:br>
            <a:endParaRPr lang="en-US" dirty="0"/>
          </a:p>
        </p:txBody>
      </p:sp>
      <p:sp>
        <p:nvSpPr>
          <p:cNvPr id="3" name="Content Placeholder 2"/>
          <p:cNvSpPr>
            <a:spLocks noGrp="1"/>
          </p:cNvSpPr>
          <p:nvPr>
            <p:ph idx="1"/>
          </p:nvPr>
        </p:nvSpPr>
        <p:spPr>
          <a:xfrm>
            <a:off x="107504" y="1124744"/>
            <a:ext cx="8928992" cy="5256584"/>
          </a:xfrm>
        </p:spPr>
        <p:txBody>
          <a:bodyPr/>
          <a:lstStyle/>
          <a:p>
            <a:r>
              <a:rPr lang="en-US" dirty="0">
                <a:latin typeface="Times New Roman" panose="02020603050405020304" pitchFamily="18" charset="0"/>
                <a:cs typeface="Times New Roman" panose="02020603050405020304" pitchFamily="18" charset="0"/>
              </a:rPr>
              <a:t>Manila papers can be used to form blocks labeled with instructions to solve the problem </a:t>
            </a:r>
          </a:p>
          <a:p>
            <a:r>
              <a:rPr lang="en-US" dirty="0">
                <a:latin typeface="Times New Roman" panose="02020603050405020304" pitchFamily="18" charset="0"/>
                <a:cs typeface="Times New Roman" panose="02020603050405020304" pitchFamily="18" charset="0"/>
              </a:rPr>
              <a:t>The instructions will need to be arranged in a logical manner as follows: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91" t="60759" r="25000" b="17692"/>
          <a:stretch/>
        </p:blipFill>
        <p:spPr bwMode="auto">
          <a:xfrm>
            <a:off x="251520" y="3861048"/>
            <a:ext cx="878497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00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br>
              <a:rPr lang="en-US" b="1" dirty="0"/>
            </a:br>
            <a:r>
              <a:rPr lang="en-US" b="1" dirty="0">
                <a:solidFill>
                  <a:srgbClr val="0000FF"/>
                </a:solidFill>
              </a:rPr>
              <a:t>Solving the problem using scratch</a:t>
            </a:r>
            <a:br>
              <a:rPr lang="en-US" dirty="0">
                <a:solidFill>
                  <a:srgbClr val="0000FF"/>
                </a:solidFill>
              </a:rPr>
            </a:br>
            <a:endParaRPr lang="en-US" dirty="0">
              <a:solidFill>
                <a:srgbClr val="0000FF"/>
              </a:solidFill>
            </a:endParaRPr>
          </a:p>
        </p:txBody>
      </p:sp>
      <p:sp>
        <p:nvSpPr>
          <p:cNvPr id="5" name="Content Placeholder 4"/>
          <p:cNvSpPr>
            <a:spLocks noGrp="1"/>
          </p:cNvSpPr>
          <p:nvPr>
            <p:ph idx="1"/>
          </p:nvPr>
        </p:nvSpPr>
        <p:spPr>
          <a:xfrm>
            <a:off x="179512" y="1196752"/>
            <a:ext cx="8784976" cy="4929411"/>
          </a:xfrm>
        </p:spPr>
        <p:txBody>
          <a:bodyPr>
            <a:normAutofit/>
          </a:bodyPr>
          <a:lstStyle/>
          <a:p>
            <a:r>
              <a:rPr lang="en-US" dirty="0">
                <a:latin typeface="Times New Roman" panose="02020603050405020304" pitchFamily="18" charset="0"/>
                <a:cs typeface="Times New Roman" panose="02020603050405020304" pitchFamily="18" charset="0"/>
              </a:rPr>
              <a:t>The </a:t>
            </a:r>
            <a:r>
              <a:rPr lang="en-US" b="1" i="1" dirty="0">
                <a:latin typeface="Times New Roman" panose="02020603050405020304" pitchFamily="18" charset="0"/>
                <a:cs typeface="Times New Roman" panose="02020603050405020304" pitchFamily="18" charset="0"/>
              </a:rPr>
              <a:t>manila paper blocks </a:t>
            </a:r>
            <a:r>
              <a:rPr lang="en-US" dirty="0">
                <a:latin typeface="Times New Roman" panose="02020603050405020304" pitchFamily="18" charset="0"/>
                <a:cs typeface="Times New Roman" panose="02020603050405020304" pitchFamily="18" charset="0"/>
              </a:rPr>
              <a:t>with instructions to solve the problem can be used to form the </a:t>
            </a:r>
            <a:r>
              <a:rPr lang="en-US" b="1" i="1" dirty="0">
                <a:solidFill>
                  <a:srgbClr val="C00000"/>
                </a:solidFill>
                <a:latin typeface="Times New Roman" panose="02020603050405020304" pitchFamily="18" charset="0"/>
                <a:cs typeface="Times New Roman" panose="02020603050405020304" pitchFamily="18" charset="0"/>
              </a:rPr>
              <a:t>code blocks on the scratch. </a:t>
            </a:r>
          </a:p>
          <a:p>
            <a:r>
              <a:rPr lang="en-US" dirty="0">
                <a:latin typeface="Times New Roman" panose="02020603050405020304" pitchFamily="18" charset="0"/>
                <a:cs typeface="Times New Roman" panose="02020603050405020304" pitchFamily="18" charset="0"/>
              </a:rPr>
              <a:t>The codes can be picked from the code categories of</a:t>
            </a:r>
            <a:r>
              <a:rPr lang="en-US" i="1" dirty="0">
                <a:latin typeface="Times New Roman" panose="02020603050405020304" pitchFamily="18" charset="0"/>
                <a:cs typeface="Times New Roman" panose="02020603050405020304" pitchFamily="18" charset="0"/>
              </a:rPr>
              <a:t> motion, looks, sound, events and control</a:t>
            </a:r>
            <a:r>
              <a:rPr lang="en-US" dirty="0">
                <a:latin typeface="Times New Roman" panose="02020603050405020304" pitchFamily="18" charset="0"/>
                <a:cs typeface="Times New Roman" panose="02020603050405020304" pitchFamily="18" charset="0"/>
              </a:rPr>
              <a:t> button</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code blocks are dragged to the code area and arranged in a logical manner as follows</a:t>
            </a:r>
            <a:r>
              <a:rPr lang="en-US" dirty="0"/>
              <a:t>:</a:t>
            </a:r>
          </a:p>
          <a:p>
            <a:pPr marL="0" indent="0">
              <a:buNone/>
            </a:pPr>
            <a:endParaRPr lang="en-US" dirty="0"/>
          </a:p>
        </p:txBody>
      </p:sp>
    </p:spTree>
    <p:extLst>
      <p:ext uri="{BB962C8B-B14F-4D97-AF65-F5344CB8AC3E}">
        <p14:creationId xmlns:p14="http://schemas.microsoft.com/office/powerpoint/2010/main" val="403690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Code blocks arrangement</a:t>
            </a:r>
            <a:br>
              <a:rPr lang="en-US" dirty="0"/>
            </a:br>
            <a:endParaRPr lang="en-US" dirty="0"/>
          </a:p>
        </p:txBody>
      </p:sp>
      <p:sp>
        <p:nvSpPr>
          <p:cNvPr id="3" name="Content Placeholder 2"/>
          <p:cNvSpPr>
            <a:spLocks noGrp="1"/>
          </p:cNvSpPr>
          <p:nvPr>
            <p:ph idx="1"/>
          </p:nvPr>
        </p:nvSpPr>
        <p:spPr>
          <a:xfrm>
            <a:off x="251520" y="1052736"/>
            <a:ext cx="8784976" cy="5073427"/>
          </a:xfrm>
        </p:spPr>
        <p:txBody>
          <a:bodyPr/>
          <a:lstStyle/>
          <a:p>
            <a:pPr marL="0" indent="0">
              <a:buNone/>
            </a:pPr>
            <a:r>
              <a:rPr lang="en-US" b="1" dirty="0">
                <a:latin typeface="Times New Roman" panose="02020603050405020304" pitchFamily="18" charset="0"/>
                <a:cs typeface="Times New Roman" panose="02020603050405020304" pitchFamily="18" charset="0"/>
              </a:rPr>
              <a:t>Reflection </a:t>
            </a:r>
          </a:p>
          <a:p>
            <a:pPr marL="0" indent="0">
              <a:buNone/>
            </a:pPr>
            <a:r>
              <a:rPr lang="en-US" dirty="0">
                <a:latin typeface="Times New Roman" panose="02020603050405020304" pitchFamily="18" charset="0"/>
                <a:cs typeface="Times New Roman" panose="02020603050405020304" pitchFamily="18" charset="0"/>
              </a:rPr>
              <a:t>Using your knowledge in scratch, find the code blocks that match the paper codes below</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91" t="60759" r="25000" b="17692"/>
          <a:stretch/>
        </p:blipFill>
        <p:spPr bwMode="auto">
          <a:xfrm>
            <a:off x="251520" y="3068960"/>
            <a:ext cx="878497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65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2427"/>
            <a:ext cx="8280920" cy="562074"/>
          </a:xfrm>
        </p:spPr>
        <p:txBody>
          <a:bodyPr>
            <a:noAutofit/>
          </a:bodyPr>
          <a:lstStyle/>
          <a:p>
            <a:r>
              <a:rPr lang="en-US" sz="3600" b="1" dirty="0">
                <a:latin typeface="Times New Roman" panose="02020603050405020304" pitchFamily="18" charset="0"/>
                <a:cs typeface="Times New Roman" panose="02020603050405020304" pitchFamily="18" charset="0"/>
              </a:rPr>
              <a:t>Expected Code blocks arrangement</a:t>
            </a:r>
            <a:endParaRPr lang="en-US" sz="3600" b="1" dirty="0"/>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a:xfrm>
            <a:off x="179512" y="764704"/>
            <a:ext cx="8964488" cy="5904656"/>
          </a:xfrm>
          <a:prstGeom prst="rect">
            <a:avLst/>
          </a:prstGeom>
          <a:noFill/>
          <a:ln>
            <a:noFill/>
          </a:ln>
        </p:spPr>
      </p:pic>
    </p:spTree>
    <p:extLst>
      <p:ext uri="{BB962C8B-B14F-4D97-AF65-F5344CB8AC3E}">
        <p14:creationId xmlns:p14="http://schemas.microsoft.com/office/powerpoint/2010/main" val="4208172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608</Words>
  <Application>Microsoft Office PowerPoint</Application>
  <PresentationFormat>On-screen Show (4:3)</PresentationFormat>
  <Paragraphs>64</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Session Five Scratch Project</vt:lpstr>
      <vt:lpstr>Scratch Project</vt:lpstr>
      <vt:lpstr> Scratch Project </vt:lpstr>
      <vt:lpstr>Scratch Project cont…. </vt:lpstr>
      <vt:lpstr> Solution  </vt:lpstr>
      <vt:lpstr>  Trial code to solve the problem using paper  </vt:lpstr>
      <vt:lpstr> Solving the problem using scratch </vt:lpstr>
      <vt:lpstr>Code blocks arrangement </vt:lpstr>
      <vt:lpstr>Expected Code blocks arrangement</vt:lpstr>
      <vt:lpstr>Expected Code blocks arrangement</vt:lpstr>
      <vt:lpstr>Group activities</vt:lpstr>
      <vt:lpstr>Group activities contd…</vt:lpstr>
      <vt:lpstr> Conclusion </vt:lpstr>
      <vt:lpstr> Conclusion contd..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Six Scratch Project</dc:title>
  <dc:creator>User</dc:creator>
  <cp:lastModifiedBy>mkizito</cp:lastModifiedBy>
  <cp:revision>22</cp:revision>
  <dcterms:created xsi:type="dcterms:W3CDTF">2023-06-02T09:48:11Z</dcterms:created>
  <dcterms:modified xsi:type="dcterms:W3CDTF">2023-06-12T09:39:52Z</dcterms:modified>
</cp:coreProperties>
</file>