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8" r:id="rId4"/>
    <p:sldId id="280" r:id="rId5"/>
    <p:sldId id="279" r:id="rId6"/>
    <p:sldId id="268" r:id="rId7"/>
    <p:sldId id="269" r:id="rId8"/>
    <p:sldId id="270" r:id="rId9"/>
    <p:sldId id="271" r:id="rId10"/>
    <p:sldId id="272" r:id="rId11"/>
    <p:sldId id="273" r:id="rId12"/>
    <p:sldId id="274" r:id="rId13"/>
    <p:sldId id="275" r:id="rId14"/>
    <p:sldId id="276" r:id="rId15"/>
    <p:sldId id="277" r:id="rId16"/>
    <p:sldId id="267" r:id="rId17"/>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41" autoAdjust="0"/>
    <p:restoredTop sz="94660"/>
  </p:normalViewPr>
  <p:slideViewPr>
    <p:cSldViewPr snapToGrid="0">
      <p:cViewPr>
        <p:scale>
          <a:sx n="46" d="100"/>
          <a:sy n="46" d="100"/>
        </p:scale>
        <p:origin x="-1644" y="-6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a:extLst>
              <a:ext uri="{FF2B5EF4-FFF2-40B4-BE49-F238E27FC236}">
                <a16:creationId xmlns="" xmlns:a16="http://schemas.microsoft.com/office/drawing/2014/main" id="{23CCFD13-E6C0-5F0B-4692-66AFBEB99B89}"/>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6" name="Slide Number Placeholder 5">
            <a:extLst>
              <a:ext uri="{FF2B5EF4-FFF2-40B4-BE49-F238E27FC236}">
                <a16:creationId xmlns="" xmlns:a16="http://schemas.microsoft.com/office/drawing/2014/main" id="{8B14F718-33C2-29F3-4B28-78498AF2A4C1}"/>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2307313702"/>
      </p:ext>
    </p:extLst>
  </p:cSld>
  <p:clrMapOvr>
    <a:masterClrMapping/>
  </p:clrMapOvr>
  <p:extLst mod="1">
    <p:ext uri="{DCECCB84-F9BA-43D5-87BE-67443E8EF086}">
      <p15:sldGuideLst xmlns=""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95E5B4E-C2B9-05B7-EEF5-98B5439BBF9A}"/>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5" name="Footer Placeholder 4">
            <a:extLst>
              <a:ext uri="{FF2B5EF4-FFF2-40B4-BE49-F238E27FC236}">
                <a16:creationId xmlns="" xmlns:a16="http://schemas.microsoft.com/office/drawing/2014/main" id="{9429E7DC-2A62-867C-E4F2-EE78BF0090D0}"/>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6" name="Slide Number Placeholder 5">
            <a:extLst>
              <a:ext uri="{FF2B5EF4-FFF2-40B4-BE49-F238E27FC236}">
                <a16:creationId xmlns="" xmlns:a16="http://schemas.microsoft.com/office/drawing/2014/main" id="{201F8F36-17FD-DFCF-13A4-9ECD0D8AD2EB}"/>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971182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96DC467-7B3A-12E5-77F8-04AD3EF4C429}"/>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5" name="Footer Placeholder 4">
            <a:extLst>
              <a:ext uri="{FF2B5EF4-FFF2-40B4-BE49-F238E27FC236}">
                <a16:creationId xmlns="" xmlns:a16="http://schemas.microsoft.com/office/drawing/2014/main" id="{FD17770D-7538-640D-E719-98F174E77F34}"/>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6" name="Slide Number Placeholder 5">
            <a:extLst>
              <a:ext uri="{FF2B5EF4-FFF2-40B4-BE49-F238E27FC236}">
                <a16:creationId xmlns="" xmlns:a16="http://schemas.microsoft.com/office/drawing/2014/main" id="{5A66D51F-5F70-B7A2-7182-9DF369C91623}"/>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1639348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71791EA-AD9A-5F6F-A9F7-EDE88852FA6F}"/>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5" name="Footer Placeholder 4">
            <a:extLst>
              <a:ext uri="{FF2B5EF4-FFF2-40B4-BE49-F238E27FC236}">
                <a16:creationId xmlns="" xmlns:a16="http://schemas.microsoft.com/office/drawing/2014/main" id="{8299763E-B76D-63AC-71FC-75ECB783721D}"/>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6" name="Slide Number Placeholder 5">
            <a:extLst>
              <a:ext uri="{FF2B5EF4-FFF2-40B4-BE49-F238E27FC236}">
                <a16:creationId xmlns="" xmlns:a16="http://schemas.microsoft.com/office/drawing/2014/main" id="{93E98AF8-F498-DE8D-5A83-2C4D71E16B43}"/>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2763372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219F40B-A773-1235-5BF1-A617F73FA973}"/>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5" name="Footer Placeholder 4">
            <a:extLst>
              <a:ext uri="{FF2B5EF4-FFF2-40B4-BE49-F238E27FC236}">
                <a16:creationId xmlns="" xmlns:a16="http://schemas.microsoft.com/office/drawing/2014/main" id="{D80A20AF-C247-2701-7CB9-B6B93B16F4C1}"/>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6" name="Slide Number Placeholder 5">
            <a:extLst>
              <a:ext uri="{FF2B5EF4-FFF2-40B4-BE49-F238E27FC236}">
                <a16:creationId xmlns="" xmlns:a16="http://schemas.microsoft.com/office/drawing/2014/main" id="{393E9AAD-4EE2-7882-C8FF-6C22AB8DFD0A}"/>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3147588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02FF8A93-444D-2B1C-5201-2FB8F8321A0A}"/>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6" name="Footer Placeholder 4">
            <a:extLst>
              <a:ext uri="{FF2B5EF4-FFF2-40B4-BE49-F238E27FC236}">
                <a16:creationId xmlns="" xmlns:a16="http://schemas.microsoft.com/office/drawing/2014/main" id="{48BA4C8E-70D2-C28B-9AAE-F607A10724A3}"/>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7" name="Slide Number Placeholder 5">
            <a:extLst>
              <a:ext uri="{FF2B5EF4-FFF2-40B4-BE49-F238E27FC236}">
                <a16:creationId xmlns="" xmlns:a16="http://schemas.microsoft.com/office/drawing/2014/main" id="{F9F45054-A9AE-7BE5-FEB2-99B5A33A6934}"/>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95326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 xmlns:a16="http://schemas.microsoft.com/office/drawing/2014/main" id="{49D48927-67EA-A4D3-088A-5337E7E110B5}"/>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8" name="Footer Placeholder 4">
            <a:extLst>
              <a:ext uri="{FF2B5EF4-FFF2-40B4-BE49-F238E27FC236}">
                <a16:creationId xmlns="" xmlns:a16="http://schemas.microsoft.com/office/drawing/2014/main" id="{FB2166E8-5641-E97F-9BE6-8374AC4EA8F0}"/>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9" name="Slide Number Placeholder 5">
            <a:extLst>
              <a:ext uri="{FF2B5EF4-FFF2-40B4-BE49-F238E27FC236}">
                <a16:creationId xmlns="" xmlns:a16="http://schemas.microsoft.com/office/drawing/2014/main" id="{1ED9E567-0951-2B79-4043-E1BFB54CB3F7}"/>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952190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 xmlns:a16="http://schemas.microsoft.com/office/drawing/2014/main" id="{D559E87A-1FD3-90E7-91AD-AB7C61C9BA8B}"/>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4" name="Footer Placeholder 4">
            <a:extLst>
              <a:ext uri="{FF2B5EF4-FFF2-40B4-BE49-F238E27FC236}">
                <a16:creationId xmlns="" xmlns:a16="http://schemas.microsoft.com/office/drawing/2014/main" id="{8B2C3B83-57E9-0813-43DB-2DBFC4393406}"/>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5" name="Slide Number Placeholder 5">
            <a:extLst>
              <a:ext uri="{FF2B5EF4-FFF2-40B4-BE49-F238E27FC236}">
                <a16:creationId xmlns="" xmlns:a16="http://schemas.microsoft.com/office/drawing/2014/main" id="{4788CD58-36A6-4000-8FCB-C115BD09AB9F}"/>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2891202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E6733D1D-45C5-3F85-C7DF-2EA8822B56AD}"/>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3" name="Footer Placeholder 4">
            <a:extLst>
              <a:ext uri="{FF2B5EF4-FFF2-40B4-BE49-F238E27FC236}">
                <a16:creationId xmlns="" xmlns:a16="http://schemas.microsoft.com/office/drawing/2014/main" id="{B5A9BB33-ECDC-D4A9-68F9-78CB7B255013}"/>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4" name="Slide Number Placeholder 5">
            <a:extLst>
              <a:ext uri="{FF2B5EF4-FFF2-40B4-BE49-F238E27FC236}">
                <a16:creationId xmlns="" xmlns:a16="http://schemas.microsoft.com/office/drawing/2014/main" id="{FE15E378-4F12-FDE1-8D23-7DB86EBF7EF5}"/>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2119001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B0D6A106-D110-483C-692C-D84F76D57418}"/>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6" name="Footer Placeholder 4">
            <a:extLst>
              <a:ext uri="{FF2B5EF4-FFF2-40B4-BE49-F238E27FC236}">
                <a16:creationId xmlns="" xmlns:a16="http://schemas.microsoft.com/office/drawing/2014/main" id="{93ABE260-91BB-2EFC-6935-93E41E95AB10}"/>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7" name="Slide Number Placeholder 5">
            <a:extLst>
              <a:ext uri="{FF2B5EF4-FFF2-40B4-BE49-F238E27FC236}">
                <a16:creationId xmlns="" xmlns:a16="http://schemas.microsoft.com/office/drawing/2014/main" id="{FB0487A2-4279-D46A-1B5C-76792D10E776}"/>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2912661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 xmlns:a16="http://schemas.microsoft.com/office/drawing/2014/main" id="{E6C34DDE-95D1-F03C-457E-42079A6B529C}"/>
              </a:ext>
            </a:extLst>
          </p:cNvPr>
          <p:cNvSpPr>
            <a:spLocks noGrp="1"/>
          </p:cNvSpPr>
          <p:nvPr>
            <p:ph type="dt" sz="half" idx="10"/>
          </p:nvPr>
        </p:nvSpPr>
        <p:spPr/>
        <p:txBody>
          <a:bodyPr/>
          <a:lstStyle>
            <a:lvl1pPr>
              <a:defRPr/>
            </a:lvl1pPr>
          </a:lstStyle>
          <a:p>
            <a:fld id="{38D6734E-6DC6-410C-A841-C3D3B90DE0E1}" type="datetimeFigureOut">
              <a:rPr lang="en-KE" smtClean="0"/>
              <a:t>03/05/2024</a:t>
            </a:fld>
            <a:endParaRPr lang="en-KE"/>
          </a:p>
        </p:txBody>
      </p:sp>
      <p:sp>
        <p:nvSpPr>
          <p:cNvPr id="6" name="Footer Placeholder 4">
            <a:extLst>
              <a:ext uri="{FF2B5EF4-FFF2-40B4-BE49-F238E27FC236}">
                <a16:creationId xmlns="" xmlns:a16="http://schemas.microsoft.com/office/drawing/2014/main" id="{E852D91D-E602-CA42-6FDF-424102766BE3}"/>
              </a:ext>
            </a:extLst>
          </p:cNvPr>
          <p:cNvSpPr>
            <a:spLocks noGrp="1"/>
          </p:cNvSpPr>
          <p:nvPr>
            <p:ph type="ftr" sz="quarter" idx="11"/>
          </p:nvPr>
        </p:nvSpPr>
        <p:spPr>
          <a:xfrm>
            <a:off x="4165600" y="6356353"/>
            <a:ext cx="3860800" cy="365125"/>
          </a:xfrm>
          <a:prstGeom prst="rect">
            <a:avLst/>
          </a:prstGeom>
        </p:spPr>
        <p:txBody>
          <a:bodyPr/>
          <a:lstStyle>
            <a:lvl1pPr>
              <a:defRPr/>
            </a:lvl1pPr>
          </a:lstStyle>
          <a:p>
            <a:endParaRPr lang="en-KE"/>
          </a:p>
        </p:txBody>
      </p:sp>
      <p:sp>
        <p:nvSpPr>
          <p:cNvPr id="7" name="Slide Number Placeholder 5">
            <a:extLst>
              <a:ext uri="{FF2B5EF4-FFF2-40B4-BE49-F238E27FC236}">
                <a16:creationId xmlns="" xmlns:a16="http://schemas.microsoft.com/office/drawing/2014/main" id="{D9340589-36D3-03E7-D298-CC9E7CDFFDBC}"/>
              </a:ext>
            </a:extLst>
          </p:cNvPr>
          <p:cNvSpPr>
            <a:spLocks noGrp="1"/>
          </p:cNvSpPr>
          <p:nvPr>
            <p:ph type="sldNum" sz="quarter" idx="12"/>
          </p:nvPr>
        </p:nvSpPr>
        <p:spPr/>
        <p:txBody>
          <a:bodyPr/>
          <a:lstStyle>
            <a:lvl1pPr>
              <a:defRPr/>
            </a:lvl1pPr>
          </a:lstStyle>
          <a:p>
            <a:fld id="{FCD7D78B-A9F0-446A-9EE0-CDCB3FE48C08}" type="slidenum">
              <a:rPr lang="en-KE" smtClean="0"/>
              <a:t>‹#›</a:t>
            </a:fld>
            <a:endParaRPr lang="en-KE"/>
          </a:p>
        </p:txBody>
      </p:sp>
    </p:spTree>
    <p:extLst>
      <p:ext uri="{BB962C8B-B14F-4D97-AF65-F5344CB8AC3E}">
        <p14:creationId xmlns:p14="http://schemas.microsoft.com/office/powerpoint/2010/main" val="1468141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 xmlns:a16="http://schemas.microsoft.com/office/drawing/2014/main" id="{4E31D5F8-B69F-E8B4-EB5D-78C8A2281E5E}"/>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Text Placeholder 2">
            <a:extLst>
              <a:ext uri="{FF2B5EF4-FFF2-40B4-BE49-F238E27FC236}">
                <a16:creationId xmlns="" xmlns:a16="http://schemas.microsoft.com/office/drawing/2014/main" id="{33524E3E-DEA9-D0B0-6247-AE3112145D25}"/>
              </a:ext>
            </a:extLst>
          </p:cNvPr>
          <p:cNvSpPr>
            <a:spLocks noGrp="1"/>
          </p:cNvSpPr>
          <p:nvPr>
            <p:ph type="body" idx="1"/>
          </p:nvPr>
        </p:nvSpPr>
        <p:spPr bwMode="auto">
          <a:xfrm>
            <a:off x="609600" y="1600203"/>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a:extLst>
              <a:ext uri="{FF2B5EF4-FFF2-40B4-BE49-F238E27FC236}">
                <a16:creationId xmlns="" xmlns:a16="http://schemas.microsoft.com/office/drawing/2014/main" id="{0C6F05E6-115D-9945-9C75-76F3B758BA7C}"/>
              </a:ext>
            </a:extLst>
          </p:cNvPr>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fld id="{38D6734E-6DC6-410C-A841-C3D3B90DE0E1}" type="datetimeFigureOut">
              <a:rPr lang="en-KE" smtClean="0"/>
              <a:t>03/05/2024</a:t>
            </a:fld>
            <a:endParaRPr lang="en-KE"/>
          </a:p>
        </p:txBody>
      </p:sp>
      <p:sp>
        <p:nvSpPr>
          <p:cNvPr id="6" name="Slide Number Placeholder 5">
            <a:extLst>
              <a:ext uri="{FF2B5EF4-FFF2-40B4-BE49-F238E27FC236}">
                <a16:creationId xmlns="" xmlns:a16="http://schemas.microsoft.com/office/drawing/2014/main" id="{C787BD27-926E-385B-C935-055FC07B9980}"/>
              </a:ext>
            </a:extLst>
          </p:cNvPr>
          <p:cNvSpPr>
            <a:spLocks noGrp="1"/>
          </p:cNvSpPr>
          <p:nvPr>
            <p:ph type="sldNum" sz="quarter" idx="4"/>
          </p:nvPr>
        </p:nvSpPr>
        <p:spPr>
          <a:xfrm>
            <a:off x="8737600" y="6356353"/>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FCD7D78B-A9F0-446A-9EE0-CDCB3FE48C08}" type="slidenum">
              <a:rPr lang="en-KE" smtClean="0"/>
              <a:t>‹#›</a:t>
            </a:fld>
            <a:endParaRPr lang="en-KE"/>
          </a:p>
        </p:txBody>
      </p:sp>
      <p:sp>
        <p:nvSpPr>
          <p:cNvPr id="7" name="TextBox 6">
            <a:extLst>
              <a:ext uri="{FF2B5EF4-FFF2-40B4-BE49-F238E27FC236}">
                <a16:creationId xmlns="" xmlns:a16="http://schemas.microsoft.com/office/drawing/2014/main" id="{32AF00E1-02B1-3221-D191-12D8A81AC67E}"/>
              </a:ext>
            </a:extLst>
          </p:cNvPr>
          <p:cNvSpPr txBox="1"/>
          <p:nvPr/>
        </p:nvSpPr>
        <p:spPr>
          <a:xfrm>
            <a:off x="1584518" y="6388173"/>
            <a:ext cx="6328836" cy="276999"/>
          </a:xfrm>
          <a:prstGeom prst="rect">
            <a:avLst/>
          </a:prstGeom>
          <a:noFill/>
        </p:spPr>
        <p:txBody>
          <a:bodyPr wrap="square">
            <a:spAutoFit/>
          </a:bodyPr>
          <a:lstStyle/>
          <a:p>
            <a:pPr>
              <a:defRPr/>
            </a:pPr>
            <a:r>
              <a:rPr lang="en-US" sz="1200" b="1" dirty="0">
                <a:solidFill>
                  <a:srgbClr val="0000CC"/>
                </a:solidFill>
                <a:latin typeface="Adobe Garamond Pro Bold" panose="02020702060506020403" pitchFamily="18" charset="0"/>
              </a:rPr>
              <a:t>ISO 9001:2015 Certified</a:t>
            </a:r>
          </a:p>
        </p:txBody>
      </p:sp>
      <p:pic>
        <p:nvPicPr>
          <p:cNvPr id="9" name="Picture 8">
            <a:extLst>
              <a:ext uri="{FF2B5EF4-FFF2-40B4-BE49-F238E27FC236}">
                <a16:creationId xmlns="" xmlns:a16="http://schemas.microsoft.com/office/drawing/2014/main" id="{CA873DDB-330B-8C81-8AA3-0FC9BAC9A3DE}"/>
              </a:ext>
            </a:extLst>
          </p:cNvPr>
          <p:cNvPicPr>
            <a:picLocks noChangeAspect="1"/>
          </p:cNvPicPr>
          <p:nvPr/>
        </p:nvPicPr>
        <p:blipFill rotWithShape="1">
          <a:blip r:embed="rId13"/>
          <a:srcRect l="-1006" t="-1007" r="-1"/>
          <a:stretch/>
        </p:blipFill>
        <p:spPr>
          <a:xfrm flipV="1">
            <a:off x="535564" y="6282651"/>
            <a:ext cx="933448" cy="382521"/>
          </a:xfrm>
          <a:prstGeom prst="rect">
            <a:avLst/>
          </a:prstGeom>
        </p:spPr>
      </p:pic>
      <p:pic>
        <p:nvPicPr>
          <p:cNvPr id="3" name="Picture 2">
            <a:extLst>
              <a:ext uri="{FF2B5EF4-FFF2-40B4-BE49-F238E27FC236}">
                <a16:creationId xmlns="" xmlns:a16="http://schemas.microsoft.com/office/drawing/2014/main" id="{6CAD9BAA-CF1B-2A1A-5C5F-E3F7D934AAE6}"/>
              </a:ext>
            </a:extLst>
          </p:cNvPr>
          <p:cNvPicPr>
            <a:picLocks noChangeAspect="1"/>
          </p:cNvPicPr>
          <p:nvPr/>
        </p:nvPicPr>
        <p:blipFill>
          <a:blip r:embed="rId14"/>
          <a:stretch>
            <a:fillRect/>
          </a:stretch>
        </p:blipFill>
        <p:spPr>
          <a:xfrm>
            <a:off x="8608675" y="58613"/>
            <a:ext cx="3583324" cy="1311403"/>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b="1" kern="1200">
          <a:solidFill>
            <a:srgbClr val="00B0F0"/>
          </a:solidFill>
          <a:latin typeface="Times New Roman" panose="02020603050405020304" pitchFamily="18" charset="0"/>
          <a:ea typeface="+mj-ea"/>
          <a:cs typeface="Times New Roman" panose="02020603050405020304" pitchFamily="18" charset="0"/>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Adobe Garamond Pro Bold" panose="02020702060506020403" pitchFamily="18" charset="0"/>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Adobe Garamond Pro Bold" panose="02020702060506020403" pitchFamily="18" charset="0"/>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Adobe Garamond Pro Bold" panose="02020702060506020403"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26C11E-C613-4621-9CF5-E66AE2BA41BF}"/>
              </a:ext>
            </a:extLst>
          </p:cNvPr>
          <p:cNvSpPr>
            <a:spLocks noGrp="1"/>
          </p:cNvSpPr>
          <p:nvPr>
            <p:ph type="ctrTitle"/>
          </p:nvPr>
        </p:nvSpPr>
        <p:spPr>
          <a:xfrm>
            <a:off x="145472" y="581892"/>
            <a:ext cx="7689273" cy="1433944"/>
          </a:xfrm>
        </p:spPr>
        <p:txBody>
          <a:bodyPr>
            <a:normAutofit fontScale="90000"/>
          </a:bodyPr>
          <a:lstStyle/>
          <a:p>
            <a:pPr algn="l"/>
            <a:r>
              <a:rPr lang="en-US" sz="6000" b="0" dirty="0">
                <a:solidFill>
                  <a:schemeClr val="tx1"/>
                </a:solidFill>
              </a:rPr>
              <a:t>Energy audit in </a:t>
            </a:r>
            <a:r>
              <a:rPr lang="en-US" sz="6000" b="0" dirty="0" smtClean="0">
                <a:solidFill>
                  <a:schemeClr val="tx1"/>
                </a:solidFill>
              </a:rPr>
              <a:t>school</a:t>
            </a:r>
            <a:r>
              <a:rPr lang="en-US" sz="4800" b="1" dirty="0" smtClean="0">
                <a:solidFill>
                  <a:srgbClr val="0000FF"/>
                </a:solidFill>
                <a:latin typeface="Times New Roman" panose="02020603050405020304" pitchFamily="18" charset="0"/>
                <a:cs typeface="Times New Roman" panose="02020603050405020304" pitchFamily="18" charset="0"/>
              </a:rPr>
              <a:t/>
            </a:r>
            <a:br>
              <a:rPr lang="en-US" sz="4800" b="1" dirty="0" smtClean="0">
                <a:solidFill>
                  <a:srgbClr val="0000FF"/>
                </a:solidFill>
                <a:latin typeface="Times New Roman" panose="02020603050405020304" pitchFamily="18" charset="0"/>
                <a:cs typeface="Times New Roman" panose="02020603050405020304" pitchFamily="18" charset="0"/>
              </a:rPr>
            </a:br>
            <a:endParaRPr lang="en-KE" sz="4800" b="1" dirty="0">
              <a:solidFill>
                <a:srgbClr val="0000FF"/>
              </a:solidFill>
              <a:latin typeface="Times New Roman" panose="02020603050405020304" pitchFamily="18" charset="0"/>
              <a:cs typeface="Times New Roman" panose="02020603050405020304" pitchFamily="18" charset="0"/>
            </a:endParaRPr>
          </a:p>
        </p:txBody>
      </p:sp>
      <p:sp>
        <p:nvSpPr>
          <p:cNvPr id="5" name="Subtitle 4">
            <a:extLst>
              <a:ext uri="{FF2B5EF4-FFF2-40B4-BE49-F238E27FC236}">
                <a16:creationId xmlns:a16="http://schemas.microsoft.com/office/drawing/2014/main" xmlns="" id="{53549E1C-2431-43BE-9789-C3662EE0CB87}"/>
              </a:ext>
            </a:extLst>
          </p:cNvPr>
          <p:cNvSpPr>
            <a:spLocks noGrp="1"/>
          </p:cNvSpPr>
          <p:nvPr>
            <p:ph type="subTitle" idx="1"/>
          </p:nvPr>
        </p:nvSpPr>
        <p:spPr>
          <a:xfrm>
            <a:off x="0" y="4943457"/>
            <a:ext cx="6357257" cy="1047574"/>
          </a:xfrm>
        </p:spPr>
        <p:txBody>
          <a:bodyPr>
            <a:normAutofit/>
          </a:bodyPr>
          <a:lstStyle/>
          <a:p>
            <a:pPr algn="l"/>
            <a:r>
              <a:rPr lang="en-US" sz="4800" b="1" dirty="0" smtClean="0">
                <a:solidFill>
                  <a:srgbClr val="0000FF"/>
                </a:solidFill>
                <a:ea typeface="+mj-ea"/>
              </a:rPr>
              <a:t>Facilitator: </a:t>
            </a:r>
            <a:endParaRPr lang="en-KE" sz="4800" b="1" dirty="0">
              <a:solidFill>
                <a:srgbClr val="0000FF"/>
              </a:solidFill>
              <a:ea typeface="+mj-ea"/>
            </a:endParaRPr>
          </a:p>
        </p:txBody>
      </p:sp>
      <p:sp>
        <p:nvSpPr>
          <p:cNvPr id="4" name="TextBox 3"/>
          <p:cNvSpPr txBox="1"/>
          <p:nvPr/>
        </p:nvSpPr>
        <p:spPr>
          <a:xfrm>
            <a:off x="997528" y="1787236"/>
            <a:ext cx="6670964" cy="1938992"/>
          </a:xfrm>
          <a:prstGeom prst="rect">
            <a:avLst/>
          </a:prstGeom>
          <a:noFill/>
        </p:spPr>
        <p:txBody>
          <a:bodyPr wrap="square" rtlCol="0">
            <a:spAutoFit/>
          </a:bodyPr>
          <a:lstStyle/>
          <a:p>
            <a:r>
              <a:rPr lang="en-US" sz="4000" b="1" dirty="0"/>
              <a:t>Goal: </a:t>
            </a:r>
            <a:r>
              <a:rPr lang="en-US" sz="4000" dirty="0"/>
              <a:t>Mitigating effects of climate change due to energy use</a:t>
            </a:r>
            <a:endParaRPr lang="en-US" sz="4000" dirty="0"/>
          </a:p>
        </p:txBody>
      </p:sp>
    </p:spTree>
    <p:extLst>
      <p:ext uri="{BB962C8B-B14F-4D97-AF65-F5344CB8AC3E}">
        <p14:creationId xmlns:p14="http://schemas.microsoft.com/office/powerpoint/2010/main" val="369595772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a:t>Energy Audit Helps in</a:t>
            </a:r>
            <a:endParaRPr lang="en-US" dirty="0"/>
          </a:p>
        </p:txBody>
      </p:sp>
      <p:sp>
        <p:nvSpPr>
          <p:cNvPr id="3" name="Content Placeholder 2"/>
          <p:cNvSpPr>
            <a:spLocks noGrp="1"/>
          </p:cNvSpPr>
          <p:nvPr>
            <p:ph idx="1"/>
          </p:nvPr>
        </p:nvSpPr>
        <p:spPr/>
        <p:txBody>
          <a:bodyPr/>
          <a:lstStyle/>
          <a:p>
            <a:pPr fontAlgn="t"/>
            <a:r>
              <a:rPr lang="en-US" dirty="0"/>
              <a:t>Verifying whether the Amount of Energy Consumed corresponds to the bills charged by the Utility Company</a:t>
            </a:r>
          </a:p>
          <a:p>
            <a:pPr fontAlgn="t"/>
            <a:r>
              <a:rPr lang="en-US" dirty="0"/>
              <a:t>Establishing the Energy Index for your facility (Energy Consumed/unit production(occupancy)</a:t>
            </a:r>
          </a:p>
          <a:p>
            <a:pPr fontAlgn="t"/>
            <a:r>
              <a:rPr lang="en-US" dirty="0"/>
              <a:t>Identify any energy leakages/losses </a:t>
            </a:r>
          </a:p>
          <a:p>
            <a:pPr fontAlgn="t"/>
            <a:r>
              <a:rPr lang="en-US" dirty="0"/>
              <a:t>Determining possible problems/malfunctioning, in order to avoid power peaks (demand charges) and other situations of energy </a:t>
            </a:r>
            <a:r>
              <a:rPr lang="en-US" dirty="0" smtClean="0"/>
              <a:t>waste</a:t>
            </a:r>
            <a:endParaRPr lang="en-US" dirty="0"/>
          </a:p>
        </p:txBody>
      </p:sp>
    </p:spTree>
    <p:extLst>
      <p:ext uri="{BB962C8B-B14F-4D97-AF65-F5344CB8AC3E}">
        <p14:creationId xmlns:p14="http://schemas.microsoft.com/office/powerpoint/2010/main" val="3523343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t"/>
            <a:r>
              <a:rPr lang="en-US" dirty="0"/>
              <a:t>Lower energy bills. Through energy audits, you can drive your energy costs down drastically.</a:t>
            </a:r>
          </a:p>
          <a:p>
            <a:pPr fontAlgn="t"/>
            <a:r>
              <a:rPr lang="en-US" dirty="0"/>
              <a:t>Environmental Impact. When your facility consumes less energy, you are reducing your carbon footprint and helping to decrease unnecessary waste and </a:t>
            </a:r>
            <a:r>
              <a:rPr lang="en-US" dirty="0" smtClean="0"/>
              <a:t>pollution</a:t>
            </a:r>
            <a:endParaRPr lang="en-US" dirty="0"/>
          </a:p>
        </p:txBody>
      </p:sp>
    </p:spTree>
    <p:extLst>
      <p:ext uri="{BB962C8B-B14F-4D97-AF65-F5344CB8AC3E}">
        <p14:creationId xmlns:p14="http://schemas.microsoft.com/office/powerpoint/2010/main" val="3142133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Step1 </a:t>
            </a:r>
            <a:r>
              <a:rPr lang="en-US" dirty="0"/>
              <a:t>of energy </a:t>
            </a:r>
            <a:r>
              <a:rPr lang="en-US" dirty="0" smtClean="0"/>
              <a:t>audit</a:t>
            </a:r>
            <a:endParaRPr lang="en-US" dirty="0"/>
          </a:p>
        </p:txBody>
      </p:sp>
      <p:sp>
        <p:nvSpPr>
          <p:cNvPr id="3" name="Content Placeholder 2"/>
          <p:cNvSpPr>
            <a:spLocks noGrp="1"/>
          </p:cNvSpPr>
          <p:nvPr>
            <p:ph idx="1"/>
          </p:nvPr>
        </p:nvSpPr>
        <p:spPr/>
        <p:txBody>
          <a:bodyPr/>
          <a:lstStyle/>
          <a:p>
            <a:r>
              <a:rPr lang="en-US" dirty="0"/>
              <a:t>Desktop study – This involves studying the available documents. It helps to identify excessive wastage or runaway cost. Data to be studied include;</a:t>
            </a:r>
          </a:p>
          <a:p>
            <a:pPr lvl="1"/>
            <a:r>
              <a:rPr lang="en-US" dirty="0"/>
              <a:t>Energy used e.g. KWh, </a:t>
            </a:r>
            <a:r>
              <a:rPr lang="en-US" dirty="0" err="1"/>
              <a:t>litres</a:t>
            </a:r>
            <a:r>
              <a:rPr lang="en-US" dirty="0"/>
              <a:t> of petrol/diesel/</a:t>
            </a:r>
            <a:r>
              <a:rPr lang="en-US" dirty="0" err="1"/>
              <a:t>Kerosine</a:t>
            </a:r>
            <a:r>
              <a:rPr lang="en-US" dirty="0"/>
              <a:t>, Kg of LPG, M</a:t>
            </a:r>
            <a:r>
              <a:rPr lang="en-US" baseline="30000" dirty="0"/>
              <a:t>3</a:t>
            </a:r>
            <a:r>
              <a:rPr lang="en-US" dirty="0"/>
              <a:t> of water used etc.</a:t>
            </a:r>
          </a:p>
          <a:p>
            <a:pPr lvl="1"/>
            <a:r>
              <a:rPr lang="en-US" dirty="0"/>
              <a:t>Cost of the energy consumed.</a:t>
            </a:r>
          </a:p>
          <a:p>
            <a:endParaRPr lang="en-US" dirty="0"/>
          </a:p>
        </p:txBody>
      </p:sp>
    </p:spTree>
    <p:extLst>
      <p:ext uri="{BB962C8B-B14F-4D97-AF65-F5344CB8AC3E}">
        <p14:creationId xmlns:p14="http://schemas.microsoft.com/office/powerpoint/2010/main" val="360316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Step2 </a:t>
            </a:r>
            <a:r>
              <a:rPr lang="en-US" dirty="0"/>
              <a:t>of energy audit</a:t>
            </a:r>
          </a:p>
        </p:txBody>
      </p:sp>
      <p:sp>
        <p:nvSpPr>
          <p:cNvPr id="3" name="Content Placeholder 2"/>
          <p:cNvSpPr>
            <a:spLocks noGrp="1"/>
          </p:cNvSpPr>
          <p:nvPr>
            <p:ph idx="1"/>
          </p:nvPr>
        </p:nvSpPr>
        <p:spPr/>
        <p:txBody>
          <a:bodyPr/>
          <a:lstStyle/>
          <a:p>
            <a:r>
              <a:rPr lang="en-US" dirty="0"/>
              <a:t>Walk through audit </a:t>
            </a:r>
            <a:endParaRPr lang="en-US" dirty="0" smtClean="0"/>
          </a:p>
          <a:p>
            <a:pPr lvl="1"/>
            <a:r>
              <a:rPr lang="en-US" dirty="0" smtClean="0"/>
              <a:t>This </a:t>
            </a:r>
            <a:r>
              <a:rPr lang="en-US" dirty="0"/>
              <a:t>involves the auditor walking through to familiarize with the premises. This walk through will help in identifying possible energy saving areas.</a:t>
            </a:r>
          </a:p>
        </p:txBody>
      </p:sp>
    </p:spTree>
    <p:extLst>
      <p:ext uri="{BB962C8B-B14F-4D97-AF65-F5344CB8AC3E}">
        <p14:creationId xmlns:p14="http://schemas.microsoft.com/office/powerpoint/2010/main" val="1115296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Step3 </a:t>
            </a:r>
            <a:r>
              <a:rPr lang="en-US" dirty="0"/>
              <a:t>of energy audit</a:t>
            </a:r>
          </a:p>
        </p:txBody>
      </p:sp>
      <p:sp>
        <p:nvSpPr>
          <p:cNvPr id="3" name="Content Placeholder 2"/>
          <p:cNvSpPr>
            <a:spLocks noGrp="1"/>
          </p:cNvSpPr>
          <p:nvPr>
            <p:ph idx="1"/>
          </p:nvPr>
        </p:nvSpPr>
        <p:spPr/>
        <p:txBody>
          <a:bodyPr/>
          <a:lstStyle/>
          <a:p>
            <a:r>
              <a:rPr lang="en-US" dirty="0"/>
              <a:t>Detailed audit  </a:t>
            </a:r>
            <a:r>
              <a:rPr lang="en-US" dirty="0" smtClean="0"/>
              <a:t>or </a:t>
            </a:r>
            <a:r>
              <a:rPr lang="en-US" dirty="0"/>
              <a:t>complete audit</a:t>
            </a:r>
            <a:endParaRPr lang="en-US" dirty="0" smtClean="0"/>
          </a:p>
          <a:p>
            <a:pPr lvl="1"/>
            <a:r>
              <a:rPr lang="en-US" dirty="0" smtClean="0"/>
              <a:t>Involves </a:t>
            </a:r>
            <a:r>
              <a:rPr lang="en-US" dirty="0"/>
              <a:t>using special energy audit equipment and specific techniques to do detailed evaluation of energy usage in an equipment or system. Logging equipment is connected to the system being audited to record instant data of energy usage over a period of time. Some energy audit tools will show the point of energy wastage e.g. steam leaks, compressed air leaks etc.</a:t>
            </a:r>
          </a:p>
        </p:txBody>
      </p:sp>
    </p:spTree>
    <p:extLst>
      <p:ext uri="{BB962C8B-B14F-4D97-AF65-F5344CB8AC3E}">
        <p14:creationId xmlns:p14="http://schemas.microsoft.com/office/powerpoint/2010/main" val="3797188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4 </a:t>
            </a:r>
            <a:r>
              <a:rPr lang="en-US" dirty="0"/>
              <a:t>of energy audit</a:t>
            </a:r>
          </a:p>
        </p:txBody>
      </p:sp>
      <p:sp>
        <p:nvSpPr>
          <p:cNvPr id="3" name="Content Placeholder 2"/>
          <p:cNvSpPr>
            <a:spLocks noGrp="1"/>
          </p:cNvSpPr>
          <p:nvPr>
            <p:ph idx="1"/>
          </p:nvPr>
        </p:nvSpPr>
        <p:spPr/>
        <p:txBody>
          <a:bodyPr/>
          <a:lstStyle/>
          <a:p>
            <a:r>
              <a:rPr lang="en-US" dirty="0"/>
              <a:t>Analysis and  report writing – </a:t>
            </a:r>
            <a:endParaRPr lang="en-US" dirty="0" smtClean="0"/>
          </a:p>
          <a:p>
            <a:pPr lvl="1"/>
            <a:r>
              <a:rPr lang="en-US" dirty="0" smtClean="0"/>
              <a:t>All </a:t>
            </a:r>
            <a:r>
              <a:rPr lang="en-US" dirty="0"/>
              <a:t>the data obtained from the above steps is analyzed. </a:t>
            </a:r>
            <a:endParaRPr lang="en-US" dirty="0" smtClean="0"/>
          </a:p>
          <a:p>
            <a:pPr lvl="1"/>
            <a:r>
              <a:rPr lang="en-US" smtClean="0"/>
              <a:t>Used </a:t>
            </a:r>
            <a:r>
              <a:rPr lang="en-US" dirty="0"/>
              <a:t>to identify the areas where energy savings can be done</a:t>
            </a:r>
            <a:r>
              <a:rPr lang="en-US"/>
              <a:t>. </a:t>
            </a:r>
            <a:endParaRPr lang="en-US" smtClean="0"/>
          </a:p>
          <a:p>
            <a:pPr lvl="1"/>
            <a:r>
              <a:rPr lang="en-US" smtClean="0"/>
              <a:t>Using </a:t>
            </a:r>
            <a:r>
              <a:rPr lang="en-US" dirty="0"/>
              <a:t>engineering financial techniques, the cost of the project is calculated also the payback period and ROI (Return On Investment) are calculated. </a:t>
            </a:r>
            <a:endParaRPr lang="en-US" dirty="0" smtClean="0"/>
          </a:p>
          <a:p>
            <a:pPr lvl="1"/>
            <a:r>
              <a:rPr lang="en-US" dirty="0" smtClean="0"/>
              <a:t>From </a:t>
            </a:r>
            <a:r>
              <a:rPr lang="en-US" dirty="0"/>
              <a:t>the calculation, the investment plan can then be drawn where the projects with high ROI and short payback period are given first priority.</a:t>
            </a:r>
          </a:p>
          <a:p>
            <a:r>
              <a:rPr lang="en-US" dirty="0"/>
              <a:t/>
            </a:r>
            <a:br>
              <a:rPr lang="en-US" dirty="0"/>
            </a:br>
            <a:endParaRPr lang="en-US" dirty="0"/>
          </a:p>
        </p:txBody>
      </p:sp>
    </p:spTree>
    <p:extLst>
      <p:ext uri="{BB962C8B-B14F-4D97-AF65-F5344CB8AC3E}">
        <p14:creationId xmlns:p14="http://schemas.microsoft.com/office/powerpoint/2010/main" val="4244801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Title 1"/>
          <p:cNvSpPr txBox="1">
            <a:spLocks noGrp="1"/>
          </p:cNvSpPr>
          <p:nvPr>
            <p:ph type="title"/>
          </p:nvPr>
        </p:nvSpPr>
        <p:spPr>
          <a:xfrm rot="10800000" flipV="1">
            <a:off x="290944" y="290945"/>
            <a:ext cx="8021783" cy="561109"/>
          </a:xfrm>
        </p:spPr>
        <p:txBody>
          <a:bodyPr>
            <a:normAutofit fontScale="90000"/>
          </a:bodyPr>
          <a:lstStyle/>
          <a:p>
            <a:pPr>
              <a:spcBef>
                <a:spcPct val="0"/>
              </a:spcBef>
              <a:spcAft>
                <a:spcPct val="0"/>
              </a:spcAft>
            </a:pPr>
            <a:r>
              <a:rPr lang="en-US" altLang="en-KE" sz="3600" b="1" dirty="0" smtClean="0">
                <a:solidFill>
                  <a:srgbClr val="0000FF"/>
                </a:solidFill>
                <a:latin typeface="Times New Roman" pitchFamily="18" charset="0"/>
                <a:cs typeface="Times New Roman" pitchFamily="18" charset="0"/>
              </a:rPr>
              <a:t>Session Plan</a:t>
            </a:r>
            <a:endParaRPr lang="en-KE" altLang="en-KE" sz="3600" b="1" dirty="0" smtClean="0">
              <a:solidFill>
                <a:srgbClr val="0000FF"/>
              </a:solidFill>
              <a:latin typeface="Times New Roman" pitchFamily="18" charset="0"/>
              <a:cs typeface="Times New Roman" pitchFamily="18" charset="0"/>
            </a:endParaRPr>
          </a:p>
        </p:txBody>
      </p:sp>
      <p:graphicFrame>
        <p:nvGraphicFramePr>
          <p:cNvPr id="2" name="Table 2"/>
          <p:cNvGraphicFramePr>
            <a:graphicFrameLocks noGrp="1"/>
          </p:cNvGraphicFramePr>
          <p:nvPr>
            <p:extLst>
              <p:ext uri="{D42A27DB-BD31-4B8C-83A1-F6EECF244321}">
                <p14:modId xmlns:p14="http://schemas.microsoft.com/office/powerpoint/2010/main" val="1792513331"/>
              </p:ext>
            </p:extLst>
          </p:nvPr>
        </p:nvGraphicFramePr>
        <p:xfrm>
          <a:off x="1" y="1300765"/>
          <a:ext cx="12191999" cy="5415567"/>
        </p:xfrm>
        <a:graphic>
          <a:graphicData uri="http://schemas.openxmlformats.org/drawingml/2006/table">
            <a:tbl>
              <a:tblPr firstRow="1" bandRow="1">
                <a:tableStyleId>{BC89EF96-8CEA-46FF-86C4-4CE0E7609802}</a:tableStyleId>
              </a:tblPr>
              <a:tblGrid>
                <a:gridCol w="6316390"/>
                <a:gridCol w="5875609"/>
              </a:tblGrid>
              <a:tr h="599850">
                <a:tc>
                  <a:txBody>
                    <a:bodyPr/>
                    <a:lstStyle/>
                    <a:p>
                      <a:r>
                        <a:rPr lang="en-US" sz="3200" dirty="0"/>
                        <a:t>Aspect </a:t>
                      </a:r>
                      <a:endParaRPr lang="en-KE" sz="3200" b="1" dirty="0">
                        <a:latin typeface="Times New Roman" panose="02020603050405020304" pitchFamily="18" charset="0"/>
                        <a:cs typeface="Times New Roman" panose="02020603050405020304" pitchFamily="18" charset="0"/>
                      </a:endParaRPr>
                    </a:p>
                  </a:txBody>
                  <a:tcPr marL="121927" marR="121927" marT="45719" marB="45719"/>
                </a:tc>
                <a:tc>
                  <a:txBody>
                    <a:bodyPr/>
                    <a:lstStyle/>
                    <a:p>
                      <a:r>
                        <a:rPr lang="en-US" sz="3200" dirty="0"/>
                        <a:t>Time</a:t>
                      </a:r>
                      <a:endParaRPr lang="en-KE" sz="3200" b="1" dirty="0">
                        <a:latin typeface="Times New Roman" panose="02020603050405020304" pitchFamily="18" charset="0"/>
                        <a:cs typeface="Times New Roman" panose="02020603050405020304" pitchFamily="18" charset="0"/>
                      </a:endParaRPr>
                    </a:p>
                  </a:txBody>
                  <a:tcPr marL="121927" marR="121927" marT="45719" marB="45719"/>
                </a:tc>
              </a:tr>
              <a:tr h="536708">
                <a:tc gridSpan="2">
                  <a:txBody>
                    <a:bodyPr/>
                    <a:lstStyle/>
                    <a:p>
                      <a:endParaRPr lang="en-KE" sz="2800" b="1" dirty="0">
                        <a:latin typeface="Times New Roman" panose="02020603050405020304" pitchFamily="18" charset="0"/>
                        <a:cs typeface="Times New Roman" panose="02020603050405020304" pitchFamily="18" charset="0"/>
                      </a:endParaRPr>
                    </a:p>
                  </a:txBody>
                  <a:tcPr marL="121927" marR="121927" marT="45719" marB="45719"/>
                </a:tc>
                <a:tc hMerge="1">
                  <a:txBody>
                    <a:bodyPr/>
                    <a:lstStyle/>
                    <a:p>
                      <a:endParaRPr lang="en-US"/>
                    </a:p>
                  </a:txBody>
                  <a:tcPr/>
                </a:tc>
              </a:tr>
              <a:tr h="992270">
                <a:tc>
                  <a:txBody>
                    <a:bodyPr/>
                    <a:lstStyle/>
                    <a:p>
                      <a:endParaRPr lang="en-US" sz="2800" b="0" dirty="0">
                        <a:latin typeface="Times New Roman" panose="02020603050405020304" pitchFamily="18" charset="0"/>
                        <a:cs typeface="Times New Roman" panose="02020603050405020304" pitchFamily="18" charset="0"/>
                      </a:endParaRPr>
                    </a:p>
                  </a:txBody>
                  <a:tcPr marL="121927" marR="121927" marT="45719" marB="45719"/>
                </a:tc>
                <a:tc>
                  <a:txBody>
                    <a:bodyPr/>
                    <a:lstStyle/>
                    <a:p>
                      <a:endParaRPr lang="en-KE" sz="2800" b="0" i="1" dirty="0">
                        <a:latin typeface="Times New Roman" panose="02020603050405020304" pitchFamily="18" charset="0"/>
                        <a:cs typeface="Times New Roman" panose="02020603050405020304" pitchFamily="18" charset="0"/>
                      </a:endParaRPr>
                    </a:p>
                  </a:txBody>
                  <a:tcPr marL="121927" marR="121927" marT="45719" marB="45719"/>
                </a:tc>
              </a:tr>
              <a:tr h="978704">
                <a:tc>
                  <a:txBody>
                    <a:bodyPr/>
                    <a:lstStyle/>
                    <a:p>
                      <a:endParaRPr lang="en-KE" sz="2800" b="0" dirty="0">
                        <a:latin typeface="Times New Roman" panose="02020603050405020304" pitchFamily="18" charset="0"/>
                        <a:cs typeface="Times New Roman" panose="02020603050405020304" pitchFamily="18" charset="0"/>
                      </a:endParaRPr>
                    </a:p>
                  </a:txBody>
                  <a:tcPr marL="121927" marR="121927" marT="45719" marB="45719"/>
                </a:tc>
                <a:tc>
                  <a:txBody>
                    <a:bodyPr/>
                    <a:lstStyle/>
                    <a:p>
                      <a:endParaRPr lang="en-KE" sz="2800" i="1" kern="1200" dirty="0">
                        <a:solidFill>
                          <a:schemeClr val="tx1"/>
                        </a:solidFill>
                        <a:latin typeface="Times New Roman" panose="02020603050405020304" pitchFamily="18" charset="0"/>
                        <a:ea typeface="+mn-ea"/>
                        <a:cs typeface="Times New Roman" panose="02020603050405020304" pitchFamily="18" charset="0"/>
                      </a:endParaRPr>
                    </a:p>
                  </a:txBody>
                  <a:tcPr marL="121927" marR="121927" marT="45719" marB="45719"/>
                </a:tc>
              </a:tr>
              <a:tr h="536708">
                <a:tc gridSpan="2">
                  <a:txBody>
                    <a:bodyPr/>
                    <a:lstStyle/>
                    <a:p>
                      <a:endParaRPr lang="en-KE" sz="2800" b="1" dirty="0">
                        <a:latin typeface="Times New Roman" panose="02020603050405020304" pitchFamily="18" charset="0"/>
                        <a:cs typeface="Times New Roman" panose="02020603050405020304" pitchFamily="18" charset="0"/>
                      </a:endParaRPr>
                    </a:p>
                  </a:txBody>
                  <a:tcPr marL="121927" marR="121927" marT="45719" marB="45719"/>
                </a:tc>
                <a:tc hMerge="1">
                  <a:txBody>
                    <a:bodyPr/>
                    <a:lstStyle/>
                    <a:p>
                      <a:endParaRPr lang="en-US"/>
                    </a:p>
                  </a:txBody>
                  <a:tcPr/>
                </a:tc>
              </a:tr>
              <a:tr h="561552">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KE" sz="2800" b="0" i="0" u="none" strike="noStrike" cap="none" dirty="0">
                        <a:solidFill>
                          <a:schemeClr val="dk1"/>
                        </a:solidFill>
                        <a:effectLst/>
                        <a:latin typeface="Times New Roman" panose="02020603050405020304" pitchFamily="18" charset="0"/>
                        <a:ea typeface="+mn-ea"/>
                        <a:cs typeface="Times New Roman" panose="02020603050405020304" pitchFamily="18" charset="0"/>
                        <a:sym typeface="Arial"/>
                      </a:endParaRPr>
                    </a:p>
                  </a:txBody>
                  <a:tcPr marL="121927" marR="121927" marT="45719" marB="45719"/>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KE" sz="2800" i="1" kern="1200" dirty="0" smtClean="0">
                        <a:solidFill>
                          <a:schemeClr val="tx1"/>
                        </a:solidFill>
                        <a:latin typeface="Times New Roman" panose="02020603050405020304" pitchFamily="18" charset="0"/>
                        <a:ea typeface="+mn-ea"/>
                        <a:cs typeface="Times New Roman" panose="02020603050405020304" pitchFamily="18" charset="0"/>
                        <a:sym typeface="Arial"/>
                      </a:endParaRPr>
                    </a:p>
                  </a:txBody>
                  <a:tcPr marL="121927" marR="121927" marT="45719" marB="45719"/>
                </a:tc>
              </a:tr>
              <a:tr h="536708">
                <a:tc>
                  <a:txBody>
                    <a:bodyPr/>
                    <a:lstStyle/>
                    <a:p>
                      <a:endParaRPr lang="en-US" sz="2800" b="0" dirty="0">
                        <a:latin typeface="Times New Roman" panose="02020603050405020304" pitchFamily="18" charset="0"/>
                        <a:cs typeface="Times New Roman" panose="02020603050405020304" pitchFamily="18" charset="0"/>
                      </a:endParaRPr>
                    </a:p>
                  </a:txBody>
                  <a:tcPr marL="121927" marR="121927" marT="45719" marB="45719"/>
                </a:tc>
                <a:tc>
                  <a:txBody>
                    <a:bodyPr/>
                    <a:lstStyle/>
                    <a:p>
                      <a:endParaRPr lang="en-KE" sz="2800" i="1" kern="1200" dirty="0">
                        <a:solidFill>
                          <a:schemeClr val="tx1"/>
                        </a:solidFill>
                        <a:latin typeface="Times New Roman" panose="02020603050405020304" pitchFamily="18" charset="0"/>
                        <a:ea typeface="+mn-ea"/>
                        <a:cs typeface="Times New Roman" panose="02020603050405020304" pitchFamily="18" charset="0"/>
                      </a:endParaRPr>
                    </a:p>
                  </a:txBody>
                  <a:tcPr marL="121927" marR="121927" marT="45719" marB="45719"/>
                </a:tc>
              </a:tr>
              <a:tr h="673067">
                <a:tc>
                  <a:txBody>
                    <a:bodyPr/>
                    <a:lstStyle/>
                    <a:p>
                      <a:pPr marL="0" algn="l" defTabSz="914400" rtl="0" eaLnBrk="1" latinLnBrk="0" hangingPunct="1"/>
                      <a:endParaRPr lang="en-US" sz="2800" b="0" kern="1200" dirty="0">
                        <a:solidFill>
                          <a:schemeClr val="tx1"/>
                        </a:solidFill>
                        <a:latin typeface="Times New Roman" panose="02020603050405020304" pitchFamily="18" charset="0"/>
                        <a:ea typeface="+mn-ea"/>
                        <a:cs typeface="Times New Roman" panose="02020603050405020304" pitchFamily="18" charset="0"/>
                      </a:endParaRPr>
                    </a:p>
                  </a:txBody>
                  <a:tcPr marL="121927" marR="121927" marT="45719" marB="45719"/>
                </a:tc>
                <a:tc>
                  <a:txBody>
                    <a:bodyPr/>
                    <a:lstStyle/>
                    <a:p>
                      <a:pPr marL="0" algn="l" defTabSz="914400" rtl="0" eaLnBrk="1" latinLnBrk="0" hangingPunct="1"/>
                      <a:endParaRPr lang="en-KE" sz="2800" b="0" kern="1200" dirty="0">
                        <a:solidFill>
                          <a:schemeClr val="tx1"/>
                        </a:solidFill>
                        <a:latin typeface="Times New Roman" panose="02020603050405020304" pitchFamily="18" charset="0"/>
                        <a:ea typeface="+mn-ea"/>
                        <a:cs typeface="Times New Roman" panose="02020603050405020304" pitchFamily="18" charset="0"/>
                      </a:endParaRPr>
                    </a:p>
                  </a:txBody>
                  <a:tcPr marL="121927" marR="121927" marT="45719" marB="45719"/>
                </a:tc>
              </a:tr>
            </a:tbl>
          </a:graphicData>
        </a:graphic>
      </p:graphicFrame>
    </p:spTree>
    <p:extLst>
      <p:ext uri="{BB962C8B-B14F-4D97-AF65-F5344CB8AC3E}">
        <p14:creationId xmlns:p14="http://schemas.microsoft.com/office/powerpoint/2010/main" val="283703307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14512D-69BD-429C-A7B0-4CA90881629C}"/>
              </a:ext>
            </a:extLst>
          </p:cNvPr>
          <p:cNvSpPr>
            <a:spLocks noGrp="1"/>
          </p:cNvSpPr>
          <p:nvPr>
            <p:ph type="title"/>
          </p:nvPr>
        </p:nvSpPr>
        <p:spPr>
          <a:xfrm>
            <a:off x="0" y="0"/>
            <a:ext cx="10515600" cy="1056054"/>
          </a:xfrm>
        </p:spPr>
        <p:txBody>
          <a:bodyPr>
            <a:normAutofit/>
          </a:bodyPr>
          <a:lstStyle/>
          <a:p>
            <a:pPr algn="l"/>
            <a:r>
              <a:rPr lang="en-US" sz="4000" b="1" dirty="0" smtClean="0">
                <a:solidFill>
                  <a:srgbClr val="0000FF"/>
                </a:solidFill>
                <a:latin typeface="Times New Roman" panose="02020603050405020304" pitchFamily="18" charset="0"/>
                <a:cs typeface="Times New Roman" panose="02020603050405020304" pitchFamily="18" charset="0"/>
              </a:rPr>
              <a:t>Introduction</a:t>
            </a:r>
            <a:endParaRPr lang="en-KE" sz="4000" b="1" dirty="0">
              <a:solidFill>
                <a:srgbClr val="0000FF"/>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41190BCC-AD78-4F33-965C-46DC52602688}"/>
              </a:ext>
            </a:extLst>
          </p:cNvPr>
          <p:cNvSpPr>
            <a:spLocks noGrp="1"/>
          </p:cNvSpPr>
          <p:nvPr>
            <p:ph idx="1"/>
          </p:nvPr>
        </p:nvSpPr>
        <p:spPr>
          <a:xfrm>
            <a:off x="0" y="952903"/>
            <a:ext cx="11353801" cy="5905097"/>
          </a:xfrm>
        </p:spPr>
        <p:txBody>
          <a:bodyPr>
            <a:normAutofit/>
          </a:bodyPr>
          <a:lstStyle/>
          <a:p>
            <a:r>
              <a:rPr lang="en-US" dirty="0" smtClean="0"/>
              <a:t>Climate </a:t>
            </a:r>
            <a:r>
              <a:rPr lang="en-US" dirty="0"/>
              <a:t>change is a challenge, but it can be an opportunity to undertake true sustainable development. </a:t>
            </a:r>
            <a:endParaRPr lang="en-US" dirty="0" smtClean="0"/>
          </a:p>
          <a:p>
            <a:r>
              <a:rPr lang="en-US" dirty="0" smtClean="0"/>
              <a:t>Measures </a:t>
            </a:r>
            <a:r>
              <a:rPr lang="en-US" dirty="0"/>
              <a:t>to save and make energy more efficient, as well as to promote renewable energy, favor genuine development </a:t>
            </a:r>
            <a:endParaRPr lang="en-US" dirty="0" smtClean="0"/>
          </a:p>
          <a:p>
            <a:r>
              <a:rPr lang="en-US" dirty="0" smtClean="0"/>
              <a:t>Promoting </a:t>
            </a:r>
            <a:r>
              <a:rPr lang="en-US" dirty="0"/>
              <a:t>energy efficient and low-carbon power is key to mitigating climate change</a:t>
            </a:r>
            <a:r>
              <a:rPr lang="en-US" dirty="0"/>
              <a:t/>
            </a:r>
            <a:br>
              <a:rPr lang="en-US" dirty="0"/>
            </a:br>
            <a:endParaRPr lang="en-KE" dirty="0"/>
          </a:p>
        </p:txBody>
      </p:sp>
    </p:spTree>
    <p:extLst>
      <p:ext uri="{BB962C8B-B14F-4D97-AF65-F5344CB8AC3E}">
        <p14:creationId xmlns:p14="http://schemas.microsoft.com/office/powerpoint/2010/main" val="108189400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 and Outputs</a:t>
            </a:r>
            <a:endParaRPr lang="en-US" dirty="0"/>
          </a:p>
        </p:txBody>
      </p:sp>
      <p:sp>
        <p:nvSpPr>
          <p:cNvPr id="3" name="Content Placeholder 2"/>
          <p:cNvSpPr>
            <a:spLocks noGrp="1"/>
          </p:cNvSpPr>
          <p:nvPr>
            <p:ph idx="1"/>
          </p:nvPr>
        </p:nvSpPr>
        <p:spPr/>
        <p:txBody>
          <a:bodyPr/>
          <a:lstStyle/>
          <a:p>
            <a:r>
              <a:rPr lang="en-US" dirty="0"/>
              <a:t>List the types of energy used in school </a:t>
            </a:r>
          </a:p>
          <a:p>
            <a:r>
              <a:rPr lang="en-US" dirty="0"/>
              <a:t>Determine the effects of energy use to the environment</a:t>
            </a:r>
          </a:p>
          <a:p>
            <a:r>
              <a:rPr lang="en-US" dirty="0"/>
              <a:t>Develop mitigation measures to reduce the effects of energy use</a:t>
            </a:r>
          </a:p>
          <a:p>
            <a:pPr marL="0" indent="0">
              <a:buNone/>
            </a:pPr>
            <a:r>
              <a:rPr lang="en-US" dirty="0" smtClean="0"/>
              <a:t>Outputs </a:t>
            </a:r>
          </a:p>
          <a:p>
            <a:r>
              <a:rPr lang="en-US" dirty="0"/>
              <a:t>Analysis of data on energy consumption</a:t>
            </a:r>
            <a:endParaRPr lang="en-US" dirty="0"/>
          </a:p>
          <a:p>
            <a:r>
              <a:rPr lang="en-US" dirty="0"/>
              <a:t>Mitigation measures documented </a:t>
            </a:r>
            <a:endParaRPr lang="en-US" dirty="0"/>
          </a:p>
          <a:p>
            <a:r>
              <a:rPr lang="en-US" dirty="0"/>
              <a:t>Projects to mitigate the energy loss </a:t>
            </a:r>
            <a:endParaRPr lang="en-US" dirty="0"/>
          </a:p>
          <a:p>
            <a:r>
              <a:rPr lang="en-US" dirty="0"/>
              <a:t/>
            </a:r>
            <a:br>
              <a:rPr lang="en-US" dirty="0"/>
            </a:br>
            <a:endParaRPr lang="en-US" dirty="0"/>
          </a:p>
        </p:txBody>
      </p:sp>
    </p:spTree>
    <p:extLst>
      <p:ext uri="{BB962C8B-B14F-4D97-AF65-F5344CB8AC3E}">
        <p14:creationId xmlns:p14="http://schemas.microsoft.com/office/powerpoint/2010/main" val="738956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Reflection: </a:t>
            </a:r>
          </a:p>
        </p:txBody>
      </p:sp>
      <p:sp>
        <p:nvSpPr>
          <p:cNvPr id="3" name="Content Placeholder 2"/>
          <p:cNvSpPr>
            <a:spLocks noGrp="1"/>
          </p:cNvSpPr>
          <p:nvPr>
            <p:ph idx="1"/>
          </p:nvPr>
        </p:nvSpPr>
        <p:spPr>
          <a:xfrm>
            <a:off x="609600" y="1600203"/>
            <a:ext cx="10972800" cy="1413161"/>
          </a:xfrm>
        </p:spPr>
        <p:txBody>
          <a:bodyPr/>
          <a:lstStyle/>
          <a:p>
            <a:r>
              <a:rPr lang="en-US" b="1" dirty="0" smtClean="0"/>
              <a:t>What </a:t>
            </a:r>
            <a:r>
              <a:rPr lang="en-US" b="1" dirty="0"/>
              <a:t>types of energy do you use in your school?</a:t>
            </a:r>
            <a:endParaRPr lang="en-US" dirty="0"/>
          </a:p>
        </p:txBody>
      </p:sp>
    </p:spTree>
    <p:extLst>
      <p:ext uri="{BB962C8B-B14F-4D97-AF65-F5344CB8AC3E}">
        <p14:creationId xmlns:p14="http://schemas.microsoft.com/office/powerpoint/2010/main" val="1271044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14512D-69BD-429C-A7B0-4CA90881629C}"/>
              </a:ext>
            </a:extLst>
          </p:cNvPr>
          <p:cNvSpPr>
            <a:spLocks noGrp="1"/>
          </p:cNvSpPr>
          <p:nvPr>
            <p:ph type="title"/>
          </p:nvPr>
        </p:nvSpPr>
        <p:spPr>
          <a:xfrm>
            <a:off x="0" y="0"/>
            <a:ext cx="10515600" cy="1056054"/>
          </a:xfrm>
        </p:spPr>
        <p:txBody>
          <a:bodyPr>
            <a:normAutofit/>
          </a:bodyPr>
          <a:lstStyle/>
          <a:p>
            <a:pPr algn="l"/>
            <a:r>
              <a:rPr lang="en-US" sz="4000" b="1" dirty="0" smtClean="0">
                <a:solidFill>
                  <a:srgbClr val="0000FF"/>
                </a:solidFill>
                <a:latin typeface="Times New Roman" panose="02020603050405020304" pitchFamily="18" charset="0"/>
                <a:cs typeface="Times New Roman" panose="02020603050405020304" pitchFamily="18" charset="0"/>
              </a:rPr>
              <a:t>Responses</a:t>
            </a:r>
            <a:endParaRPr lang="en-KE" sz="4000" b="1" dirty="0">
              <a:solidFill>
                <a:srgbClr val="0000FF"/>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41190BCC-AD78-4F33-965C-46DC52602688}"/>
              </a:ext>
            </a:extLst>
          </p:cNvPr>
          <p:cNvSpPr>
            <a:spLocks noGrp="1"/>
          </p:cNvSpPr>
          <p:nvPr>
            <p:ph idx="1"/>
          </p:nvPr>
        </p:nvSpPr>
        <p:spPr>
          <a:xfrm>
            <a:off x="0" y="952903"/>
            <a:ext cx="11353801" cy="5905097"/>
          </a:xfrm>
        </p:spPr>
        <p:txBody>
          <a:bodyPr>
            <a:normAutofit/>
          </a:bodyPr>
          <a:lstStyle/>
          <a:p>
            <a:endParaRPr lang="en-GB"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a:t>Schools use different types of energy </a:t>
            </a:r>
            <a:r>
              <a:rPr lang="en-US" dirty="0" smtClean="0"/>
              <a:t>for </a:t>
            </a:r>
            <a:r>
              <a:rPr lang="en-US" dirty="0"/>
              <a:t>lighting, cooking, and transportation. </a:t>
            </a:r>
            <a:endParaRPr lang="en-US" dirty="0" smtClean="0"/>
          </a:p>
          <a:p>
            <a:r>
              <a:rPr lang="en-US" dirty="0" smtClean="0"/>
              <a:t>Their comes </a:t>
            </a:r>
            <a:r>
              <a:rPr lang="en-US" dirty="0"/>
              <a:t>from </a:t>
            </a:r>
            <a:r>
              <a:rPr lang="en-US" dirty="0"/>
              <a:t> </a:t>
            </a:r>
            <a:r>
              <a:rPr lang="en-US" dirty="0" err="1" smtClean="0"/>
              <a:t>oil,coal</a:t>
            </a:r>
            <a:r>
              <a:rPr lang="en-US" dirty="0"/>
              <a:t>, gas, </a:t>
            </a:r>
            <a:r>
              <a:rPr lang="en-US" dirty="0" smtClean="0"/>
              <a:t>electricity, </a:t>
            </a:r>
            <a:r>
              <a:rPr lang="en-US" dirty="0"/>
              <a:t>“free” sources, such as solar radiation which supply light and heat</a:t>
            </a:r>
            <a:r>
              <a:rPr lang="en-US" dirty="0" smtClean="0"/>
              <a:t>.</a:t>
            </a:r>
          </a:p>
          <a:p>
            <a:r>
              <a:rPr lang="en-US" dirty="0" smtClean="0"/>
              <a:t>It </a:t>
            </a:r>
            <a:r>
              <a:rPr lang="en-US" dirty="0"/>
              <a:t>is important for schools to know which type of energy is used most and how it affects the environment by doing an energy audit. </a:t>
            </a:r>
            <a:br>
              <a:rPr lang="en-US" dirty="0"/>
            </a:br>
            <a:endParaRPr lang="en-KE" dirty="0"/>
          </a:p>
        </p:txBody>
      </p:sp>
    </p:spTree>
    <p:extLst>
      <p:ext uri="{BB962C8B-B14F-4D97-AF65-F5344CB8AC3E}">
        <p14:creationId xmlns:p14="http://schemas.microsoft.com/office/powerpoint/2010/main" val="142474042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Energy audit also known as energy assessment refers to the process of evaluating the energy uses of a building or plant/industry and thereafter identifying opportunities through which energy can be saved. </a:t>
            </a:r>
            <a:endParaRPr lang="en-US" dirty="0" smtClean="0"/>
          </a:p>
          <a:p>
            <a:r>
              <a:rPr lang="en-US" dirty="0" smtClean="0"/>
              <a:t>It </a:t>
            </a:r>
            <a:r>
              <a:rPr lang="en-US" dirty="0"/>
              <a:t>forms part of the overall energy management process and is a vital component in the overall outcome of an energy conservation effort.</a:t>
            </a:r>
          </a:p>
        </p:txBody>
      </p:sp>
    </p:spTree>
    <p:extLst>
      <p:ext uri="{BB962C8B-B14F-4D97-AF65-F5344CB8AC3E}">
        <p14:creationId xmlns:p14="http://schemas.microsoft.com/office/powerpoint/2010/main" val="2931176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Energy audits help to understand the whole picture of your energy use, comfort, and safety. An assessment can help you determine how much energy you uses, which area is inefficient, and which problem areas and fixes you should prioritize to save energy and improve the comfort of your place.  An energy assessment should be your first step before making energy-saving improvements, as well as before adding a renewable energy system to your area</a:t>
            </a:r>
          </a:p>
          <a:p>
            <a:r>
              <a:rPr lang="en-US" dirty="0"/>
              <a:t/>
            </a:r>
            <a:br>
              <a:rPr lang="en-US" dirty="0"/>
            </a:br>
            <a:endParaRPr lang="en-US" dirty="0"/>
          </a:p>
        </p:txBody>
      </p:sp>
    </p:spTree>
    <p:extLst>
      <p:ext uri="{BB962C8B-B14F-4D97-AF65-F5344CB8AC3E}">
        <p14:creationId xmlns:p14="http://schemas.microsoft.com/office/powerpoint/2010/main" val="902304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Apart from energy conservation, the energy audit process also aims at cutting production costs thus maximizing profitability. Energy audit can be carried out in any premises; homes, schools, small business, firms etc. </a:t>
            </a:r>
            <a:endParaRPr lang="en-US" dirty="0" smtClean="0"/>
          </a:p>
          <a:p>
            <a:r>
              <a:rPr lang="en-US" dirty="0" smtClean="0"/>
              <a:t>The </a:t>
            </a:r>
            <a:r>
              <a:rPr lang="en-US" dirty="0"/>
              <a:t>Kenya government, through the energy regulation act 2012, has made it mandatory for any premises that consumes more than 180,000 KWh annually to conduct an energy audit at least once in every three years.</a:t>
            </a:r>
          </a:p>
        </p:txBody>
      </p:sp>
    </p:spTree>
    <p:extLst>
      <p:ext uri="{BB962C8B-B14F-4D97-AF65-F5344CB8AC3E}">
        <p14:creationId xmlns:p14="http://schemas.microsoft.com/office/powerpoint/2010/main" val="2631791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10" y="290944"/>
            <a:ext cx="8458200" cy="1433947"/>
          </a:xfrm>
        </p:spPr>
        <p:txBody>
          <a:bodyPr/>
          <a:lstStyle/>
          <a:p>
            <a:r>
              <a:rPr lang="en-US" dirty="0" smtClean="0"/>
              <a:t>Why improving </a:t>
            </a:r>
            <a:r>
              <a:rPr lang="en-US" dirty="0"/>
              <a:t>energy efficiency is important </a:t>
            </a:r>
            <a:r>
              <a:rPr lang="en-US" dirty="0" smtClean="0"/>
              <a:t>because</a:t>
            </a:r>
            <a:endParaRPr lang="en-US" dirty="0"/>
          </a:p>
        </p:txBody>
      </p:sp>
      <p:sp>
        <p:nvSpPr>
          <p:cNvPr id="3" name="Content Placeholder 2"/>
          <p:cNvSpPr>
            <a:spLocks noGrp="1"/>
          </p:cNvSpPr>
          <p:nvPr>
            <p:ph idx="1"/>
          </p:nvPr>
        </p:nvSpPr>
        <p:spPr/>
        <p:txBody>
          <a:bodyPr/>
          <a:lstStyle/>
          <a:p>
            <a:r>
              <a:rPr lang="en-US" dirty="0" smtClean="0"/>
              <a:t>Reduces </a:t>
            </a:r>
            <a:r>
              <a:rPr lang="en-US" dirty="0"/>
              <a:t>energy wastage by identifying and eliminating areas where energy is wasted</a:t>
            </a:r>
          </a:p>
          <a:p>
            <a:r>
              <a:rPr lang="en-US" dirty="0" smtClean="0"/>
              <a:t>Fuel </a:t>
            </a:r>
            <a:r>
              <a:rPr lang="en-US" dirty="0"/>
              <a:t>bills are reduced making the business more profitable and competitive</a:t>
            </a:r>
          </a:p>
          <a:p>
            <a:r>
              <a:rPr lang="en-US" dirty="0" smtClean="0"/>
              <a:t>Comfort </a:t>
            </a:r>
            <a:r>
              <a:rPr lang="en-US" dirty="0"/>
              <a:t>levels are increased for staff which can improve productivity</a:t>
            </a:r>
          </a:p>
          <a:p>
            <a:r>
              <a:rPr lang="en-US" dirty="0" smtClean="0"/>
              <a:t>Energy </a:t>
            </a:r>
            <a:r>
              <a:rPr lang="en-US" dirty="0"/>
              <a:t>usage is reduced which reduces emissions of carbon dioxide and therefore helps in sustainability goals</a:t>
            </a:r>
          </a:p>
          <a:p>
            <a:r>
              <a:rPr lang="en-US" dirty="0"/>
              <a:t/>
            </a:r>
            <a:br>
              <a:rPr lang="en-US" dirty="0"/>
            </a:br>
            <a:endParaRPr lang="en-US" dirty="0"/>
          </a:p>
        </p:txBody>
      </p:sp>
    </p:spTree>
    <p:extLst>
      <p:ext uri="{BB962C8B-B14F-4D97-AF65-F5344CB8AC3E}">
        <p14:creationId xmlns:p14="http://schemas.microsoft.com/office/powerpoint/2010/main" val="281267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1366</TotalTime>
  <Words>650</Words>
  <Application>Microsoft Office PowerPoint</Application>
  <PresentationFormat>Custom</PresentationFormat>
  <Paragraphs>62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Energy audit in school </vt:lpstr>
      <vt:lpstr>Introduction</vt:lpstr>
      <vt:lpstr>Objective and Outputs</vt:lpstr>
      <vt:lpstr>Reflection: </vt:lpstr>
      <vt:lpstr>Responses</vt:lpstr>
      <vt:lpstr>PowerPoint Presentation</vt:lpstr>
      <vt:lpstr>PowerPoint Presentation</vt:lpstr>
      <vt:lpstr>PowerPoint Presentation</vt:lpstr>
      <vt:lpstr>Why improving energy efficiency is important because</vt:lpstr>
      <vt:lpstr>Energy Audit Helps in</vt:lpstr>
      <vt:lpstr>PowerPoint Presentation</vt:lpstr>
      <vt:lpstr>Step1 of energy audit</vt:lpstr>
      <vt:lpstr>Step2 of energy audit</vt:lpstr>
      <vt:lpstr>Step3 of energy audit</vt:lpstr>
      <vt:lpstr>Step 4 of energy audit</vt:lpstr>
      <vt:lpstr>Session Plan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Planning</dc:title>
  <dc:creator>NANCY</dc:creator>
  <cp:lastModifiedBy>Admin</cp:lastModifiedBy>
  <cp:revision>56</cp:revision>
  <dcterms:created xsi:type="dcterms:W3CDTF">2022-04-23T12:11:22Z</dcterms:created>
  <dcterms:modified xsi:type="dcterms:W3CDTF">2024-05-03T10:42:16Z</dcterms:modified>
</cp:coreProperties>
</file>