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embeddedFontLst>
    <p:embeddedFont>
      <p:font typeface="EB Garamond"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fTvBW3Ne2V929ukCLu5YD0Vxi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38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3897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6" name="Google Shape;1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3" name="Google Shape;1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360"/>
              </a:spcBef>
              <a:spcAft>
                <a:spcPts val="0"/>
              </a:spcAft>
              <a:buClr>
                <a:srgbClr val="000000"/>
              </a:buClr>
              <a:buSzPts val="1400"/>
              <a:buFont typeface="+mj-lt"/>
              <a:buAutoNum type="romanLcPeriod"/>
              <a:tabLst/>
              <a:defRPr/>
            </a:pPr>
            <a:r>
              <a:rPr lang="en-US" sz="1200" b="1" dirty="0" smtClean="0">
                <a:latin typeface="Times New Roman"/>
                <a:ea typeface="Times New Roman"/>
                <a:cs typeface="Times New Roman"/>
                <a:sym typeface="Times New Roman"/>
              </a:rPr>
              <a:t>Face to face </a:t>
            </a:r>
            <a:r>
              <a:rPr lang="en-US" sz="1200" dirty="0" smtClean="0">
                <a:latin typeface="Times New Roman"/>
                <a:ea typeface="Times New Roman"/>
                <a:cs typeface="Times New Roman"/>
                <a:sym typeface="Times New Roman"/>
              </a:rPr>
              <a:t>:This is a form of Cop where teachers meet physically to plan, discuss and share best practices to enhance inclusion, quality of teaching and learning process. </a:t>
            </a:r>
          </a:p>
          <a:p>
            <a:pPr marL="285750" marR="0" lvl="0" indent="-285750" algn="l" defTabSz="914400" rtl="0" eaLnBrk="1" fontAlgn="auto" latinLnBrk="0" hangingPunct="1">
              <a:lnSpc>
                <a:spcPct val="100000"/>
              </a:lnSpc>
              <a:spcBef>
                <a:spcPts val="360"/>
              </a:spcBef>
              <a:spcAft>
                <a:spcPts val="0"/>
              </a:spcAft>
              <a:buClr>
                <a:srgbClr val="000000"/>
              </a:buClr>
              <a:buSzPts val="1400"/>
              <a:buFont typeface="+mj-lt"/>
              <a:buAutoNum type="romanLcPeriod"/>
              <a:tabLst/>
              <a:defRPr/>
            </a:pPr>
            <a:r>
              <a:rPr lang="en-US" sz="1200" b="1" dirty="0" smtClean="0">
                <a:latin typeface="Times New Roman"/>
                <a:ea typeface="Times New Roman"/>
                <a:cs typeface="Times New Roman"/>
                <a:sym typeface="Times New Roman"/>
              </a:rPr>
              <a:t>Online or virtual platforms </a:t>
            </a:r>
            <a:r>
              <a:rPr lang="en-US" sz="1200" dirty="0" smtClean="0">
                <a:latin typeface="Times New Roman"/>
                <a:ea typeface="Times New Roman"/>
                <a:cs typeface="Times New Roman"/>
                <a:sym typeface="Times New Roman"/>
              </a:rPr>
              <a:t>include: Learning Management Systems (LMS), Video Conferencing tools and Social Networking sites, Google Docs, online idea boards such as padlet.com, menti.com</a:t>
            </a:r>
          </a:p>
          <a:p>
            <a:pPr marL="285750" marR="0" lvl="0" indent="-285750" algn="l" defTabSz="914400" rtl="0" eaLnBrk="1" fontAlgn="auto" latinLnBrk="0" hangingPunct="1">
              <a:lnSpc>
                <a:spcPct val="100000"/>
              </a:lnSpc>
              <a:spcBef>
                <a:spcPts val="360"/>
              </a:spcBef>
              <a:spcAft>
                <a:spcPts val="0"/>
              </a:spcAft>
              <a:buClr>
                <a:srgbClr val="000000"/>
              </a:buClr>
              <a:buSzPts val="1400"/>
              <a:buFont typeface="+mj-lt"/>
              <a:buAutoNum type="romanLcPeriod"/>
              <a:tabLst/>
              <a:defRPr/>
            </a:pPr>
            <a:r>
              <a:rPr lang="en-US" sz="1200" b="1" dirty="0" smtClean="0">
                <a:latin typeface="Times New Roman"/>
                <a:ea typeface="Times New Roman"/>
                <a:cs typeface="Times New Roman"/>
                <a:sym typeface="Times New Roman"/>
              </a:rPr>
              <a:t>Blended</a:t>
            </a:r>
            <a:r>
              <a:rPr lang="en-US" sz="1200" dirty="0" smtClean="0">
                <a:latin typeface="Times New Roman"/>
                <a:ea typeface="Times New Roman"/>
                <a:cs typeface="Times New Roman"/>
                <a:sym typeface="Times New Roman"/>
              </a:rPr>
              <a:t>: Blended form is where participants or group members combine physical meeting with online or virtual meeting. Online meeting or interaction should be between a physical meeting. </a:t>
            </a:r>
          </a:p>
          <a:p>
            <a:pPr marL="285750" marR="0" lvl="0" indent="-285750" algn="l" defTabSz="914400" rtl="0" eaLnBrk="1" fontAlgn="auto" latinLnBrk="0" hangingPunct="1">
              <a:lnSpc>
                <a:spcPct val="100000"/>
              </a:lnSpc>
              <a:spcBef>
                <a:spcPts val="360"/>
              </a:spcBef>
              <a:spcAft>
                <a:spcPts val="0"/>
              </a:spcAft>
              <a:buClr>
                <a:srgbClr val="000000"/>
              </a:buClr>
              <a:buSzPts val="1400"/>
              <a:buFont typeface="+mj-lt"/>
              <a:buAutoNum type="romanLcPeriod"/>
              <a:tabLst/>
              <a:defRPr/>
            </a:pPr>
            <a:endParaRPr lang="en-US" sz="1200" dirty="0" smtClean="0">
              <a:latin typeface="Times New Roman"/>
              <a:ea typeface="Times New Roman"/>
              <a:cs typeface="Times New Roman"/>
              <a:sym typeface="Times New Roman"/>
            </a:endParaRPr>
          </a:p>
          <a:p>
            <a:pPr marL="0" lvl="0" indent="0" algn="l" rtl="0">
              <a:lnSpc>
                <a:spcPct val="100000"/>
              </a:lnSpc>
              <a:spcBef>
                <a:spcPts val="36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smtClean="0"/>
              <a:t>The following are examples of </a:t>
            </a:r>
            <a:r>
              <a:rPr lang="en-US" dirty="0" err="1" smtClean="0"/>
              <a:t>CoP</a:t>
            </a:r>
            <a:r>
              <a:rPr lang="en-US" dirty="0" smtClean="0"/>
              <a:t> activities. In pairs describe how you would implement one of the activities in your school </a:t>
            </a:r>
            <a:endParaRPr lang="en-US" dirty="0" smtClean="0">
              <a:latin typeface="Times New Roman"/>
              <a:ea typeface="Times New Roman"/>
              <a:cs typeface="Times New Roman"/>
              <a:sym typeface="Times New Roman"/>
            </a:endParaRPr>
          </a:p>
          <a:p>
            <a:pPr marL="0" lvl="0" indent="0" algn="l" rtl="0">
              <a:lnSpc>
                <a:spcPct val="100000"/>
              </a:lnSpc>
              <a:spcBef>
                <a:spcPts val="36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68" name="Google Shape;1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4" name="Google Shape;17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6" name="Google Shape;18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Char char="•"/>
            </a:pPr>
            <a:r>
              <a:rPr lang="en-US" sz="1200" dirty="0" smtClean="0"/>
              <a:t>Enhanced PCK for effective teaching of pre-technical and Agriculture &amp; Nutrition</a:t>
            </a:r>
          </a:p>
          <a:p>
            <a:pPr marL="342900" lvl="0" indent="-342900" algn="l" rtl="0">
              <a:lnSpc>
                <a:spcPct val="80000"/>
              </a:lnSpc>
              <a:spcBef>
                <a:spcPts val="560"/>
              </a:spcBef>
              <a:spcAft>
                <a:spcPts val="0"/>
              </a:spcAft>
              <a:buClr>
                <a:schemeClr val="dk1"/>
              </a:buClr>
              <a:buSzPts val="2800"/>
              <a:buChar char="•"/>
            </a:pPr>
            <a:r>
              <a:rPr lang="en-US" sz="1200" dirty="0" smtClean="0"/>
              <a:t>Improved preparation of professional documents</a:t>
            </a:r>
          </a:p>
          <a:p>
            <a:pPr marL="342900" lvl="0" indent="-342900" algn="l" rtl="0">
              <a:lnSpc>
                <a:spcPct val="80000"/>
              </a:lnSpc>
              <a:spcBef>
                <a:spcPts val="560"/>
              </a:spcBef>
              <a:spcAft>
                <a:spcPts val="0"/>
              </a:spcAft>
              <a:buClr>
                <a:schemeClr val="dk1"/>
              </a:buClr>
              <a:buSzPts val="2800"/>
              <a:buChar char="•"/>
            </a:pPr>
            <a:r>
              <a:rPr lang="en-US" sz="1200" dirty="0" smtClean="0"/>
              <a:t>Advanced skills in preparation/development/innovation of teaching learning materials</a:t>
            </a:r>
          </a:p>
          <a:p>
            <a:pPr marL="342900" lvl="0" indent="-342900" algn="l" rtl="0">
              <a:lnSpc>
                <a:spcPct val="80000"/>
              </a:lnSpc>
              <a:spcBef>
                <a:spcPts val="560"/>
              </a:spcBef>
              <a:spcAft>
                <a:spcPts val="0"/>
              </a:spcAft>
              <a:buClr>
                <a:schemeClr val="dk1"/>
              </a:buClr>
              <a:buSzPts val="2800"/>
              <a:buChar char="•"/>
            </a:pPr>
            <a:r>
              <a:rPr lang="en-US" sz="1200" dirty="0" smtClean="0"/>
              <a:t>Improved teacher confidence in handling challenging content</a:t>
            </a:r>
          </a:p>
          <a:p>
            <a:pPr marL="342900" lvl="0" indent="-342900" algn="l" rtl="0">
              <a:lnSpc>
                <a:spcPct val="80000"/>
              </a:lnSpc>
              <a:spcBef>
                <a:spcPts val="560"/>
              </a:spcBef>
              <a:spcAft>
                <a:spcPts val="0"/>
              </a:spcAft>
              <a:buClr>
                <a:schemeClr val="dk1"/>
              </a:buClr>
              <a:buSzPts val="2800"/>
              <a:buChar char="•"/>
            </a:pPr>
            <a:r>
              <a:rPr lang="en-US" sz="1200" dirty="0" smtClean="0"/>
              <a:t>Improved autonomy</a:t>
            </a:r>
          </a:p>
          <a:p>
            <a:pPr marL="342900" lvl="0" indent="-342900" algn="l" rtl="0">
              <a:lnSpc>
                <a:spcPct val="80000"/>
              </a:lnSpc>
              <a:spcBef>
                <a:spcPts val="560"/>
              </a:spcBef>
              <a:spcAft>
                <a:spcPts val="0"/>
              </a:spcAft>
              <a:buClr>
                <a:schemeClr val="dk1"/>
              </a:buClr>
              <a:buSzPts val="2800"/>
              <a:buChar char="•"/>
            </a:pPr>
            <a:r>
              <a:rPr lang="en-US" sz="1200" dirty="0" smtClean="0"/>
              <a:t>Improved professional networking</a:t>
            </a:r>
          </a:p>
          <a:p>
            <a:pPr marL="342900" lvl="0" indent="-342900" algn="l" rtl="0">
              <a:lnSpc>
                <a:spcPct val="80000"/>
              </a:lnSpc>
              <a:spcBef>
                <a:spcPts val="560"/>
              </a:spcBef>
              <a:spcAft>
                <a:spcPts val="0"/>
              </a:spcAft>
              <a:buClr>
                <a:schemeClr val="dk1"/>
              </a:buClr>
              <a:buSzPts val="2800"/>
              <a:buChar char="•"/>
            </a:pPr>
            <a:r>
              <a:rPr lang="en-US" sz="1200" dirty="0" smtClean="0"/>
              <a:t>Enhanced ICT skills</a:t>
            </a:r>
          </a:p>
          <a:p>
            <a:pPr marL="342900" lvl="0" indent="-342900" algn="l" rtl="0">
              <a:lnSpc>
                <a:spcPct val="80000"/>
              </a:lnSpc>
              <a:spcBef>
                <a:spcPts val="560"/>
              </a:spcBef>
              <a:spcAft>
                <a:spcPts val="0"/>
              </a:spcAft>
              <a:buClr>
                <a:schemeClr val="dk1"/>
              </a:buClr>
              <a:buSzPts val="2800"/>
              <a:buChar char="•"/>
            </a:pPr>
            <a:r>
              <a:rPr lang="en-US" sz="1200" dirty="0" smtClean="0"/>
              <a:t>Improved learning outcomes</a:t>
            </a:r>
          </a:p>
          <a:p>
            <a:pPr marL="342900" lvl="0" indent="-342900" algn="l" rtl="0">
              <a:lnSpc>
                <a:spcPct val="80000"/>
              </a:lnSpc>
              <a:spcBef>
                <a:spcPts val="560"/>
              </a:spcBef>
              <a:spcAft>
                <a:spcPts val="0"/>
              </a:spcAft>
              <a:buClr>
                <a:schemeClr val="dk1"/>
              </a:buClr>
              <a:buSzPts val="2800"/>
              <a:buChar char="•"/>
            </a:pPr>
            <a:r>
              <a:rPr lang="en-US" sz="1200" dirty="0" smtClean="0"/>
              <a:t>Access to additional sources of information</a:t>
            </a:r>
          </a:p>
          <a:p>
            <a:pPr marL="0" lvl="0" indent="0" algn="l" rtl="0">
              <a:lnSpc>
                <a:spcPct val="100000"/>
              </a:lnSpc>
              <a:spcBef>
                <a:spcPts val="36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92" name="Google Shape;19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8" name="Google Shape;1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smtClean="0"/>
              <a:t>This unit has defined the concept of community of practice as professional development opportunity for effective implementation of CBC in JS. The unit provided opportunity for the teachers to discuss the various forms of community practices, principles and  benefits. Teachers were also given an opportunity to model various forms of communities of practice. Through community of practice,  it is envisaged that there will be improved learning outcomes and inclusivity in schools particularly in teaching and learning of </a:t>
            </a:r>
            <a:r>
              <a:rPr lang="en-US" sz="1100" dirty="0" smtClean="0"/>
              <a:t>Pre-technical Studies and Agriculture and Nutrition</a:t>
            </a:r>
            <a:r>
              <a:rPr lang="en-US" sz="1200" dirty="0" smtClean="0"/>
              <a:t>. </a:t>
            </a:r>
            <a:r>
              <a:rPr lang="en-US" sz="1200" smtClean="0"/>
              <a:t>All teachers who have been retooled are expected to enhance their classroom practices and support through COP at school level. </a:t>
            </a:r>
          </a:p>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04" name="Google Shape;20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dirty="0" smtClean="0">
                <a:latin typeface="Times New Roman"/>
                <a:ea typeface="Times New Roman"/>
                <a:cs typeface="Times New Roman"/>
                <a:sym typeface="Times New Roman"/>
              </a:rPr>
              <a:t>Welcome to Unit 2;</a:t>
            </a:r>
            <a:r>
              <a:rPr lang="en-GB" baseline="0" dirty="0" smtClean="0">
                <a:latin typeface="Times New Roman"/>
                <a:ea typeface="Times New Roman"/>
                <a:cs typeface="Times New Roman"/>
                <a:sym typeface="Times New Roman"/>
              </a:rPr>
              <a:t> </a:t>
            </a:r>
            <a:r>
              <a:rPr lang="en-GB" dirty="0" smtClean="0">
                <a:latin typeface="Times New Roman"/>
                <a:ea typeface="Times New Roman"/>
                <a:cs typeface="Times New Roman"/>
                <a:sym typeface="Times New Roman"/>
              </a:rPr>
              <a:t>In this unit we will discuss and share ideas on how to collaborate as teams to support each other for effective implementation of Competence Based Curriculum (CBC). </a:t>
            </a:r>
          </a:p>
          <a:p>
            <a:pPr marL="0" lvl="0" indent="0" algn="l" rtl="0">
              <a:lnSpc>
                <a:spcPct val="100000"/>
              </a:lnSpc>
              <a:spcBef>
                <a:spcPts val="36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US" sz="1200" dirty="0" err="1" smtClean="0">
                <a:latin typeface="Times New Roman"/>
                <a:ea typeface="Times New Roman"/>
                <a:cs typeface="Times New Roman"/>
                <a:sym typeface="Times New Roman"/>
              </a:rPr>
              <a:t>CoP</a:t>
            </a:r>
            <a:r>
              <a:rPr lang="en-US" sz="1200" dirty="0" smtClean="0">
                <a:latin typeface="Times New Roman"/>
                <a:ea typeface="Times New Roman"/>
                <a:cs typeface="Times New Roman"/>
                <a:sym typeface="Times New Roman"/>
              </a:rPr>
              <a:t> focuses on sharing best practices and creating new knowledge to advance a domain of professional practice.</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US" sz="1200" dirty="0" smtClean="0">
                <a:latin typeface="Times New Roman"/>
                <a:ea typeface="Times New Roman"/>
                <a:cs typeface="Times New Roman"/>
                <a:sym typeface="Times New Roman"/>
              </a:rPr>
              <a:t>Limited classroom experiences among some teachers deployed to teach grade seven in JS thus requiring support </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GB" sz="1200" dirty="0" smtClean="0">
                <a:latin typeface="Times New Roman"/>
                <a:ea typeface="Times New Roman"/>
                <a:cs typeface="Times New Roman"/>
                <a:sym typeface="Times New Roman"/>
              </a:rPr>
              <a:t>The JS guidelines  recommend the formation of </a:t>
            </a:r>
            <a:r>
              <a:rPr lang="en-GB" sz="1200" dirty="0" err="1" smtClean="0">
                <a:latin typeface="Times New Roman"/>
                <a:ea typeface="Times New Roman"/>
                <a:cs typeface="Times New Roman"/>
                <a:sym typeface="Times New Roman"/>
              </a:rPr>
              <a:t>CoP</a:t>
            </a:r>
            <a:r>
              <a:rPr lang="en-GB" sz="1200" dirty="0" smtClean="0">
                <a:latin typeface="Times New Roman"/>
                <a:ea typeface="Times New Roman"/>
                <a:cs typeface="Times New Roman"/>
                <a:sym typeface="Times New Roman"/>
              </a:rPr>
              <a:t> at school level. </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US" sz="1200" dirty="0" smtClean="0">
                <a:latin typeface="Times New Roman"/>
                <a:ea typeface="Times New Roman"/>
                <a:cs typeface="Times New Roman"/>
                <a:sym typeface="Times New Roman"/>
              </a:rPr>
              <a:t>TSC TPD programs, require teachers to work in collaboration by establishing </a:t>
            </a:r>
            <a:r>
              <a:rPr lang="en-US" sz="1200" dirty="0" err="1" smtClean="0">
                <a:latin typeface="Times New Roman"/>
                <a:ea typeface="Times New Roman"/>
                <a:cs typeface="Times New Roman"/>
                <a:sym typeface="Times New Roman"/>
              </a:rPr>
              <a:t>CoP</a:t>
            </a:r>
            <a:r>
              <a:rPr lang="en-US" sz="1200" dirty="0" smtClean="0">
                <a:latin typeface="Times New Roman"/>
                <a:ea typeface="Times New Roman"/>
                <a:cs typeface="Times New Roman"/>
                <a:sym typeface="Times New Roman"/>
              </a:rPr>
              <a:t> in schools.</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endParaRPr lang="en-US" sz="1200" dirty="0" smtClean="0">
              <a:latin typeface="Times New Roman"/>
              <a:ea typeface="Times New Roman"/>
              <a:cs typeface="Times New Roman"/>
              <a:sym typeface="Times New Roman"/>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GB" sz="1200"/>
              <a:t>6</a:t>
            </a:fld>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US" b="1" dirty="0" smtClean="0">
                <a:latin typeface="Times New Roman"/>
                <a:ea typeface="Times New Roman"/>
                <a:cs typeface="Times New Roman"/>
                <a:sym typeface="Times New Roman"/>
              </a:rPr>
              <a:t>Groups of people,</a:t>
            </a:r>
            <a:r>
              <a:rPr lang="en-US" dirty="0" smtClean="0">
                <a:latin typeface="Times New Roman"/>
                <a:ea typeface="Times New Roman"/>
                <a:cs typeface="Times New Roman"/>
                <a:sym typeface="Times New Roman"/>
              </a:rPr>
              <a:t> </a:t>
            </a:r>
            <a:r>
              <a:rPr lang="en-US" b="1" dirty="0" smtClean="0">
                <a:latin typeface="Times New Roman"/>
                <a:ea typeface="Times New Roman"/>
                <a:cs typeface="Times New Roman"/>
                <a:sym typeface="Times New Roman"/>
              </a:rPr>
              <a:t>networks, or institutions</a:t>
            </a:r>
            <a:r>
              <a:rPr lang="en-US" dirty="0" smtClean="0">
                <a:latin typeface="Times New Roman"/>
                <a:ea typeface="Times New Roman"/>
                <a:cs typeface="Times New Roman"/>
                <a:sym typeface="Times New Roman"/>
              </a:rPr>
              <a:t> who share a concern or a passion for </a:t>
            </a:r>
            <a:r>
              <a:rPr lang="en-US" b="1" dirty="0" smtClean="0">
                <a:latin typeface="Times New Roman"/>
                <a:ea typeface="Times New Roman"/>
                <a:cs typeface="Times New Roman"/>
                <a:sym typeface="Times New Roman"/>
              </a:rPr>
              <a:t>something that they</a:t>
            </a:r>
            <a:r>
              <a:rPr lang="en-US" dirty="0" smtClean="0">
                <a:latin typeface="Times New Roman"/>
                <a:ea typeface="Times New Roman"/>
                <a:cs typeface="Times New Roman"/>
                <a:sym typeface="Times New Roman"/>
              </a:rPr>
              <a:t> do and </a:t>
            </a:r>
            <a:r>
              <a:rPr lang="en-US" b="1" dirty="0" smtClean="0">
                <a:latin typeface="Times New Roman"/>
                <a:ea typeface="Times New Roman"/>
                <a:cs typeface="Times New Roman"/>
                <a:sym typeface="Times New Roman"/>
              </a:rPr>
              <a:t>interact</a:t>
            </a:r>
            <a:r>
              <a:rPr lang="en-US" dirty="0" smtClean="0">
                <a:latin typeface="Times New Roman"/>
                <a:ea typeface="Times New Roman"/>
                <a:cs typeface="Times New Roman"/>
                <a:sym typeface="Times New Roman"/>
              </a:rPr>
              <a:t> regularly to learn how to do it better.</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GB" dirty="0" smtClean="0">
                <a:latin typeface="Times New Roman"/>
                <a:ea typeface="Times New Roman"/>
                <a:cs typeface="Times New Roman"/>
                <a:sym typeface="Times New Roman"/>
              </a:rPr>
              <a:t>In </a:t>
            </a:r>
            <a:r>
              <a:rPr lang="en-GB" b="1" dirty="0" smtClean="0">
                <a:latin typeface="Times New Roman"/>
                <a:ea typeface="Times New Roman"/>
                <a:cs typeface="Times New Roman"/>
                <a:sym typeface="Times New Roman"/>
              </a:rPr>
              <a:t>teaching</a:t>
            </a:r>
            <a:r>
              <a:rPr lang="en-GB" dirty="0" smtClean="0">
                <a:latin typeface="Times New Roman"/>
                <a:ea typeface="Times New Roman"/>
                <a:cs typeface="Times New Roman"/>
                <a:sym typeface="Times New Roman"/>
              </a:rPr>
              <a:t>, teachers engage in collaborative activities and discussions, geared to enhancing learning</a:t>
            </a:r>
          </a:p>
          <a:p>
            <a:pPr marL="171450" marR="0" lvl="0" indent="-171450" algn="l" defTabSz="914400" rtl="0" eaLnBrk="1" fontAlgn="auto" latinLnBrk="0" hangingPunct="1">
              <a:lnSpc>
                <a:spcPct val="100000"/>
              </a:lnSpc>
              <a:spcBef>
                <a:spcPts val="360"/>
              </a:spcBef>
              <a:spcAft>
                <a:spcPts val="0"/>
              </a:spcAft>
              <a:buClr>
                <a:srgbClr val="000000"/>
              </a:buClr>
              <a:buSzPts val="1400"/>
              <a:buFont typeface="Arial" pitchFamily="34" charset="0"/>
              <a:buChar char="•"/>
              <a:tabLst/>
              <a:defRPr/>
            </a:pPr>
            <a:r>
              <a:rPr lang="en-GB" b="1" dirty="0" err="1" smtClean="0">
                <a:latin typeface="Times New Roman"/>
                <a:ea typeface="Times New Roman"/>
                <a:cs typeface="Times New Roman"/>
                <a:sym typeface="Times New Roman"/>
              </a:rPr>
              <a:t>CoP</a:t>
            </a:r>
            <a:r>
              <a:rPr lang="en-GB" dirty="0" smtClean="0">
                <a:latin typeface="Times New Roman"/>
                <a:ea typeface="Times New Roman"/>
                <a:cs typeface="Times New Roman"/>
                <a:sym typeface="Times New Roman"/>
              </a:rPr>
              <a:t> helps teachers to address some of the challenges they may experience in the learning process</a:t>
            </a:r>
            <a:endParaRPr sz="1200" b="0" i="0" u="none" strike="noStrike" cap="none" dirty="0">
              <a:solidFill>
                <a:schemeClr val="dk1"/>
              </a:solidFill>
              <a:latin typeface="Calibri"/>
              <a:ea typeface="Calibri"/>
              <a:cs typeface="Calibri"/>
              <a:sym typeface="Calibri"/>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200" b="1" dirty="0" smtClean="0">
                <a:solidFill>
                  <a:schemeClr val="accent6"/>
                </a:solidFill>
                <a:latin typeface="Times New Roman"/>
                <a:ea typeface="Times New Roman"/>
                <a:cs typeface="Times New Roman"/>
                <a:sym typeface="Times New Roman"/>
              </a:rPr>
              <a:t>A domain </a:t>
            </a:r>
            <a:r>
              <a:rPr lang="en-US" sz="1200" dirty="0" smtClean="0">
                <a:latin typeface="Times New Roman"/>
                <a:ea typeface="Times New Roman"/>
                <a:cs typeface="Times New Roman"/>
                <a:sym typeface="Times New Roman"/>
              </a:rPr>
              <a:t>- the group’s identity defined by their shared interest for example teachers in </a:t>
            </a:r>
            <a:r>
              <a:rPr lang="en-US" sz="1200" dirty="0" smtClean="0"/>
              <a:t>Pre-technical Studies and Agriculture &amp; Nutrition at</a:t>
            </a:r>
            <a:r>
              <a:rPr lang="en-US" sz="1200" dirty="0" smtClean="0">
                <a:latin typeface="Times New Roman"/>
                <a:ea typeface="Times New Roman"/>
                <a:cs typeface="Times New Roman"/>
                <a:sym typeface="Times New Roman"/>
              </a:rPr>
              <a:t> JS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200" b="1" dirty="0" smtClean="0">
                <a:solidFill>
                  <a:srgbClr val="0070C0"/>
                </a:solidFill>
                <a:latin typeface="Times New Roman"/>
                <a:ea typeface="Times New Roman"/>
                <a:cs typeface="Times New Roman"/>
                <a:sym typeface="Times New Roman"/>
              </a:rPr>
              <a:t>Community</a:t>
            </a:r>
            <a:r>
              <a:rPr lang="en-US" sz="1200" b="1" dirty="0" smtClean="0">
                <a:latin typeface="Times New Roman"/>
                <a:ea typeface="Times New Roman"/>
                <a:cs typeface="Times New Roman"/>
                <a:sym typeface="Times New Roman"/>
              </a:rPr>
              <a:t> </a:t>
            </a:r>
            <a:r>
              <a:rPr lang="en-US" sz="1200" dirty="0" smtClean="0">
                <a:latin typeface="Times New Roman"/>
                <a:ea typeface="Times New Roman"/>
                <a:cs typeface="Times New Roman"/>
                <a:sym typeface="Times New Roman"/>
              </a:rPr>
              <a:t>– Members of </a:t>
            </a:r>
            <a:r>
              <a:rPr lang="en-US" sz="1200" dirty="0" err="1" smtClean="0">
                <a:latin typeface="Times New Roman"/>
                <a:ea typeface="Times New Roman"/>
                <a:cs typeface="Times New Roman"/>
                <a:sym typeface="Times New Roman"/>
              </a:rPr>
              <a:t>CoP</a:t>
            </a:r>
            <a:r>
              <a:rPr lang="en-US" sz="1200" dirty="0" smtClean="0">
                <a:latin typeface="Times New Roman"/>
                <a:ea typeface="Times New Roman"/>
                <a:cs typeface="Times New Roman"/>
                <a:sym typeface="Times New Roman"/>
              </a:rPr>
              <a:t> engage regularly in joint activities and discussions, help each other and share information.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200" b="1" dirty="0" smtClean="0">
                <a:solidFill>
                  <a:srgbClr val="00B050"/>
                </a:solidFill>
                <a:latin typeface="Times New Roman"/>
                <a:ea typeface="Times New Roman"/>
                <a:cs typeface="Times New Roman"/>
                <a:sym typeface="Times New Roman"/>
              </a:rPr>
              <a:t>Practice</a:t>
            </a:r>
            <a:r>
              <a:rPr lang="en-US" sz="1200" dirty="0" smtClean="0">
                <a:solidFill>
                  <a:srgbClr val="00B050"/>
                </a:solidFill>
                <a:latin typeface="Times New Roman"/>
                <a:ea typeface="Times New Roman"/>
                <a:cs typeface="Times New Roman"/>
                <a:sym typeface="Times New Roman"/>
              </a:rPr>
              <a:t> - Include  peer observation during lesson implementation, where teachers can engage in  developing learner </a:t>
            </a:r>
            <a:r>
              <a:rPr lang="en-US" sz="1200" dirty="0" err="1" smtClean="0">
                <a:solidFill>
                  <a:srgbClr val="00B050"/>
                </a:solidFill>
                <a:latin typeface="Times New Roman"/>
                <a:ea typeface="Times New Roman"/>
                <a:cs typeface="Times New Roman"/>
                <a:sym typeface="Times New Roman"/>
              </a:rPr>
              <a:t>centred</a:t>
            </a:r>
            <a:r>
              <a:rPr lang="en-US" sz="1200" dirty="0" smtClean="0">
                <a:solidFill>
                  <a:srgbClr val="00B050"/>
                </a:solidFill>
                <a:latin typeface="Times New Roman"/>
                <a:ea typeface="Times New Roman"/>
                <a:cs typeface="Times New Roman"/>
                <a:sym typeface="Times New Roman"/>
              </a:rPr>
              <a:t> lessons and  improvised resources.</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dirty="0" smtClean="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9" name="Google Shape;13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1"/>
          <p:cNvSpPr txBox="1">
            <a:spLocks noGrp="1"/>
          </p:cNvSpPr>
          <p:nvPr>
            <p:ph type="ctrTitle"/>
          </p:nvPr>
        </p:nvSpPr>
        <p:spPr>
          <a:xfrm>
            <a:off x="685800" y="2130427"/>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2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30"/>
          <p:cNvSpPr txBox="1">
            <a:spLocks noGrp="1"/>
          </p:cNvSpPr>
          <p:nvPr>
            <p:ph type="body" idx="1"/>
          </p:nvPr>
        </p:nvSpPr>
        <p:spPr>
          <a:xfrm rot="5400000">
            <a:off x="2308950" y="-251548"/>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0"/>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0"/>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1"/>
          <p:cNvSpPr txBox="1">
            <a:spLocks noGrp="1"/>
          </p:cNvSpPr>
          <p:nvPr>
            <p:ph type="title"/>
          </p:nvPr>
        </p:nvSpPr>
        <p:spPr>
          <a:xfrm rot="5400000">
            <a:off x="4732350" y="2171690"/>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31"/>
          <p:cNvSpPr txBox="1">
            <a:spLocks noGrp="1"/>
          </p:cNvSpPr>
          <p:nvPr>
            <p:ph type="body" idx="1"/>
          </p:nvPr>
        </p:nvSpPr>
        <p:spPr>
          <a:xfrm rot="5400000">
            <a:off x="541350" y="190490"/>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1"/>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2"/>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2"/>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23"/>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3"/>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457200" y="1600202"/>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4"/>
          <p:cNvSpPr txBox="1">
            <a:spLocks noGrp="1"/>
          </p:cNvSpPr>
          <p:nvPr>
            <p:ph type="body" idx="2"/>
          </p:nvPr>
        </p:nvSpPr>
        <p:spPr>
          <a:xfrm>
            <a:off x="4648200" y="1600202"/>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24"/>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24"/>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2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25"/>
          <p:cNvSpPr txBox="1">
            <a:spLocks noGrp="1"/>
          </p:cNvSpPr>
          <p:nvPr>
            <p:ph type="body" idx="3"/>
          </p:nvPr>
        </p:nvSpPr>
        <p:spPr>
          <a:xfrm>
            <a:off x="4645026"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25"/>
          <p:cNvSpPr txBox="1">
            <a:spLocks noGrp="1"/>
          </p:cNvSpPr>
          <p:nvPr>
            <p:ph type="body" idx="4"/>
          </p:nvPr>
        </p:nvSpPr>
        <p:spPr>
          <a:xfrm>
            <a:off x="4645026"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25"/>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5"/>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26"/>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26"/>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7"/>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7"/>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457201" y="273050"/>
            <a:ext cx="3008400" cy="1162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3575050" y="273052"/>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28"/>
          <p:cNvSpPr txBox="1">
            <a:spLocks noGrp="1"/>
          </p:cNvSpPr>
          <p:nvPr>
            <p:ph type="body" idx="2"/>
          </p:nvPr>
        </p:nvSpPr>
        <p:spPr>
          <a:xfrm>
            <a:off x="457201" y="1435102"/>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8"/>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8"/>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29"/>
          <p:cNvSpPr>
            <a:spLocks noGrp="1"/>
          </p:cNvSpPr>
          <p:nvPr>
            <p:ph type="pic" idx="2"/>
          </p:nvPr>
        </p:nvSpPr>
        <p:spPr>
          <a:xfrm>
            <a:off x="1792288" y="612775"/>
            <a:ext cx="5486400" cy="4114800"/>
          </a:xfrm>
          <a:prstGeom prst="rect">
            <a:avLst/>
          </a:prstGeom>
          <a:noFill/>
          <a:ln>
            <a:noFill/>
          </a:ln>
        </p:spPr>
      </p:sp>
      <p:sp>
        <p:nvSpPr>
          <p:cNvPr id="69" name="Google Shape;69;p2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29"/>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9"/>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00B0F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EB Garamond"/>
                <a:ea typeface="EB Garamond"/>
                <a:cs typeface="EB Garamond"/>
                <a:sym typeface="EB Garamond"/>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20"/>
          <p:cNvSpPr txBox="1"/>
          <p:nvPr/>
        </p:nvSpPr>
        <p:spPr>
          <a:xfrm>
            <a:off x="1188388" y="6388172"/>
            <a:ext cx="4746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CC"/>
                </a:solidFill>
                <a:latin typeface="EB Garamond"/>
                <a:ea typeface="EB Garamond"/>
                <a:cs typeface="EB Garamond"/>
                <a:sym typeface="EB Garamond"/>
              </a:rPr>
              <a:t>ISO 9001:2015 Certified</a:t>
            </a:r>
            <a:endParaRPr sz="1200" b="1" i="0" u="none" strike="noStrike" cap="none">
              <a:solidFill>
                <a:srgbClr val="0000CC"/>
              </a:solidFill>
              <a:latin typeface="EB Garamond"/>
              <a:ea typeface="EB Garamond"/>
              <a:cs typeface="EB Garamond"/>
              <a:sym typeface="EB Garamond"/>
            </a:endParaRPr>
          </a:p>
        </p:txBody>
      </p:sp>
      <p:pic>
        <p:nvPicPr>
          <p:cNvPr id="15" name="Google Shape;15;p20"/>
          <p:cNvPicPr preferRelativeResize="0"/>
          <p:nvPr/>
        </p:nvPicPr>
        <p:blipFill rotWithShape="1">
          <a:blip r:embed="rId13">
            <a:alphaModFix/>
          </a:blip>
          <a:srcRect l="-1006" t="-1007"/>
          <a:stretch/>
        </p:blipFill>
        <p:spPr>
          <a:xfrm rot="10800000" flipH="1">
            <a:off x="401673" y="6282650"/>
            <a:ext cx="700086" cy="382521"/>
          </a:xfrm>
          <a:prstGeom prst="rect">
            <a:avLst/>
          </a:prstGeom>
          <a:noFill/>
          <a:ln>
            <a:noFill/>
          </a:ln>
        </p:spPr>
      </p:pic>
      <p:pic>
        <p:nvPicPr>
          <p:cNvPr id="16" name="Google Shape;16;p20"/>
          <p:cNvPicPr preferRelativeResize="0"/>
          <p:nvPr/>
        </p:nvPicPr>
        <p:blipFill rotWithShape="1">
          <a:blip r:embed="rId14">
            <a:alphaModFix/>
          </a:blip>
          <a:srcRect/>
          <a:stretch/>
        </p:blipFill>
        <p:spPr>
          <a:xfrm>
            <a:off x="6456506" y="58612"/>
            <a:ext cx="2687492" cy="13114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sp>
        <p:nvSpPr>
          <p:cNvPr id="89" name="Google Shape;89;p1"/>
          <p:cNvSpPr txBox="1">
            <a:spLocks noGrp="1"/>
          </p:cNvSpPr>
          <p:nvPr>
            <p:ph type="subTitle" idx="1"/>
          </p:nvPr>
        </p:nvSpPr>
        <p:spPr>
          <a:xfrm>
            <a:off x="166255" y="3050597"/>
            <a:ext cx="8801100" cy="276831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400"/>
              <a:buNone/>
            </a:pPr>
            <a:r>
              <a:rPr lang="en-GB" sz="4400" b="1" dirty="0">
                <a:solidFill>
                  <a:schemeClr val="dk1"/>
                </a:solidFill>
              </a:rPr>
              <a:t> Communities of Practice for effective curriculum implementation </a:t>
            </a:r>
            <a:endParaRPr sz="4400" b="1" dirty="0">
              <a:solidFill>
                <a:schemeClr val="dk1"/>
              </a:solidFill>
            </a:endParaRPr>
          </a:p>
        </p:txBody>
      </p:sp>
      <p:sp>
        <p:nvSpPr>
          <p:cNvPr id="90" name="Google Shape;90;p1"/>
          <p:cNvSpPr txBox="1">
            <a:spLocks noGrp="1"/>
          </p:cNvSpPr>
          <p:nvPr>
            <p:ph type="ctrTitle"/>
          </p:nvPr>
        </p:nvSpPr>
        <p:spPr>
          <a:xfrm>
            <a:off x="262024" y="1003880"/>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Unit 2</a:t>
            </a:r>
            <a:endParaRPr dirty="0"/>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body" idx="1"/>
          </p:nvPr>
        </p:nvSpPr>
        <p:spPr>
          <a:xfrm>
            <a:off x="-1" y="2063115"/>
            <a:ext cx="9040091" cy="4678045"/>
          </a:xfrm>
          <a:prstGeom prst="rect">
            <a:avLst/>
          </a:prstGeom>
          <a:noFill/>
          <a:ln>
            <a:noFill/>
          </a:ln>
        </p:spPr>
        <p:txBody>
          <a:bodyPr spcFirstLastPara="1" wrap="square" lIns="91425" tIns="45700" rIns="91425" bIns="45700" anchor="t" anchorCtr="0">
            <a:noAutofit/>
          </a:bodyPr>
          <a:lstStyle/>
          <a:p>
            <a:pPr marL="446088" lvl="0" indent="-415925" algn="just" rtl="0">
              <a:lnSpc>
                <a:spcPct val="100000"/>
              </a:lnSpc>
              <a:spcBef>
                <a:spcPts val="0"/>
              </a:spcBef>
              <a:spcAft>
                <a:spcPts val="0"/>
              </a:spcAft>
              <a:buClr>
                <a:srgbClr val="000000"/>
              </a:buClr>
              <a:buSzPts val="3600"/>
              <a:buFont typeface="Calibri"/>
              <a:buAutoNum type="arabicPeriod"/>
            </a:pPr>
            <a:r>
              <a:rPr lang="en-GB" sz="3600" dirty="0">
                <a:solidFill>
                  <a:srgbClr val="000000"/>
                </a:solidFill>
                <a:latin typeface="Times New Roman"/>
                <a:ea typeface="Times New Roman"/>
                <a:cs typeface="Times New Roman"/>
                <a:sym typeface="Times New Roman"/>
              </a:rPr>
              <a:t>What challenges do we have in learning at JS level?</a:t>
            </a:r>
            <a:endParaRPr sz="3600" dirty="0">
              <a:latin typeface="Times New Roman"/>
              <a:ea typeface="Times New Roman"/>
              <a:cs typeface="Times New Roman"/>
              <a:sym typeface="Times New Roman"/>
            </a:endParaRPr>
          </a:p>
          <a:p>
            <a:pPr marL="446088" lvl="0" indent="-415925" algn="just" rtl="0">
              <a:lnSpc>
                <a:spcPct val="100000"/>
              </a:lnSpc>
              <a:spcBef>
                <a:spcPts val="720"/>
              </a:spcBef>
              <a:spcAft>
                <a:spcPts val="0"/>
              </a:spcAft>
              <a:buClr>
                <a:srgbClr val="000000"/>
              </a:buClr>
              <a:buSzPts val="3600"/>
              <a:buFont typeface="Calibri"/>
              <a:buAutoNum type="arabicPeriod"/>
            </a:pPr>
            <a:r>
              <a:rPr lang="en-GB" sz="3600" dirty="0">
                <a:solidFill>
                  <a:srgbClr val="000000"/>
                </a:solidFill>
                <a:latin typeface="Times New Roman"/>
                <a:ea typeface="Times New Roman"/>
                <a:cs typeface="Times New Roman"/>
                <a:sym typeface="Times New Roman"/>
              </a:rPr>
              <a:t>Describe how these challenges could be solved.</a:t>
            </a:r>
            <a:endParaRPr sz="3600" dirty="0">
              <a:solidFill>
                <a:srgbClr val="000000"/>
              </a:solidFill>
              <a:latin typeface="Times New Roman"/>
              <a:ea typeface="Times New Roman"/>
              <a:cs typeface="Times New Roman"/>
              <a:sym typeface="Times New Roman"/>
            </a:endParaRPr>
          </a:p>
          <a:p>
            <a:pPr marL="446088" lvl="0" indent="-415925" algn="just" rtl="0">
              <a:lnSpc>
                <a:spcPct val="100000"/>
              </a:lnSpc>
              <a:spcBef>
                <a:spcPts val="720"/>
              </a:spcBef>
              <a:spcAft>
                <a:spcPts val="0"/>
              </a:spcAft>
              <a:buClr>
                <a:schemeClr val="dk1"/>
              </a:buClr>
              <a:buSzPts val="3600"/>
              <a:buFont typeface="Calibri"/>
              <a:buAutoNum type="arabicPeriod"/>
            </a:pPr>
            <a:r>
              <a:rPr lang="en-GB" sz="3600" dirty="0">
                <a:latin typeface="Times New Roman"/>
                <a:ea typeface="Times New Roman"/>
                <a:cs typeface="Times New Roman"/>
                <a:sym typeface="Times New Roman"/>
              </a:rPr>
              <a:t>Which of the challenges and solutions identified in </a:t>
            </a:r>
            <a:r>
              <a:rPr lang="en-GB" sz="3600" dirty="0"/>
              <a:t>1</a:t>
            </a:r>
            <a:r>
              <a:rPr lang="en-GB" sz="3600" dirty="0" smtClean="0">
                <a:latin typeface="Times New Roman"/>
                <a:ea typeface="Times New Roman"/>
                <a:cs typeface="Times New Roman"/>
                <a:sym typeface="Times New Roman"/>
              </a:rPr>
              <a:t> &amp;2 </a:t>
            </a:r>
            <a:r>
              <a:rPr lang="en-GB" sz="3600" dirty="0">
                <a:latin typeface="Times New Roman"/>
                <a:ea typeface="Times New Roman"/>
                <a:cs typeface="Times New Roman"/>
                <a:sym typeface="Times New Roman"/>
              </a:rPr>
              <a:t>are associated with </a:t>
            </a:r>
            <a:r>
              <a:rPr lang="en-GB" sz="3600" dirty="0"/>
              <a:t>Pre-technical Studies </a:t>
            </a:r>
            <a:r>
              <a:rPr lang="en-GB" sz="3600" dirty="0">
                <a:latin typeface="Times New Roman"/>
                <a:ea typeface="Times New Roman"/>
                <a:cs typeface="Times New Roman"/>
                <a:sym typeface="Times New Roman"/>
              </a:rPr>
              <a:t>and Agriculture &amp; Nutrition?</a:t>
            </a:r>
            <a:endParaRPr sz="3600" dirty="0">
              <a:latin typeface="Times New Roman"/>
              <a:ea typeface="Times New Roman"/>
              <a:cs typeface="Times New Roman"/>
              <a:sym typeface="Times New Roman"/>
            </a:endParaRPr>
          </a:p>
        </p:txBody>
      </p:sp>
      <p:sp>
        <p:nvSpPr>
          <p:cNvPr id="149" name="Google Shape;149;p10"/>
          <p:cNvSpPr/>
          <p:nvPr/>
        </p:nvSpPr>
        <p:spPr>
          <a:xfrm>
            <a:off x="0" y="1342033"/>
            <a:ext cx="9144000" cy="70497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Times New Roman"/>
              <a:buNone/>
            </a:pPr>
            <a:r>
              <a:rPr lang="en-GB" sz="3600" b="1" i="1" u="none" strike="noStrike" cap="none">
                <a:solidFill>
                  <a:schemeClr val="lt1"/>
                </a:solidFill>
                <a:latin typeface="Times New Roman"/>
                <a:ea typeface="Times New Roman"/>
                <a:cs typeface="Times New Roman"/>
                <a:sym typeface="Times New Roman"/>
              </a:rPr>
              <a:t>Activity</a:t>
            </a:r>
            <a:r>
              <a:rPr lang="en-GB" sz="4000" b="1" i="0" u="none" strike="noStrike" cap="none">
                <a:solidFill>
                  <a:schemeClr val="lt1"/>
                </a:solidFill>
                <a:latin typeface="Times New Roman"/>
                <a:ea typeface="Times New Roman"/>
                <a:cs typeface="Times New Roman"/>
                <a:sym typeface="Times New Roman"/>
              </a:rPr>
              <a:t> 1</a:t>
            </a:r>
            <a:endParaRPr sz="4000" b="1" i="0" u="none" strike="noStrike" cap="none">
              <a:solidFill>
                <a:schemeClr val="lt1"/>
              </a:solidFill>
              <a:latin typeface="Times New Roman"/>
              <a:ea typeface="Times New Roman"/>
              <a:cs typeface="Times New Roman"/>
              <a:sym typeface="Times New Roman"/>
            </a:endParaRPr>
          </a:p>
        </p:txBody>
      </p:sp>
      <p:sp>
        <p:nvSpPr>
          <p:cNvPr id="150" name="Google Shape;150;p10"/>
          <p:cNvSpPr txBox="1">
            <a:spLocks noGrp="1"/>
          </p:cNvSpPr>
          <p:nvPr>
            <p:ph type="title"/>
          </p:nvPr>
        </p:nvSpPr>
        <p:spPr>
          <a:xfrm>
            <a:off x="55880" y="1984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3600" dirty="0"/>
              <a:t>Challenges and possible solutions </a:t>
            </a:r>
            <a:br>
              <a:rPr lang="en-GB" sz="3600" dirty="0"/>
            </a:br>
            <a:r>
              <a:rPr lang="en-GB" sz="3600" dirty="0"/>
              <a:t>that can be addressed through </a:t>
            </a:r>
            <a:r>
              <a:rPr lang="en-GB" sz="3600" dirty="0" err="1"/>
              <a:t>CoP</a:t>
            </a:r>
            <a:endParaRPr sz="3600" dirty="0"/>
          </a:p>
        </p:txBody>
      </p:sp>
    </p:spTree>
  </p:cSld>
  <p:clrMapOvr>
    <a:masterClrMapping/>
  </p:clrMapOvr>
  <p:transition>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body" idx="1"/>
          </p:nvPr>
        </p:nvSpPr>
        <p:spPr>
          <a:xfrm>
            <a:off x="2704" y="1354514"/>
            <a:ext cx="4497288" cy="4917440"/>
          </a:xfrm>
          <a:prstGeom prst="rect">
            <a:avLst/>
          </a:prstGeom>
          <a:solidFill>
            <a:srgbClr val="B7CCE4"/>
          </a:solid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GB" sz="4000" b="1" i="1" dirty="0" smtClean="0">
                <a:latin typeface="Times New Roman"/>
                <a:ea typeface="Times New Roman"/>
                <a:cs typeface="Times New Roman"/>
                <a:sym typeface="Times New Roman"/>
              </a:rPr>
              <a:t>Challenges</a:t>
            </a:r>
            <a:endParaRPr sz="4000" b="1" dirty="0">
              <a:latin typeface="Times New Roman"/>
              <a:ea typeface="Times New Roman"/>
              <a:cs typeface="Times New Roman"/>
              <a:sym typeface="Times New Roman"/>
            </a:endParaRPr>
          </a:p>
          <a:p>
            <a:pPr marL="342900" lvl="0" indent="-285750" algn="l" rtl="0">
              <a:lnSpc>
                <a:spcPct val="100000"/>
              </a:lnSpc>
              <a:spcBef>
                <a:spcPts val="600"/>
              </a:spcBef>
              <a:spcAft>
                <a:spcPts val="0"/>
              </a:spcAft>
              <a:buClr>
                <a:schemeClr val="dk1"/>
              </a:buClr>
              <a:buSzPct val="100000"/>
              <a:buChar char="•"/>
            </a:pPr>
            <a:r>
              <a:rPr lang="en-GB" sz="4000" dirty="0">
                <a:latin typeface="Times New Roman"/>
                <a:ea typeface="Times New Roman"/>
                <a:cs typeface="Times New Roman"/>
                <a:sym typeface="Times New Roman"/>
              </a:rPr>
              <a:t>Limited learning resources</a:t>
            </a:r>
            <a:endParaRPr sz="4000" dirty="0">
              <a:latin typeface="Times New Roman"/>
              <a:ea typeface="Times New Roman"/>
              <a:cs typeface="Times New Roman"/>
              <a:sym typeface="Times New Roman"/>
            </a:endParaRPr>
          </a:p>
          <a:p>
            <a:pPr marL="342900" lvl="0" indent="-285750" algn="l" rtl="0">
              <a:lnSpc>
                <a:spcPct val="100000"/>
              </a:lnSpc>
              <a:spcBef>
                <a:spcPts val="600"/>
              </a:spcBef>
              <a:spcAft>
                <a:spcPts val="0"/>
              </a:spcAft>
              <a:buClr>
                <a:schemeClr val="dk1"/>
              </a:buClr>
              <a:buSzPct val="100000"/>
              <a:buChar char="•"/>
            </a:pPr>
            <a:r>
              <a:rPr lang="en-GB" sz="4000" dirty="0">
                <a:latin typeface="Times New Roman"/>
                <a:ea typeface="Times New Roman"/>
                <a:cs typeface="Times New Roman"/>
                <a:sym typeface="Times New Roman"/>
              </a:rPr>
              <a:t>Few teachers</a:t>
            </a:r>
            <a:endParaRPr sz="4000" dirty="0">
              <a:latin typeface="Times New Roman"/>
              <a:ea typeface="Times New Roman"/>
              <a:cs typeface="Times New Roman"/>
              <a:sym typeface="Times New Roman"/>
            </a:endParaRPr>
          </a:p>
          <a:p>
            <a:pPr marL="342900" lvl="0" indent="-285750" algn="l" rtl="0">
              <a:lnSpc>
                <a:spcPct val="100000"/>
              </a:lnSpc>
              <a:spcBef>
                <a:spcPts val="600"/>
              </a:spcBef>
              <a:spcAft>
                <a:spcPts val="0"/>
              </a:spcAft>
              <a:buClr>
                <a:schemeClr val="dk1"/>
              </a:buClr>
              <a:buSzPct val="100000"/>
              <a:buChar char="•"/>
            </a:pPr>
            <a:r>
              <a:rPr lang="en-GB" sz="4000" dirty="0">
                <a:latin typeface="Times New Roman"/>
                <a:ea typeface="Times New Roman"/>
                <a:cs typeface="Times New Roman"/>
                <a:sym typeface="Times New Roman"/>
              </a:rPr>
              <a:t>Content mastery</a:t>
            </a:r>
            <a:endParaRPr sz="4000" dirty="0">
              <a:latin typeface="Times New Roman"/>
              <a:ea typeface="Times New Roman"/>
              <a:cs typeface="Times New Roman"/>
              <a:sym typeface="Times New Roman"/>
            </a:endParaRPr>
          </a:p>
          <a:p>
            <a:pPr marL="342900" lvl="0" indent="-285750" algn="l" rtl="0">
              <a:lnSpc>
                <a:spcPct val="100000"/>
              </a:lnSpc>
              <a:spcBef>
                <a:spcPts val="600"/>
              </a:spcBef>
              <a:spcAft>
                <a:spcPts val="0"/>
              </a:spcAft>
              <a:buClr>
                <a:schemeClr val="dk1"/>
              </a:buClr>
              <a:buSzPct val="100000"/>
              <a:buChar char="•"/>
            </a:pPr>
            <a:r>
              <a:rPr lang="en-GB" sz="4000" dirty="0">
                <a:latin typeface="Times New Roman"/>
                <a:ea typeface="Times New Roman"/>
                <a:cs typeface="Times New Roman"/>
                <a:sym typeface="Times New Roman"/>
              </a:rPr>
              <a:t>Pedagogical Content knowledge</a:t>
            </a:r>
            <a:endParaRPr sz="4000" dirty="0">
              <a:latin typeface="Times New Roman"/>
              <a:ea typeface="Times New Roman"/>
              <a:cs typeface="Times New Roman"/>
              <a:sym typeface="Times New Roman"/>
            </a:endParaRPr>
          </a:p>
          <a:p>
            <a:pPr marL="342900" lvl="0" indent="-285750" algn="l" rtl="0">
              <a:lnSpc>
                <a:spcPct val="100000"/>
              </a:lnSpc>
              <a:spcBef>
                <a:spcPts val="1200"/>
              </a:spcBef>
              <a:spcAft>
                <a:spcPts val="0"/>
              </a:spcAft>
              <a:buClr>
                <a:schemeClr val="dk1"/>
              </a:buClr>
              <a:buSzPct val="100000"/>
              <a:buChar char="•"/>
            </a:pPr>
            <a:r>
              <a:rPr lang="en-GB" sz="4000" dirty="0">
                <a:latin typeface="Times New Roman"/>
                <a:ea typeface="Times New Roman"/>
                <a:cs typeface="Times New Roman"/>
                <a:sym typeface="Times New Roman"/>
              </a:rPr>
              <a:t>Large classes</a:t>
            </a:r>
            <a:endParaRPr sz="4000" dirty="0">
              <a:latin typeface="Times New Roman"/>
              <a:ea typeface="Times New Roman"/>
              <a:cs typeface="Times New Roman"/>
              <a:sym typeface="Times New Roman"/>
            </a:endParaRPr>
          </a:p>
          <a:p>
            <a:pPr marL="0" lvl="0" indent="0" algn="l" rtl="0">
              <a:lnSpc>
                <a:spcPct val="100000"/>
              </a:lnSpc>
              <a:spcBef>
                <a:spcPts val="740"/>
              </a:spcBef>
              <a:spcAft>
                <a:spcPts val="0"/>
              </a:spcAft>
              <a:buClr>
                <a:schemeClr val="dk1"/>
              </a:buClr>
              <a:buSzPct val="100000"/>
              <a:buNone/>
            </a:pPr>
            <a:endParaRPr sz="4000" dirty="0">
              <a:latin typeface="Times New Roman"/>
              <a:ea typeface="Times New Roman"/>
              <a:cs typeface="Times New Roman"/>
              <a:sym typeface="Times New Roman"/>
            </a:endParaRPr>
          </a:p>
          <a:p>
            <a:pPr marL="0" marR="0" lvl="0" indent="0" algn="l" rtl="0">
              <a:lnSpc>
                <a:spcPct val="100000"/>
              </a:lnSpc>
              <a:spcBef>
                <a:spcPts val="500"/>
              </a:spcBef>
              <a:spcAft>
                <a:spcPts val="0"/>
              </a:spcAft>
              <a:buClr>
                <a:schemeClr val="dk1"/>
              </a:buClr>
              <a:buSzPct val="100000"/>
              <a:buFont typeface="Arial"/>
              <a:buNone/>
            </a:pPr>
            <a:endParaRPr sz="2700" b="1" i="0" u="none" strike="noStrike" cap="none" dirty="0">
              <a:solidFill>
                <a:srgbClr val="0070C0"/>
              </a:solidFill>
              <a:latin typeface="Tahoma"/>
              <a:ea typeface="Tahoma"/>
              <a:cs typeface="Tahoma"/>
              <a:sym typeface="Tahoma"/>
            </a:endParaRPr>
          </a:p>
          <a:p>
            <a:pPr marL="0" marR="0" lvl="0" indent="0" algn="l" rtl="0">
              <a:lnSpc>
                <a:spcPct val="100000"/>
              </a:lnSpc>
              <a:spcBef>
                <a:spcPts val="500"/>
              </a:spcBef>
              <a:spcAft>
                <a:spcPts val="0"/>
              </a:spcAft>
              <a:buClr>
                <a:schemeClr val="dk1"/>
              </a:buClr>
              <a:buSzPct val="100000"/>
              <a:buFont typeface="Arial"/>
              <a:buNone/>
            </a:pPr>
            <a:endParaRPr sz="2700" b="1" i="0" u="none" strike="noStrike" cap="none" dirty="0">
              <a:solidFill>
                <a:srgbClr val="0070C0"/>
              </a:solidFill>
              <a:latin typeface="Tahoma"/>
              <a:ea typeface="Tahoma"/>
              <a:cs typeface="Tahoma"/>
              <a:sym typeface="Tahoma"/>
            </a:endParaRPr>
          </a:p>
          <a:p>
            <a:pPr marL="0" marR="0" lvl="0" indent="0" algn="l" rtl="0">
              <a:lnSpc>
                <a:spcPct val="100000"/>
              </a:lnSpc>
              <a:spcBef>
                <a:spcPts val="500"/>
              </a:spcBef>
              <a:spcAft>
                <a:spcPts val="0"/>
              </a:spcAft>
              <a:buClr>
                <a:schemeClr val="dk1"/>
              </a:buClr>
              <a:buSzPct val="100000"/>
              <a:buFont typeface="Arial"/>
              <a:buNone/>
            </a:pPr>
            <a:endParaRPr sz="2700" b="0" i="0" u="none" strike="noStrike" cap="none" dirty="0">
              <a:solidFill>
                <a:schemeClr val="dk1"/>
              </a:solidFill>
              <a:latin typeface="Tahoma"/>
              <a:ea typeface="Tahoma"/>
              <a:cs typeface="Tahoma"/>
              <a:sym typeface="Tahoma"/>
            </a:endParaRPr>
          </a:p>
        </p:txBody>
      </p:sp>
      <p:sp>
        <p:nvSpPr>
          <p:cNvPr id="156" name="Google Shape;156;p1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
        <p:nvSpPr>
          <p:cNvPr id="157" name="Google Shape;157;p11"/>
          <p:cNvSpPr txBox="1"/>
          <p:nvPr/>
        </p:nvSpPr>
        <p:spPr>
          <a:xfrm>
            <a:off x="4427984" y="1375296"/>
            <a:ext cx="4716016" cy="4929051"/>
          </a:xfrm>
          <a:prstGeom prst="rect">
            <a:avLst/>
          </a:prstGeom>
          <a:solidFill>
            <a:srgbClr val="92D050"/>
          </a:solid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600"/>
              </a:spcBef>
              <a:spcAft>
                <a:spcPts val="0"/>
              </a:spcAft>
              <a:buClr>
                <a:schemeClr val="dk1"/>
              </a:buClr>
              <a:buSzPct val="100000"/>
              <a:buFont typeface="Arial"/>
              <a:buNone/>
            </a:pPr>
            <a:r>
              <a:rPr lang="en-GB" sz="4000" b="1" i="1" u="none" strike="noStrike" cap="none" dirty="0" smtClean="0">
                <a:solidFill>
                  <a:schemeClr val="dk1"/>
                </a:solidFill>
                <a:latin typeface="Times New Roman"/>
                <a:ea typeface="Times New Roman"/>
                <a:cs typeface="Times New Roman"/>
                <a:sym typeface="Times New Roman"/>
              </a:rPr>
              <a:t>Suggested  </a:t>
            </a:r>
            <a:r>
              <a:rPr lang="en-GB" sz="4000" b="1" i="1" u="none" strike="noStrike" cap="none" dirty="0">
                <a:solidFill>
                  <a:schemeClr val="dk1"/>
                </a:solidFill>
                <a:latin typeface="Times New Roman"/>
                <a:ea typeface="Times New Roman"/>
                <a:cs typeface="Times New Roman"/>
                <a:sym typeface="Times New Roman"/>
              </a:rPr>
              <a:t>Solutions</a:t>
            </a:r>
            <a:endParaRPr sz="4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00"/>
              </a:spcBef>
              <a:spcAft>
                <a:spcPts val="0"/>
              </a:spcAft>
              <a:buClr>
                <a:schemeClr val="dk1"/>
              </a:buClr>
              <a:buSzPct val="100000"/>
              <a:buFont typeface="Arial"/>
              <a:buChar char="•"/>
            </a:pPr>
            <a:r>
              <a:rPr lang="en-GB" sz="4000" b="0" i="0" u="none" strike="noStrike" cap="none" dirty="0">
                <a:solidFill>
                  <a:schemeClr val="dk1"/>
                </a:solidFill>
                <a:latin typeface="Times New Roman"/>
                <a:ea typeface="Times New Roman"/>
                <a:cs typeface="Times New Roman"/>
                <a:sym typeface="Times New Roman"/>
              </a:rPr>
              <a:t>Team teaching  </a:t>
            </a:r>
            <a:endParaRPr lang="en-GB" sz="4000" b="0" i="0" u="none" strike="noStrike" cap="none" dirty="0" smtClean="0">
              <a:solidFill>
                <a:schemeClr val="dk1"/>
              </a:solidFill>
              <a:latin typeface="Times New Roman"/>
              <a:ea typeface="Times New Roman"/>
              <a:cs typeface="Times New Roman"/>
              <a:sym typeface="Times New Roman"/>
            </a:endParaRPr>
          </a:p>
          <a:p>
            <a:pPr marR="0" lvl="0" algn="l" rtl="0">
              <a:lnSpc>
                <a:spcPct val="100000"/>
              </a:lnSpc>
              <a:spcBef>
                <a:spcPts val="600"/>
              </a:spcBef>
              <a:spcAft>
                <a:spcPts val="0"/>
              </a:spcAft>
              <a:buClr>
                <a:schemeClr val="dk1"/>
              </a:buClr>
              <a:buSzPct val="100000"/>
            </a:pPr>
            <a:endParaRPr sz="4000" b="1"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00"/>
              </a:spcBef>
              <a:spcAft>
                <a:spcPts val="0"/>
              </a:spcAft>
              <a:buClr>
                <a:schemeClr val="dk1"/>
              </a:buClr>
              <a:buSzPct val="100000"/>
              <a:buFont typeface="Arial"/>
              <a:buChar char="•"/>
            </a:pPr>
            <a:r>
              <a:rPr lang="en-GB" sz="4000" b="0" i="0" u="none" strike="noStrike" cap="none" dirty="0">
                <a:solidFill>
                  <a:schemeClr val="dk1"/>
                </a:solidFill>
                <a:latin typeface="Times New Roman"/>
                <a:ea typeface="Times New Roman"/>
                <a:cs typeface="Times New Roman"/>
                <a:sym typeface="Times New Roman"/>
              </a:rPr>
              <a:t>Peer teaching</a:t>
            </a:r>
            <a:endParaRPr sz="4000" b="1"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00"/>
              </a:spcBef>
              <a:spcAft>
                <a:spcPts val="0"/>
              </a:spcAft>
              <a:buClr>
                <a:schemeClr val="dk1"/>
              </a:buClr>
              <a:buSzPct val="100000"/>
              <a:buFont typeface="Arial"/>
              <a:buChar char="•"/>
            </a:pPr>
            <a:r>
              <a:rPr lang="en-GB" sz="4000" b="0" i="0" u="none" strike="noStrike" cap="none" dirty="0">
                <a:solidFill>
                  <a:schemeClr val="dk1"/>
                </a:solidFill>
                <a:latin typeface="Times New Roman"/>
                <a:ea typeface="Times New Roman"/>
                <a:cs typeface="Times New Roman"/>
                <a:sym typeface="Times New Roman"/>
              </a:rPr>
              <a:t>Lesson observation</a:t>
            </a:r>
            <a:endParaRPr sz="4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00"/>
              </a:spcBef>
              <a:spcAft>
                <a:spcPts val="0"/>
              </a:spcAft>
              <a:buClr>
                <a:schemeClr val="dk1"/>
              </a:buClr>
              <a:buSzPct val="100000"/>
              <a:buFont typeface="Arial"/>
              <a:buChar char="•"/>
            </a:pPr>
            <a:r>
              <a:rPr lang="en-GB" sz="4000" b="0" i="0" u="none" strike="noStrike" cap="none" dirty="0">
                <a:solidFill>
                  <a:schemeClr val="dk1"/>
                </a:solidFill>
                <a:latin typeface="Times New Roman"/>
                <a:ea typeface="Times New Roman"/>
                <a:cs typeface="Times New Roman"/>
                <a:sym typeface="Times New Roman"/>
              </a:rPr>
              <a:t>Learning resources development and try-outs</a:t>
            </a:r>
            <a:endParaRPr sz="4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00"/>
              </a:spcBef>
              <a:spcAft>
                <a:spcPts val="0"/>
              </a:spcAft>
              <a:buClr>
                <a:schemeClr val="dk1"/>
              </a:buClr>
              <a:buSzPct val="100000"/>
              <a:buFont typeface="Arial"/>
              <a:buChar char="•"/>
            </a:pPr>
            <a:r>
              <a:rPr lang="en-GB" sz="4000" b="0" i="0" u="none" strike="noStrike" cap="none" dirty="0">
                <a:solidFill>
                  <a:schemeClr val="dk1"/>
                </a:solidFill>
                <a:latin typeface="Times New Roman"/>
                <a:ea typeface="Times New Roman"/>
                <a:cs typeface="Times New Roman"/>
                <a:sym typeface="Times New Roman"/>
              </a:rPr>
              <a:t>Mentorship/Coaching</a:t>
            </a:r>
            <a:endParaRPr sz="4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00"/>
              </a:spcBef>
              <a:spcAft>
                <a:spcPts val="0"/>
              </a:spcAft>
              <a:buClr>
                <a:schemeClr val="dk1"/>
              </a:buClr>
              <a:buSzPct val="100000"/>
              <a:buFont typeface="Arial"/>
              <a:buNone/>
            </a:pPr>
            <a:endParaRPr sz="2700" b="1" i="0" u="none" strike="noStrike" cap="none" dirty="0">
              <a:solidFill>
                <a:srgbClr val="0070C0"/>
              </a:solidFill>
              <a:latin typeface="Tahoma"/>
              <a:ea typeface="Tahoma"/>
              <a:cs typeface="Tahoma"/>
              <a:sym typeface="Tahoma"/>
            </a:endParaRPr>
          </a:p>
          <a:p>
            <a:pPr marL="0" marR="0" lvl="0" indent="0" algn="l" rtl="0">
              <a:lnSpc>
                <a:spcPct val="100000"/>
              </a:lnSpc>
              <a:spcBef>
                <a:spcPts val="500"/>
              </a:spcBef>
              <a:spcAft>
                <a:spcPts val="0"/>
              </a:spcAft>
              <a:buClr>
                <a:schemeClr val="dk1"/>
              </a:buClr>
              <a:buSzPct val="100000"/>
              <a:buFont typeface="Arial"/>
              <a:buNone/>
            </a:pPr>
            <a:endParaRPr sz="2700" b="1" i="0" u="none" strike="noStrike" cap="none" dirty="0">
              <a:solidFill>
                <a:srgbClr val="0070C0"/>
              </a:solidFill>
              <a:latin typeface="Tahoma"/>
              <a:ea typeface="Tahoma"/>
              <a:cs typeface="Tahoma"/>
              <a:sym typeface="Tahoma"/>
            </a:endParaRPr>
          </a:p>
          <a:p>
            <a:pPr marL="0" marR="0" lvl="0" indent="0" algn="l" rtl="0">
              <a:lnSpc>
                <a:spcPct val="100000"/>
              </a:lnSpc>
              <a:spcBef>
                <a:spcPts val="500"/>
              </a:spcBef>
              <a:spcAft>
                <a:spcPts val="0"/>
              </a:spcAft>
              <a:buClr>
                <a:schemeClr val="dk1"/>
              </a:buClr>
              <a:buSzPct val="100000"/>
              <a:buFont typeface="Arial"/>
              <a:buNone/>
            </a:pPr>
            <a:endParaRPr sz="2700" b="0" i="0" u="none" strike="noStrike" cap="none" dirty="0">
              <a:solidFill>
                <a:schemeClr val="dk1"/>
              </a:solidFill>
              <a:latin typeface="Tahoma"/>
              <a:ea typeface="Tahoma"/>
              <a:cs typeface="Tahoma"/>
              <a:sym typeface="Tahoma"/>
            </a:endParaRPr>
          </a:p>
        </p:txBody>
      </p:sp>
      <p:sp>
        <p:nvSpPr>
          <p:cNvPr id="158" name="Google Shape;158;p11"/>
          <p:cNvSpPr txBox="1">
            <a:spLocks noGrp="1"/>
          </p:cNvSpPr>
          <p:nvPr>
            <p:ph type="title"/>
          </p:nvPr>
        </p:nvSpPr>
        <p:spPr>
          <a:xfrm>
            <a:off x="139065" y="10728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Suggested answers to Activity 1</a:t>
            </a:r>
            <a:endParaRPr dirty="0"/>
          </a:p>
        </p:txBody>
      </p:sp>
    </p:spTree>
  </p:cSld>
  <p:clrMapOvr>
    <a:masterClrMapping/>
  </p:clrMapOvr>
  <p:transition>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body" idx="1"/>
          </p:nvPr>
        </p:nvSpPr>
        <p:spPr>
          <a:xfrm>
            <a:off x="72737" y="1589809"/>
            <a:ext cx="8988136" cy="4405746"/>
          </a:xfrm>
          <a:prstGeom prst="rect">
            <a:avLst/>
          </a:prstGeom>
          <a:noFill/>
          <a:ln>
            <a:noFill/>
          </a:ln>
        </p:spPr>
        <p:txBody>
          <a:bodyPr spcFirstLastPara="1" wrap="square" lIns="91425" tIns="45700" rIns="91425" bIns="45700" anchor="t" anchorCtr="0">
            <a:noAutofit/>
          </a:bodyPr>
          <a:lstStyle/>
          <a:p>
            <a:pPr marL="544513" lvl="0" indent="-457200" algn="l" rtl="0">
              <a:lnSpc>
                <a:spcPct val="100000"/>
              </a:lnSpc>
              <a:spcBef>
                <a:spcPts val="0"/>
              </a:spcBef>
              <a:spcAft>
                <a:spcPts val="0"/>
              </a:spcAft>
              <a:buClr>
                <a:schemeClr val="dk1"/>
              </a:buClr>
              <a:buSzPts val="2800"/>
              <a:buFont typeface="Calibri"/>
              <a:buAutoNum type="arabicPeriod"/>
            </a:pPr>
            <a:r>
              <a:rPr lang="en-GB" sz="3600" b="1" dirty="0">
                <a:latin typeface="Times New Roman"/>
                <a:ea typeface="Times New Roman"/>
                <a:cs typeface="Times New Roman"/>
                <a:sym typeface="Times New Roman"/>
              </a:rPr>
              <a:t>Face to </a:t>
            </a:r>
            <a:r>
              <a:rPr lang="en-GB" sz="3600" b="1" dirty="0" smtClean="0">
                <a:latin typeface="Times New Roman"/>
                <a:ea typeface="Times New Roman"/>
                <a:cs typeface="Times New Roman"/>
                <a:sym typeface="Times New Roman"/>
              </a:rPr>
              <a:t>face</a:t>
            </a:r>
            <a:r>
              <a:rPr lang="en-GB" sz="3600" dirty="0" smtClean="0">
                <a:latin typeface="Times New Roman"/>
                <a:ea typeface="Times New Roman"/>
                <a:cs typeface="Times New Roman"/>
                <a:sym typeface="Times New Roman"/>
              </a:rPr>
              <a:t>: teachers </a:t>
            </a:r>
            <a:r>
              <a:rPr lang="en-GB" sz="3600" dirty="0">
                <a:latin typeface="Times New Roman"/>
                <a:ea typeface="Times New Roman"/>
                <a:cs typeface="Times New Roman"/>
                <a:sym typeface="Times New Roman"/>
              </a:rPr>
              <a:t>meet physically to plan, discuss and share best practices </a:t>
            </a:r>
            <a:endParaRPr lang="en-GB" sz="3600" dirty="0" smtClean="0">
              <a:latin typeface="Times New Roman"/>
              <a:ea typeface="Times New Roman"/>
              <a:cs typeface="Times New Roman"/>
              <a:sym typeface="Times New Roman"/>
            </a:endParaRPr>
          </a:p>
          <a:p>
            <a:pPr marL="544513" lvl="0" indent="-457200" algn="l" rtl="0">
              <a:lnSpc>
                <a:spcPct val="100000"/>
              </a:lnSpc>
              <a:spcBef>
                <a:spcPts val="0"/>
              </a:spcBef>
              <a:spcAft>
                <a:spcPts val="0"/>
              </a:spcAft>
              <a:buClr>
                <a:schemeClr val="dk1"/>
              </a:buClr>
              <a:buSzPts val="2800"/>
              <a:buFont typeface="Calibri"/>
              <a:buAutoNum type="arabicPeriod"/>
            </a:pPr>
            <a:r>
              <a:rPr lang="en-GB" sz="3600" b="1" dirty="0" smtClean="0">
                <a:latin typeface="Times New Roman"/>
                <a:ea typeface="Times New Roman"/>
                <a:cs typeface="Times New Roman"/>
                <a:sym typeface="Times New Roman"/>
              </a:rPr>
              <a:t>Online </a:t>
            </a:r>
            <a:r>
              <a:rPr lang="en-GB" sz="3600" b="1" dirty="0">
                <a:latin typeface="Times New Roman"/>
                <a:ea typeface="Times New Roman"/>
                <a:cs typeface="Times New Roman"/>
                <a:sym typeface="Times New Roman"/>
              </a:rPr>
              <a:t>or virtual </a:t>
            </a:r>
            <a:r>
              <a:rPr lang="en-GB" sz="3600" b="1" dirty="0" smtClean="0">
                <a:latin typeface="Times New Roman"/>
                <a:ea typeface="Times New Roman"/>
                <a:cs typeface="Times New Roman"/>
                <a:sym typeface="Times New Roman"/>
              </a:rPr>
              <a:t>platforms: </a:t>
            </a:r>
            <a:r>
              <a:rPr lang="en-GB" sz="3600" dirty="0" smtClean="0">
                <a:latin typeface="Times New Roman"/>
                <a:ea typeface="Times New Roman"/>
                <a:cs typeface="Times New Roman"/>
                <a:sym typeface="Times New Roman"/>
              </a:rPr>
              <a:t>include </a:t>
            </a:r>
            <a:r>
              <a:rPr lang="en-GB" sz="3600" dirty="0">
                <a:latin typeface="Times New Roman"/>
                <a:ea typeface="Times New Roman"/>
                <a:cs typeface="Times New Roman"/>
                <a:sym typeface="Times New Roman"/>
              </a:rPr>
              <a:t>Learning Management Systems (LMS), Video Conferencing tools and Social Networking sites, </a:t>
            </a:r>
            <a:endParaRPr sz="3600" dirty="0">
              <a:latin typeface="Times New Roman"/>
              <a:ea typeface="Times New Roman"/>
              <a:cs typeface="Times New Roman"/>
              <a:sym typeface="Times New Roman"/>
            </a:endParaRPr>
          </a:p>
          <a:p>
            <a:pPr marL="544513" lvl="0" indent="-457200" algn="l" rtl="0">
              <a:lnSpc>
                <a:spcPct val="100000"/>
              </a:lnSpc>
              <a:spcBef>
                <a:spcPts val="560"/>
              </a:spcBef>
              <a:spcAft>
                <a:spcPts val="0"/>
              </a:spcAft>
              <a:buClr>
                <a:schemeClr val="dk1"/>
              </a:buClr>
              <a:buSzPts val="2800"/>
              <a:buFont typeface="Calibri"/>
              <a:buAutoNum type="arabicPeriod"/>
            </a:pPr>
            <a:r>
              <a:rPr lang="en-GB" sz="3600" b="1" dirty="0">
                <a:latin typeface="Times New Roman"/>
                <a:ea typeface="Times New Roman"/>
                <a:cs typeface="Times New Roman"/>
                <a:sym typeface="Times New Roman"/>
              </a:rPr>
              <a:t>Blended</a:t>
            </a:r>
            <a:r>
              <a:rPr lang="en-GB" sz="3600" dirty="0">
                <a:latin typeface="Times New Roman"/>
                <a:ea typeface="Times New Roman"/>
                <a:cs typeface="Times New Roman"/>
                <a:sym typeface="Times New Roman"/>
              </a:rPr>
              <a:t>: </a:t>
            </a:r>
            <a:r>
              <a:rPr lang="en-GB" sz="3600" dirty="0" smtClean="0">
                <a:latin typeface="Times New Roman"/>
                <a:ea typeface="Times New Roman"/>
                <a:cs typeface="Times New Roman"/>
                <a:sym typeface="Times New Roman"/>
              </a:rPr>
              <a:t>group </a:t>
            </a:r>
            <a:r>
              <a:rPr lang="en-GB" sz="3600" dirty="0">
                <a:latin typeface="Times New Roman"/>
                <a:ea typeface="Times New Roman"/>
                <a:cs typeface="Times New Roman"/>
                <a:sym typeface="Times New Roman"/>
              </a:rPr>
              <a:t>members combine physical meeting with online or virtual meeting. </a:t>
            </a:r>
            <a:endParaRPr sz="3600" dirty="0">
              <a:latin typeface="Times New Roman"/>
              <a:ea typeface="Times New Roman"/>
              <a:cs typeface="Times New Roman"/>
              <a:sym typeface="Times New Roman"/>
            </a:endParaRPr>
          </a:p>
        </p:txBody>
      </p:sp>
      <p:sp>
        <p:nvSpPr>
          <p:cNvPr id="164" name="Google Shape;164;p12"/>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
        <p:nvSpPr>
          <p:cNvPr id="165" name="Google Shape;165;p12"/>
          <p:cNvSpPr txBox="1">
            <a:spLocks noGrp="1"/>
          </p:cNvSpPr>
          <p:nvPr>
            <p:ph type="title"/>
          </p:nvPr>
        </p:nvSpPr>
        <p:spPr>
          <a:xfrm>
            <a:off x="179705" y="147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latin typeface="Times New Roman" pitchFamily="18" charset="0"/>
                <a:ea typeface="Arial Rounded"/>
                <a:cs typeface="Times New Roman" pitchFamily="18" charset="0"/>
                <a:sym typeface="Arial Rounded"/>
              </a:rPr>
              <a:t>Forms of </a:t>
            </a:r>
            <a:r>
              <a:rPr lang="en-GB" dirty="0" err="1">
                <a:latin typeface="Times New Roman" pitchFamily="18" charset="0"/>
                <a:ea typeface="Arial Rounded"/>
                <a:cs typeface="Times New Roman" pitchFamily="18" charset="0"/>
                <a:sym typeface="Arial Rounded"/>
              </a:rPr>
              <a:t>CoP</a:t>
            </a:r>
            <a:endParaRPr dirty="0">
              <a:latin typeface="Times New Roman" pitchFamily="18" charset="0"/>
              <a:cs typeface="Times New Roman" pitchFamily="18" charset="0"/>
            </a:endParaRPr>
          </a:p>
        </p:txBody>
      </p:sp>
    </p:spTree>
  </p:cSld>
  <p:clrMapOvr>
    <a:masterClrMapping/>
  </p:clrMapOvr>
  <p:transition>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dirty="0"/>
              <a:t>Types of </a:t>
            </a:r>
            <a:r>
              <a:rPr lang="en-GB" b="1" dirty="0" err="1"/>
              <a:t>CoP</a:t>
            </a:r>
            <a:r>
              <a:rPr lang="en-GB" b="1" dirty="0"/>
              <a:t> activities</a:t>
            </a:r>
            <a:endParaRPr b="1" dirty="0"/>
          </a:p>
        </p:txBody>
      </p:sp>
      <p:sp>
        <p:nvSpPr>
          <p:cNvPr id="171" name="Google Shape;171;p13"/>
          <p:cNvSpPr txBox="1">
            <a:spLocks noGrp="1"/>
          </p:cNvSpPr>
          <p:nvPr>
            <p:ph type="body" idx="1"/>
          </p:nvPr>
        </p:nvSpPr>
        <p:spPr>
          <a:xfrm>
            <a:off x="457199" y="1600202"/>
            <a:ext cx="8468591"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GB" sz="3600" b="1" dirty="0" smtClean="0"/>
              <a:t>Task 1: </a:t>
            </a:r>
            <a:r>
              <a:rPr lang="en-GB" sz="3600" dirty="0" smtClean="0"/>
              <a:t>In </a:t>
            </a:r>
            <a:r>
              <a:rPr lang="en-GB" sz="3600" dirty="0"/>
              <a:t>pairs </a:t>
            </a:r>
            <a:r>
              <a:rPr lang="en-GB" sz="3600" dirty="0" smtClean="0"/>
              <a:t>describe </a:t>
            </a:r>
            <a:r>
              <a:rPr lang="en-GB" sz="3600" dirty="0"/>
              <a:t>how you would implement one of </a:t>
            </a:r>
            <a:r>
              <a:rPr lang="en-GB" sz="3600" dirty="0" smtClean="0"/>
              <a:t>the </a:t>
            </a:r>
            <a:r>
              <a:rPr lang="en-GB" sz="3600" dirty="0" err="1" smtClean="0"/>
              <a:t>CoP</a:t>
            </a:r>
            <a:r>
              <a:rPr lang="en-GB" sz="3600" dirty="0" smtClean="0"/>
              <a:t> </a:t>
            </a:r>
            <a:r>
              <a:rPr lang="en-GB" sz="3600" dirty="0"/>
              <a:t>activities in </a:t>
            </a:r>
            <a:r>
              <a:rPr lang="en-GB" sz="3600" dirty="0" smtClean="0"/>
              <a:t>your school; </a:t>
            </a:r>
            <a:endParaRPr sz="3600" dirty="0">
              <a:sym typeface="Times New Roman"/>
            </a:endParaRPr>
          </a:p>
          <a:p>
            <a:pPr marL="514350" lvl="0" indent="-514350" algn="l" rtl="0">
              <a:lnSpc>
                <a:spcPct val="100000"/>
              </a:lnSpc>
              <a:spcBef>
                <a:spcPts val="640"/>
              </a:spcBef>
              <a:spcAft>
                <a:spcPts val="0"/>
              </a:spcAft>
              <a:buClr>
                <a:schemeClr val="dk1"/>
              </a:buClr>
              <a:buSzPts val="3200"/>
              <a:buFont typeface="Calibri"/>
              <a:buAutoNum type="alphaLcParenR"/>
            </a:pPr>
            <a:r>
              <a:rPr lang="en-GB" sz="3600" dirty="0">
                <a:sym typeface="Times New Roman"/>
              </a:rPr>
              <a:t>Collaborative lesson planning, </a:t>
            </a:r>
            <a:endParaRPr sz="3600" dirty="0">
              <a:sym typeface="Times New Roman"/>
            </a:endParaRPr>
          </a:p>
          <a:p>
            <a:pPr marL="514350" lvl="0" indent="-514350" algn="l" rtl="0">
              <a:lnSpc>
                <a:spcPct val="100000"/>
              </a:lnSpc>
              <a:spcBef>
                <a:spcPts val="640"/>
              </a:spcBef>
              <a:spcAft>
                <a:spcPts val="0"/>
              </a:spcAft>
              <a:buClr>
                <a:schemeClr val="dk1"/>
              </a:buClr>
              <a:buSzPts val="3200"/>
              <a:buFont typeface="Calibri"/>
              <a:buAutoNum type="alphaLcParenR"/>
            </a:pPr>
            <a:r>
              <a:rPr lang="en-GB" sz="3600" dirty="0">
                <a:sym typeface="Times New Roman"/>
              </a:rPr>
              <a:t>Team teaching, </a:t>
            </a:r>
            <a:endParaRPr sz="3600" dirty="0">
              <a:sym typeface="Times New Roman"/>
            </a:endParaRPr>
          </a:p>
          <a:p>
            <a:pPr marL="514350" lvl="0" indent="-514350" algn="l" rtl="0">
              <a:lnSpc>
                <a:spcPct val="100000"/>
              </a:lnSpc>
              <a:spcBef>
                <a:spcPts val="640"/>
              </a:spcBef>
              <a:spcAft>
                <a:spcPts val="0"/>
              </a:spcAft>
              <a:buClr>
                <a:schemeClr val="dk1"/>
              </a:buClr>
              <a:buSzPts val="3200"/>
              <a:buFont typeface="Calibri"/>
              <a:buAutoNum type="alphaLcParenR"/>
            </a:pPr>
            <a:r>
              <a:rPr lang="en-GB" sz="3600" dirty="0">
                <a:sym typeface="Times New Roman"/>
              </a:rPr>
              <a:t>Lesson observation, </a:t>
            </a:r>
            <a:endParaRPr sz="3600" dirty="0">
              <a:sym typeface="Times New Roman"/>
            </a:endParaRPr>
          </a:p>
          <a:p>
            <a:pPr marL="514350" lvl="0" indent="-514350" algn="l" rtl="0">
              <a:lnSpc>
                <a:spcPct val="100000"/>
              </a:lnSpc>
              <a:spcBef>
                <a:spcPts val="640"/>
              </a:spcBef>
              <a:spcAft>
                <a:spcPts val="0"/>
              </a:spcAft>
              <a:buClr>
                <a:schemeClr val="dk1"/>
              </a:buClr>
              <a:buSzPts val="3200"/>
              <a:buFont typeface="Calibri"/>
              <a:buAutoNum type="alphaLcParenR"/>
            </a:pPr>
            <a:r>
              <a:rPr lang="en-GB" sz="3600" dirty="0">
                <a:sym typeface="Times New Roman"/>
              </a:rPr>
              <a:t>Development and trying out of learning resources  </a:t>
            </a:r>
            <a:endParaRPr sz="3600" dirty="0">
              <a:sym typeface="Times New Roman"/>
            </a:endParaRPr>
          </a:p>
          <a:p>
            <a:pPr marL="0" lvl="0" indent="0" algn="l" rtl="0">
              <a:lnSpc>
                <a:spcPct val="100000"/>
              </a:lnSpc>
              <a:spcBef>
                <a:spcPts val="640"/>
              </a:spcBef>
              <a:spcAft>
                <a:spcPts val="0"/>
              </a:spcAft>
              <a:buClr>
                <a:schemeClr val="dk1"/>
              </a:buClr>
              <a:buSzPts val="3200"/>
              <a:buNone/>
            </a:pPr>
            <a:r>
              <a:rPr lang="en-GB" sz="3600" dirty="0">
                <a:sym typeface="Times New Roman"/>
              </a:rPr>
              <a:t>  </a:t>
            </a:r>
            <a:endParaRPr sz="3600" dirty="0">
              <a:sym typeface="Times New Roman"/>
            </a:endParaRPr>
          </a:p>
        </p:txBody>
      </p:sp>
    </p:spTree>
  </p:cSld>
  <p:clrMapOvr>
    <a:masterClrMapping/>
  </p:clrMapOvr>
  <p:transition>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Modelling of CoP</a:t>
            </a:r>
            <a:endParaRPr/>
          </a:p>
        </p:txBody>
      </p:sp>
      <p:sp>
        <p:nvSpPr>
          <p:cNvPr id="177" name="Google Shape;177;p14"/>
          <p:cNvSpPr txBox="1">
            <a:spLocks noGrp="1"/>
          </p:cNvSpPr>
          <p:nvPr>
            <p:ph type="body" idx="1"/>
          </p:nvPr>
        </p:nvSpPr>
        <p:spPr>
          <a:xfrm>
            <a:off x="457200" y="1600202"/>
            <a:ext cx="86868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GB" sz="3600" b="1" dirty="0" smtClean="0"/>
              <a:t>Task 2: </a:t>
            </a:r>
            <a:r>
              <a:rPr lang="en-GB" sz="3600" dirty="0" smtClean="0"/>
              <a:t>In </a:t>
            </a:r>
            <a:r>
              <a:rPr lang="en-GB" sz="3600" dirty="0"/>
              <a:t>groups of five </a:t>
            </a:r>
            <a:r>
              <a:rPr lang="en-GB" sz="3600" dirty="0" smtClean="0"/>
              <a:t>form </a:t>
            </a:r>
            <a:r>
              <a:rPr lang="en-GB" sz="3600" dirty="0"/>
              <a:t>a community of practice </a:t>
            </a:r>
            <a:r>
              <a:rPr lang="en-GB" sz="3600" dirty="0" smtClean="0"/>
              <a:t>(face-to-face</a:t>
            </a:r>
            <a:r>
              <a:rPr lang="en-GB" sz="3600" dirty="0"/>
              <a:t>, virtual or blended). Identify a concept in one of the strands in your subject area (</a:t>
            </a:r>
            <a:r>
              <a:rPr lang="en-GB" sz="3600" dirty="0" smtClean="0"/>
              <a:t>Pre-technical Studies, Agriculture </a:t>
            </a:r>
            <a:r>
              <a:rPr lang="en-GB" sz="3600" dirty="0"/>
              <a:t>&amp; Nutrition). Suggest various improvised learning </a:t>
            </a:r>
            <a:r>
              <a:rPr lang="en-GB" sz="3600" dirty="0" smtClean="0"/>
              <a:t>resources </a:t>
            </a:r>
            <a:r>
              <a:rPr lang="en-GB" sz="3600" dirty="0"/>
              <a:t>that can be used to enhance learning of this concept. </a:t>
            </a:r>
            <a:endParaRPr sz="3600" dirty="0"/>
          </a:p>
        </p:txBody>
      </p:sp>
    </p:spTree>
  </p:cSld>
  <p:clrMapOvr>
    <a:masterClrMapping/>
  </p:clrMapOvr>
  <p:transition>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body" idx="1"/>
          </p:nvPr>
        </p:nvSpPr>
        <p:spPr>
          <a:xfrm>
            <a:off x="197427" y="1716525"/>
            <a:ext cx="8873837"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600"/>
              <a:buChar char="•"/>
            </a:pPr>
            <a:r>
              <a:rPr lang="en-GB" sz="3600" dirty="0">
                <a:latin typeface="Times New Roman"/>
                <a:ea typeface="Times New Roman"/>
                <a:cs typeface="Times New Roman"/>
                <a:sym typeface="Times New Roman"/>
              </a:rPr>
              <a:t>Mutual respect for peers and colleagues</a:t>
            </a:r>
            <a:endParaRPr sz="3600" dirty="0">
              <a:latin typeface="Times New Roman"/>
              <a:ea typeface="Times New Roman"/>
              <a:cs typeface="Times New Roman"/>
              <a:sym typeface="Times New Roman"/>
            </a:endParaRPr>
          </a:p>
          <a:p>
            <a:pPr marL="342900" lvl="0" indent="-342900" algn="l" rtl="0">
              <a:lnSpc>
                <a:spcPct val="100000"/>
              </a:lnSpc>
              <a:spcBef>
                <a:spcPts val="720"/>
              </a:spcBef>
              <a:spcAft>
                <a:spcPts val="0"/>
              </a:spcAft>
              <a:buClr>
                <a:schemeClr val="dk1"/>
              </a:buClr>
              <a:buSzPts val="3600"/>
              <a:buChar char="•"/>
            </a:pPr>
            <a:r>
              <a:rPr lang="en-GB" sz="3600" dirty="0">
                <a:latin typeface="Times New Roman"/>
                <a:ea typeface="Times New Roman"/>
                <a:cs typeface="Times New Roman"/>
                <a:sym typeface="Times New Roman"/>
              </a:rPr>
              <a:t>Equitable Distribution of work and leadership positions amongst members. </a:t>
            </a:r>
            <a:endParaRPr sz="3600" dirty="0">
              <a:latin typeface="Times New Roman"/>
              <a:ea typeface="Times New Roman"/>
              <a:cs typeface="Times New Roman"/>
              <a:sym typeface="Times New Roman"/>
            </a:endParaRPr>
          </a:p>
          <a:p>
            <a:pPr marL="342900" lvl="0" indent="-342900" algn="l" rtl="0">
              <a:lnSpc>
                <a:spcPct val="100000"/>
              </a:lnSpc>
              <a:spcBef>
                <a:spcPts val="720"/>
              </a:spcBef>
              <a:spcAft>
                <a:spcPts val="0"/>
              </a:spcAft>
              <a:buClr>
                <a:schemeClr val="dk1"/>
              </a:buClr>
              <a:buSzPts val="3600"/>
              <a:buChar char="•"/>
            </a:pPr>
            <a:r>
              <a:rPr lang="en-GB" sz="3600" dirty="0">
                <a:latin typeface="Times New Roman"/>
                <a:ea typeface="Times New Roman"/>
                <a:cs typeface="Times New Roman"/>
                <a:sym typeface="Times New Roman"/>
              </a:rPr>
              <a:t>Maintain confidentiality within the </a:t>
            </a:r>
            <a:r>
              <a:rPr lang="en-GB" sz="3600" dirty="0" err="1">
                <a:latin typeface="Times New Roman"/>
                <a:ea typeface="Times New Roman"/>
                <a:cs typeface="Times New Roman"/>
                <a:sym typeface="Times New Roman"/>
              </a:rPr>
              <a:t>CoP.</a:t>
            </a:r>
            <a:endParaRPr sz="3600" dirty="0">
              <a:latin typeface="Times New Roman"/>
              <a:ea typeface="Times New Roman"/>
              <a:cs typeface="Times New Roman"/>
              <a:sym typeface="Times New Roman"/>
            </a:endParaRPr>
          </a:p>
          <a:p>
            <a:pPr marL="342900" lvl="0" indent="-342900" algn="l" rtl="0">
              <a:lnSpc>
                <a:spcPct val="100000"/>
              </a:lnSpc>
              <a:spcBef>
                <a:spcPts val="720"/>
              </a:spcBef>
              <a:spcAft>
                <a:spcPts val="0"/>
              </a:spcAft>
              <a:buClr>
                <a:schemeClr val="dk1"/>
              </a:buClr>
              <a:buSzPts val="3600"/>
              <a:buChar char="•"/>
            </a:pPr>
            <a:r>
              <a:rPr lang="en-GB" sz="3600" dirty="0">
                <a:latin typeface="Times New Roman"/>
                <a:ea typeface="Times New Roman"/>
                <a:cs typeface="Times New Roman"/>
                <a:sym typeface="Times New Roman"/>
              </a:rPr>
              <a:t>Active participation and respect of other peoples’ opinion. Observing online etiquette </a:t>
            </a:r>
            <a:endParaRPr sz="3600" dirty="0">
              <a:latin typeface="Times New Roman"/>
              <a:ea typeface="Times New Roman"/>
              <a:cs typeface="Times New Roman"/>
              <a:sym typeface="Times New Roman"/>
            </a:endParaRPr>
          </a:p>
        </p:txBody>
      </p:sp>
      <p:sp>
        <p:nvSpPr>
          <p:cNvPr id="183" name="Google Shape;183;p15"/>
          <p:cNvSpPr txBox="1">
            <a:spLocks noGrp="1"/>
          </p:cNvSpPr>
          <p:nvPr>
            <p:ph type="title"/>
          </p:nvPr>
        </p:nvSpPr>
        <p:spPr>
          <a:xfrm>
            <a:off x="-145473" y="149024"/>
            <a:ext cx="726341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4000" dirty="0"/>
              <a:t>Principles for sustaining the implementation of </a:t>
            </a:r>
            <a:r>
              <a:rPr lang="en-GB" sz="4000" dirty="0" err="1"/>
              <a:t>CoP</a:t>
            </a:r>
            <a:endParaRPr sz="4000" dirty="0"/>
          </a:p>
        </p:txBody>
      </p:sp>
    </p:spTree>
  </p:cSld>
  <p:clrMapOvr>
    <a:masterClrMapping/>
  </p:clrMapOvr>
  <p:transition>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body" idx="1"/>
          </p:nvPr>
        </p:nvSpPr>
        <p:spPr>
          <a:xfrm>
            <a:off x="457200" y="1891150"/>
            <a:ext cx="8229600" cy="347055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5400"/>
              <a:buNone/>
            </a:pPr>
            <a:r>
              <a:rPr lang="en-GB" sz="3600" i="1" dirty="0">
                <a:sym typeface="Times New Roman"/>
              </a:rPr>
              <a:t>Activity </a:t>
            </a:r>
            <a:r>
              <a:rPr lang="en-US" sz="3600" i="1" dirty="0" smtClean="0">
                <a:sym typeface="Times New Roman"/>
              </a:rPr>
              <a:t>2</a:t>
            </a:r>
            <a:endParaRPr sz="3600" i="1" dirty="0">
              <a:sym typeface="Times New Roman"/>
            </a:endParaRPr>
          </a:p>
          <a:p>
            <a:pPr marL="0" lvl="0" indent="0" algn="just" rtl="0">
              <a:lnSpc>
                <a:spcPct val="100000"/>
              </a:lnSpc>
              <a:spcBef>
                <a:spcPts val="1080"/>
              </a:spcBef>
              <a:spcAft>
                <a:spcPts val="0"/>
              </a:spcAft>
              <a:buClr>
                <a:schemeClr val="dk1"/>
              </a:buClr>
              <a:buSzPts val="5400"/>
              <a:buNone/>
            </a:pPr>
            <a:r>
              <a:rPr lang="en-GB" sz="3600" dirty="0"/>
              <a:t>What are</a:t>
            </a:r>
            <a:r>
              <a:rPr lang="en-GB" sz="3600" dirty="0">
                <a:sym typeface="Times New Roman"/>
              </a:rPr>
              <a:t> the benefits of </a:t>
            </a:r>
            <a:r>
              <a:rPr lang="en-GB" sz="3600" dirty="0" err="1">
                <a:sym typeface="Times New Roman"/>
              </a:rPr>
              <a:t>CoP</a:t>
            </a:r>
            <a:r>
              <a:rPr lang="en-GB" sz="3600" dirty="0"/>
              <a:t>?</a:t>
            </a:r>
            <a:endParaRPr sz="3600" dirty="0">
              <a:sym typeface="Times New Roman"/>
            </a:endParaRPr>
          </a:p>
        </p:txBody>
      </p:sp>
      <p:sp>
        <p:nvSpPr>
          <p:cNvPr id="189" name="Google Shape;189;p16"/>
          <p:cNvSpPr txBox="1">
            <a:spLocks noGrp="1"/>
          </p:cNvSpPr>
          <p:nvPr>
            <p:ph type="title"/>
          </p:nvPr>
        </p:nvSpPr>
        <p:spPr>
          <a:xfrm>
            <a:off x="0" y="274638"/>
            <a:ext cx="675409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Benefits of Communities of Practice</a:t>
            </a:r>
            <a:endParaRPr dirty="0"/>
          </a:p>
        </p:txBody>
      </p:sp>
    </p:spTree>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title"/>
          </p:nvPr>
        </p:nvSpPr>
        <p:spPr>
          <a:xfrm>
            <a:off x="187036" y="160655"/>
            <a:ext cx="6515100" cy="824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smtClean="0"/>
              <a:t>Some Expected </a:t>
            </a:r>
            <a:r>
              <a:rPr lang="en-GB" dirty="0"/>
              <a:t>responses</a:t>
            </a:r>
            <a:endParaRPr dirty="0"/>
          </a:p>
        </p:txBody>
      </p:sp>
      <p:sp>
        <p:nvSpPr>
          <p:cNvPr id="195" name="Google Shape;195;p17"/>
          <p:cNvSpPr txBox="1">
            <a:spLocks noGrp="1"/>
          </p:cNvSpPr>
          <p:nvPr>
            <p:ph type="body" idx="1"/>
          </p:nvPr>
        </p:nvSpPr>
        <p:spPr>
          <a:xfrm>
            <a:off x="218209" y="1660414"/>
            <a:ext cx="8925791" cy="447022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600"/>
              </a:spcBef>
              <a:spcAft>
                <a:spcPts val="800"/>
              </a:spcAft>
              <a:buClr>
                <a:schemeClr val="dk1"/>
              </a:buClr>
              <a:buSzPts val="2800"/>
              <a:buChar char="•"/>
            </a:pPr>
            <a:r>
              <a:rPr lang="en-GB" sz="3600" dirty="0"/>
              <a:t>Enhanced PCK for effective teaching of </a:t>
            </a:r>
            <a:r>
              <a:rPr lang="en-GB" sz="3600" dirty="0" smtClean="0"/>
              <a:t>pre-technical </a:t>
            </a:r>
            <a:r>
              <a:rPr lang="en-GB" sz="3600" dirty="0"/>
              <a:t>and Agriculture &amp; Nutrition</a:t>
            </a:r>
            <a:endParaRPr sz="3600" dirty="0"/>
          </a:p>
          <a:p>
            <a:pPr marL="342900" lvl="0" indent="-342900" algn="l" rtl="0">
              <a:lnSpc>
                <a:spcPct val="80000"/>
              </a:lnSpc>
              <a:spcBef>
                <a:spcPts val="600"/>
              </a:spcBef>
              <a:spcAft>
                <a:spcPts val="800"/>
              </a:spcAft>
              <a:buClr>
                <a:schemeClr val="dk1"/>
              </a:buClr>
              <a:buSzPts val="2800"/>
              <a:buChar char="•"/>
            </a:pPr>
            <a:r>
              <a:rPr lang="en-GB" sz="3600" dirty="0"/>
              <a:t>Improved preparation of professional documents</a:t>
            </a:r>
            <a:endParaRPr sz="3600" dirty="0"/>
          </a:p>
          <a:p>
            <a:pPr marL="342900" lvl="0" indent="-342900" algn="l" rtl="0">
              <a:lnSpc>
                <a:spcPct val="80000"/>
              </a:lnSpc>
              <a:spcBef>
                <a:spcPts val="600"/>
              </a:spcBef>
              <a:spcAft>
                <a:spcPts val="800"/>
              </a:spcAft>
              <a:buClr>
                <a:schemeClr val="dk1"/>
              </a:buClr>
              <a:buSzPts val="2800"/>
              <a:buChar char="•"/>
            </a:pPr>
            <a:r>
              <a:rPr lang="en-GB" sz="3600" dirty="0"/>
              <a:t>Advanced skills in </a:t>
            </a:r>
            <a:r>
              <a:rPr lang="en-GB" sz="3600" dirty="0" smtClean="0"/>
              <a:t>development </a:t>
            </a:r>
            <a:r>
              <a:rPr lang="en-GB" sz="3600" dirty="0"/>
              <a:t>of </a:t>
            </a:r>
            <a:r>
              <a:rPr lang="en-GB" sz="3600" dirty="0" smtClean="0"/>
              <a:t>teaching and </a:t>
            </a:r>
            <a:r>
              <a:rPr lang="en-GB" sz="3600" dirty="0"/>
              <a:t>learning materials</a:t>
            </a:r>
            <a:endParaRPr sz="3600" dirty="0"/>
          </a:p>
          <a:p>
            <a:pPr marL="342900" lvl="0" indent="-342900" algn="l" rtl="0">
              <a:lnSpc>
                <a:spcPct val="80000"/>
              </a:lnSpc>
              <a:spcBef>
                <a:spcPts val="600"/>
              </a:spcBef>
              <a:spcAft>
                <a:spcPts val="800"/>
              </a:spcAft>
              <a:buClr>
                <a:schemeClr val="dk1"/>
              </a:buClr>
              <a:buSzPts val="2800"/>
              <a:buChar char="•"/>
            </a:pPr>
            <a:r>
              <a:rPr lang="en-GB" sz="3600" dirty="0"/>
              <a:t>Improved teacher confidence in handling challenging </a:t>
            </a:r>
            <a:r>
              <a:rPr lang="en-GB" sz="3600" dirty="0" smtClean="0"/>
              <a:t>content</a:t>
            </a:r>
            <a:endParaRPr sz="3600" dirty="0"/>
          </a:p>
        </p:txBody>
      </p:sp>
    </p:spTree>
  </p:cSld>
  <p:clrMapOvr>
    <a:masterClrMapping/>
  </p:clrMapOvr>
  <p:transition>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a:spLocks noGrp="1"/>
          </p:cNvSpPr>
          <p:nvPr>
            <p:ph type="title"/>
          </p:nvPr>
        </p:nvSpPr>
        <p:spPr>
          <a:xfrm>
            <a:off x="395536"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Extended Activity</a:t>
            </a:r>
            <a:endParaRPr/>
          </a:p>
        </p:txBody>
      </p:sp>
      <p:sp>
        <p:nvSpPr>
          <p:cNvPr id="201" name="Google Shape;201;p18"/>
          <p:cNvSpPr txBox="1">
            <a:spLocks noGrp="1"/>
          </p:cNvSpPr>
          <p:nvPr>
            <p:ph type="body" idx="1"/>
          </p:nvPr>
        </p:nvSpPr>
        <p:spPr>
          <a:xfrm>
            <a:off x="0" y="908720"/>
            <a:ext cx="8625136" cy="53285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GB" sz="2400"/>
              <a:t>a)Form community of practice  in your school to </a:t>
            </a:r>
            <a:endParaRPr sz="2400"/>
          </a:p>
          <a:p>
            <a:pPr marL="457200" lvl="1" indent="0" algn="l" rtl="0">
              <a:lnSpc>
                <a:spcPct val="100000"/>
              </a:lnSpc>
              <a:spcBef>
                <a:spcPts val="480"/>
              </a:spcBef>
              <a:spcAft>
                <a:spcPts val="0"/>
              </a:spcAft>
              <a:buClr>
                <a:schemeClr val="dk1"/>
              </a:buClr>
              <a:buSzPts val="2400"/>
              <a:buNone/>
            </a:pPr>
            <a:r>
              <a:rPr lang="en-GB" sz="2400"/>
              <a:t>i) identify challenges that inhibit learning of Pre-technical Studies and Agriculture and Nutrition </a:t>
            </a:r>
            <a:endParaRPr sz="2400"/>
          </a:p>
          <a:p>
            <a:pPr marL="457200" lvl="1" indent="0" algn="l" rtl="0">
              <a:lnSpc>
                <a:spcPct val="100000"/>
              </a:lnSpc>
              <a:spcBef>
                <a:spcPts val="480"/>
              </a:spcBef>
              <a:spcAft>
                <a:spcPts val="0"/>
              </a:spcAft>
              <a:buClr>
                <a:schemeClr val="dk1"/>
              </a:buClr>
              <a:buSzPts val="2400"/>
              <a:buNone/>
            </a:pPr>
            <a:r>
              <a:rPr lang="en-GB" sz="2400"/>
              <a:t>ii) suggest possible solutions to address the challenges </a:t>
            </a:r>
            <a:endParaRPr sz="2400"/>
          </a:p>
          <a:p>
            <a:pPr marL="457200" lvl="1" indent="0" algn="l" rtl="0">
              <a:lnSpc>
                <a:spcPct val="100000"/>
              </a:lnSpc>
              <a:spcBef>
                <a:spcPts val="480"/>
              </a:spcBef>
              <a:spcAft>
                <a:spcPts val="0"/>
              </a:spcAft>
              <a:buClr>
                <a:schemeClr val="dk1"/>
              </a:buClr>
              <a:buSzPts val="2400"/>
              <a:buNone/>
            </a:pPr>
            <a:r>
              <a:rPr lang="en-GB" sz="2400"/>
              <a:t>iii) try out the possible solutions and document the extent of implementation </a:t>
            </a:r>
            <a:endParaRPr sz="2400"/>
          </a:p>
          <a:p>
            <a:pPr marL="457200" lvl="1" indent="0" algn="l" rtl="0">
              <a:lnSpc>
                <a:spcPct val="100000"/>
              </a:lnSpc>
              <a:spcBef>
                <a:spcPts val="480"/>
              </a:spcBef>
              <a:spcAft>
                <a:spcPts val="0"/>
              </a:spcAft>
              <a:buClr>
                <a:schemeClr val="dk1"/>
              </a:buClr>
              <a:buSzPts val="2400"/>
              <a:buNone/>
            </a:pPr>
            <a:r>
              <a:rPr lang="en-GB" sz="2400"/>
              <a:t>iv) share the experience of implementation; during meetings (subject panel/department, staff, cluster), educational conferences, journals, opinion editions and in newspaper columns, posting to virtual education platforms (Edu channels, MS Teams, YouTube, Instagram, TiKtok), reflective journals and portfolios</a:t>
            </a:r>
            <a:endParaRPr sz="2400"/>
          </a:p>
        </p:txBody>
      </p:sp>
    </p:spTree>
  </p:cSld>
  <p:clrMapOvr>
    <a:masterClrMapping/>
  </p:clrMapOvr>
  <p:transition>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body" idx="1"/>
          </p:nvPr>
        </p:nvSpPr>
        <p:spPr>
          <a:xfrm>
            <a:off x="0" y="1340768"/>
            <a:ext cx="9144000" cy="551723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600"/>
              <a:buChar char="•"/>
            </a:pPr>
            <a:r>
              <a:rPr lang="en-GB" sz="3600" dirty="0" smtClean="0"/>
              <a:t>concept </a:t>
            </a:r>
            <a:r>
              <a:rPr lang="en-GB" sz="3600" dirty="0"/>
              <a:t>of community of practice as professional development </a:t>
            </a:r>
            <a:r>
              <a:rPr lang="en-GB" sz="3600" dirty="0" smtClean="0"/>
              <a:t>opportunity </a:t>
            </a:r>
          </a:p>
          <a:p>
            <a:pPr marL="342900" lvl="0" indent="-342900" algn="l" rtl="0">
              <a:lnSpc>
                <a:spcPct val="100000"/>
              </a:lnSpc>
              <a:spcBef>
                <a:spcPts val="0"/>
              </a:spcBef>
              <a:spcAft>
                <a:spcPts val="0"/>
              </a:spcAft>
              <a:buClr>
                <a:schemeClr val="dk1"/>
              </a:buClr>
              <a:buSzPts val="2600"/>
              <a:buChar char="•"/>
            </a:pPr>
            <a:r>
              <a:rPr lang="en-GB" sz="3600" dirty="0" smtClean="0"/>
              <a:t>opportunity </a:t>
            </a:r>
            <a:r>
              <a:rPr lang="en-GB" sz="3600" dirty="0"/>
              <a:t>for the teachers to discuss the various forms of community practices, principles and  benefits. </a:t>
            </a:r>
            <a:endParaRPr lang="en-GB" sz="3600" dirty="0" smtClean="0"/>
          </a:p>
          <a:p>
            <a:pPr marL="342900" lvl="0" indent="-342900" algn="l" rtl="0">
              <a:lnSpc>
                <a:spcPct val="100000"/>
              </a:lnSpc>
              <a:spcBef>
                <a:spcPts val="0"/>
              </a:spcBef>
              <a:spcAft>
                <a:spcPts val="0"/>
              </a:spcAft>
              <a:buClr>
                <a:schemeClr val="dk1"/>
              </a:buClr>
              <a:buSzPts val="2600"/>
              <a:buChar char="•"/>
            </a:pPr>
            <a:r>
              <a:rPr lang="en-GB" sz="3600" dirty="0" smtClean="0"/>
              <a:t>opportunity </a:t>
            </a:r>
            <a:r>
              <a:rPr lang="en-GB" sz="3600" dirty="0"/>
              <a:t>to model various forms of communities of practice</a:t>
            </a:r>
            <a:r>
              <a:rPr lang="en-GB" sz="3600" dirty="0" smtClean="0"/>
              <a:t>.</a:t>
            </a:r>
          </a:p>
          <a:p>
            <a:pPr marL="342900" lvl="0" indent="-342900" algn="l" rtl="0">
              <a:lnSpc>
                <a:spcPct val="100000"/>
              </a:lnSpc>
              <a:spcBef>
                <a:spcPts val="0"/>
              </a:spcBef>
              <a:spcAft>
                <a:spcPts val="0"/>
              </a:spcAft>
              <a:buClr>
                <a:schemeClr val="dk1"/>
              </a:buClr>
              <a:buSzPts val="2600"/>
              <a:buChar char="•"/>
            </a:pPr>
            <a:r>
              <a:rPr lang="en-GB" sz="3600" dirty="0" smtClean="0"/>
              <a:t>expectation </a:t>
            </a:r>
            <a:r>
              <a:rPr lang="en-GB" sz="3600" dirty="0"/>
              <a:t>to enhance </a:t>
            </a:r>
            <a:r>
              <a:rPr lang="en-GB" sz="3600" dirty="0" smtClean="0"/>
              <a:t>classroom </a:t>
            </a:r>
            <a:r>
              <a:rPr lang="en-GB" sz="3600" dirty="0"/>
              <a:t>practices and support through COP at school level. </a:t>
            </a:r>
            <a:endParaRPr sz="3600" dirty="0"/>
          </a:p>
        </p:txBody>
      </p:sp>
      <p:sp>
        <p:nvSpPr>
          <p:cNvPr id="207" name="Google Shape;207;p19"/>
          <p:cNvSpPr txBox="1">
            <a:spLocks noGrp="1"/>
          </p:cNvSpPr>
          <p:nvPr>
            <p:ph type="title"/>
          </p:nvPr>
        </p:nvSpPr>
        <p:spPr>
          <a:xfrm>
            <a:off x="228600" y="25385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Conclusion</a:t>
            </a:r>
            <a:endParaRPr dirty="0"/>
          </a:p>
        </p:txBody>
      </p:sp>
    </p:spTree>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body" idx="1"/>
          </p:nvPr>
        </p:nvSpPr>
        <p:spPr>
          <a:xfrm>
            <a:off x="318712" y="1516686"/>
            <a:ext cx="8565515" cy="4713704"/>
          </a:xfrm>
          <a:prstGeom prst="rect">
            <a:avLst/>
          </a:prstGeom>
          <a:noFill/>
          <a:ln>
            <a:noFill/>
          </a:ln>
        </p:spPr>
        <p:txBody>
          <a:bodyPr spcFirstLastPara="1" wrap="square" lIns="91425" tIns="45700" rIns="91425" bIns="45700" anchor="t" anchorCtr="0">
            <a:noAutofit/>
          </a:bodyPr>
          <a:lstStyle/>
          <a:p>
            <a:pPr marL="0" lvl="0" indent="0">
              <a:spcBef>
                <a:spcPts val="800"/>
              </a:spcBef>
              <a:spcAft>
                <a:spcPts val="800"/>
              </a:spcAft>
              <a:buSzPts val="3200"/>
              <a:buNone/>
            </a:pPr>
            <a:r>
              <a:rPr lang="en-GB" sz="3600" dirty="0" smtClean="0"/>
              <a:t>Focus on effective </a:t>
            </a:r>
            <a:r>
              <a:rPr lang="en-GB" sz="3600" dirty="0"/>
              <a:t>implementation of Competence Based Curriculum (CBC</a:t>
            </a:r>
            <a:r>
              <a:rPr lang="en-GB" sz="3600" dirty="0" smtClean="0"/>
              <a:t>) through</a:t>
            </a:r>
          </a:p>
          <a:p>
            <a:pPr indent="-457200">
              <a:spcBef>
                <a:spcPts val="800"/>
              </a:spcBef>
              <a:spcAft>
                <a:spcPts val="800"/>
              </a:spcAft>
              <a:buSzPts val="3200"/>
            </a:pPr>
            <a:r>
              <a:rPr lang="en-GB" sz="3600" dirty="0" smtClean="0"/>
              <a:t>Discussion </a:t>
            </a:r>
            <a:r>
              <a:rPr lang="en-GB" sz="3600" dirty="0">
                <a:sym typeface="Times New Roman"/>
              </a:rPr>
              <a:t>and </a:t>
            </a:r>
            <a:r>
              <a:rPr lang="en-GB" sz="3600" dirty="0" smtClean="0">
                <a:sym typeface="Times New Roman"/>
              </a:rPr>
              <a:t>sharing of  </a:t>
            </a:r>
            <a:r>
              <a:rPr lang="en-GB" sz="3600" dirty="0">
                <a:sym typeface="Times New Roman"/>
              </a:rPr>
              <a:t>ideas </a:t>
            </a:r>
            <a:endParaRPr lang="en-GB" sz="3600" dirty="0" smtClean="0">
              <a:sym typeface="Times New Roman"/>
            </a:endParaRPr>
          </a:p>
          <a:p>
            <a:pPr indent="-457200">
              <a:spcBef>
                <a:spcPts val="800"/>
              </a:spcBef>
              <a:spcAft>
                <a:spcPts val="800"/>
              </a:spcAft>
              <a:buSzPts val="3200"/>
            </a:pPr>
            <a:r>
              <a:rPr lang="en-GB" sz="3600" dirty="0" smtClean="0">
                <a:sym typeface="Times New Roman"/>
              </a:rPr>
              <a:t>Collaborate </a:t>
            </a:r>
            <a:r>
              <a:rPr lang="en-GB" sz="3600" dirty="0">
                <a:sym typeface="Times New Roman"/>
              </a:rPr>
              <a:t>as teams to support each </a:t>
            </a:r>
            <a:r>
              <a:rPr lang="en-GB" sz="3600" dirty="0" smtClean="0">
                <a:sym typeface="Times New Roman"/>
              </a:rPr>
              <a:t>other</a:t>
            </a:r>
          </a:p>
        </p:txBody>
      </p:sp>
      <p:sp>
        <p:nvSpPr>
          <p:cNvPr id="96" name="Google Shape;9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Introduction</a:t>
            </a:r>
            <a:endParaRPr/>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457200" y="6681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Session Plan </a:t>
            </a:r>
            <a:endParaRPr dirty="0"/>
          </a:p>
        </p:txBody>
      </p:sp>
      <p:sp>
        <p:nvSpPr>
          <p:cNvPr id="102" name="Google Shape;102;p3"/>
          <p:cNvSpPr txBox="1">
            <a:spLocks noGrp="1"/>
          </p:cNvSpPr>
          <p:nvPr>
            <p:ph type="body" idx="1"/>
          </p:nvPr>
        </p:nvSpPr>
        <p:spPr>
          <a:xfrm>
            <a:off x="332509" y="1111824"/>
            <a:ext cx="8572500" cy="54240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GB" dirty="0">
                <a:sym typeface="Times New Roman"/>
              </a:rPr>
              <a:t>The unit is organized in the following sections:</a:t>
            </a:r>
            <a:endParaRPr dirty="0"/>
          </a:p>
          <a:p>
            <a:pPr marL="800100" lvl="1">
              <a:spcBef>
                <a:spcPts val="480"/>
              </a:spcBef>
              <a:buSzPts val="2400"/>
              <a:buChar char="•"/>
            </a:pPr>
            <a:r>
              <a:rPr lang="en-GB" dirty="0"/>
              <a:t>Introduction and Rationale-5min</a:t>
            </a:r>
            <a:endParaRPr dirty="0"/>
          </a:p>
          <a:p>
            <a:pPr marL="800100" lvl="1">
              <a:spcBef>
                <a:spcPts val="480"/>
              </a:spcBef>
              <a:buSzPts val="2400"/>
              <a:buChar char="•"/>
            </a:pPr>
            <a:r>
              <a:rPr lang="en-GB" dirty="0"/>
              <a:t>Unit Outcomes-5min</a:t>
            </a:r>
            <a:endParaRPr dirty="0"/>
          </a:p>
          <a:p>
            <a:pPr marL="800100" lvl="1">
              <a:spcBef>
                <a:spcPts val="480"/>
              </a:spcBef>
              <a:buSzPts val="2400"/>
              <a:buChar char="•"/>
            </a:pPr>
            <a:r>
              <a:rPr lang="en-GB" dirty="0"/>
              <a:t>Concept of COP-15min</a:t>
            </a:r>
            <a:endParaRPr dirty="0"/>
          </a:p>
          <a:p>
            <a:pPr marL="800100" lvl="1">
              <a:spcBef>
                <a:spcPts val="480"/>
              </a:spcBef>
              <a:buSzPts val="2400"/>
              <a:buChar char="•"/>
            </a:pPr>
            <a:r>
              <a:rPr lang="en-GB" dirty="0"/>
              <a:t>Forms of COP-15min</a:t>
            </a:r>
            <a:endParaRPr dirty="0"/>
          </a:p>
          <a:p>
            <a:pPr marL="800100" lvl="1">
              <a:spcBef>
                <a:spcPts val="480"/>
              </a:spcBef>
              <a:buSzPts val="2400"/>
              <a:buChar char="•"/>
            </a:pPr>
            <a:r>
              <a:rPr lang="en-GB" dirty="0"/>
              <a:t>Modelling of COP-45  min</a:t>
            </a:r>
            <a:endParaRPr dirty="0"/>
          </a:p>
          <a:p>
            <a:pPr marL="800100" lvl="1">
              <a:spcBef>
                <a:spcPts val="480"/>
              </a:spcBef>
              <a:buSzPts val="2400"/>
              <a:buChar char="•"/>
            </a:pPr>
            <a:r>
              <a:rPr lang="en-GB" dirty="0"/>
              <a:t>Operating Principles for effective implementation of COP-10min</a:t>
            </a:r>
            <a:endParaRPr dirty="0"/>
          </a:p>
          <a:p>
            <a:pPr marL="800100" lvl="1">
              <a:spcBef>
                <a:spcPts val="480"/>
              </a:spcBef>
              <a:buSzPts val="2400"/>
              <a:buChar char="•"/>
            </a:pPr>
            <a:r>
              <a:rPr lang="en-GB" dirty="0"/>
              <a:t>Benefits-10min</a:t>
            </a:r>
            <a:endParaRPr dirty="0"/>
          </a:p>
          <a:p>
            <a:pPr marL="800100" lvl="1">
              <a:spcBef>
                <a:spcPts val="480"/>
              </a:spcBef>
              <a:buSzPts val="2400"/>
              <a:buChar char="•"/>
            </a:pPr>
            <a:r>
              <a:rPr lang="en-GB" dirty="0"/>
              <a:t>Conclusion-5min</a:t>
            </a:r>
            <a:endParaRPr dirty="0"/>
          </a:p>
          <a:p>
            <a:pPr marL="800100" lvl="1">
              <a:spcBef>
                <a:spcPts val="480"/>
              </a:spcBef>
              <a:buSzPts val="2400"/>
              <a:buChar char="•"/>
            </a:pPr>
            <a:r>
              <a:rPr lang="en-GB" dirty="0"/>
              <a:t>Extended activity-10min</a:t>
            </a:r>
            <a:endParaRPr dirty="0"/>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body" idx="1"/>
          </p:nvPr>
        </p:nvSpPr>
        <p:spPr>
          <a:xfrm>
            <a:off x="93517" y="1319645"/>
            <a:ext cx="8769927" cy="483177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chemeClr val="dk1"/>
              </a:buClr>
              <a:buSzPts val="3000"/>
              <a:buChar char="•"/>
            </a:pPr>
            <a:r>
              <a:rPr lang="en-GB" sz="3600" dirty="0" smtClean="0">
                <a:sym typeface="Times New Roman"/>
              </a:rPr>
              <a:t>Focuses </a:t>
            </a:r>
            <a:r>
              <a:rPr lang="en-GB" sz="3600" dirty="0">
                <a:sym typeface="Times New Roman"/>
              </a:rPr>
              <a:t>on sharing best practices and creating new knowledge </a:t>
            </a:r>
            <a:endParaRPr lang="en-GB" sz="3600" dirty="0" smtClean="0">
              <a:sym typeface="Times New Roman"/>
            </a:endParaRPr>
          </a:p>
          <a:p>
            <a:pPr marL="342900" lvl="0">
              <a:spcBef>
                <a:spcPts val="600"/>
              </a:spcBef>
              <a:buSzPts val="3000"/>
            </a:pPr>
            <a:r>
              <a:rPr lang="en-GB" sz="3600" dirty="0" smtClean="0">
                <a:sym typeface="Times New Roman"/>
              </a:rPr>
              <a:t>Limited </a:t>
            </a:r>
            <a:r>
              <a:rPr lang="en-GB" sz="3600" dirty="0">
                <a:sym typeface="Times New Roman"/>
              </a:rPr>
              <a:t>classroom experiences among some </a:t>
            </a:r>
            <a:r>
              <a:rPr lang="en-GB" sz="3600" dirty="0" smtClean="0"/>
              <a:t>JS teachers</a:t>
            </a:r>
            <a:endParaRPr sz="3600" dirty="0">
              <a:sym typeface="Times New Roman"/>
            </a:endParaRPr>
          </a:p>
          <a:p>
            <a:pPr marL="342900" lvl="0" indent="-342900" algn="l" rtl="0">
              <a:lnSpc>
                <a:spcPct val="100000"/>
              </a:lnSpc>
              <a:spcBef>
                <a:spcPts val="600"/>
              </a:spcBef>
              <a:spcAft>
                <a:spcPts val="0"/>
              </a:spcAft>
              <a:buClr>
                <a:schemeClr val="dk1"/>
              </a:buClr>
              <a:buSzPts val="3000"/>
              <a:buChar char="•"/>
            </a:pPr>
            <a:r>
              <a:rPr lang="en-GB" sz="3600" dirty="0">
                <a:sym typeface="Times New Roman"/>
              </a:rPr>
              <a:t>The JS guidelines  recommend the formation of </a:t>
            </a:r>
            <a:r>
              <a:rPr lang="en-GB" sz="3600" dirty="0" err="1">
                <a:sym typeface="Times New Roman"/>
              </a:rPr>
              <a:t>CoP</a:t>
            </a:r>
            <a:r>
              <a:rPr lang="en-GB" sz="3600" dirty="0">
                <a:sym typeface="Times New Roman"/>
              </a:rPr>
              <a:t> at school level.  </a:t>
            </a:r>
            <a:endParaRPr sz="3600" dirty="0">
              <a:sym typeface="Times New Roman"/>
            </a:endParaRPr>
          </a:p>
          <a:p>
            <a:pPr marL="342900" lvl="0" indent="-342900" algn="l" rtl="0">
              <a:lnSpc>
                <a:spcPct val="100000"/>
              </a:lnSpc>
              <a:spcBef>
                <a:spcPts val="600"/>
              </a:spcBef>
              <a:spcAft>
                <a:spcPts val="0"/>
              </a:spcAft>
              <a:buClr>
                <a:schemeClr val="dk1"/>
              </a:buClr>
              <a:buSzPts val="3000"/>
              <a:buChar char="•"/>
            </a:pPr>
            <a:r>
              <a:rPr lang="en-GB" sz="3600" dirty="0">
                <a:sym typeface="Times New Roman"/>
              </a:rPr>
              <a:t>TSC TPD programs, </a:t>
            </a:r>
            <a:r>
              <a:rPr lang="en-GB" sz="3600" dirty="0" smtClean="0">
                <a:sym typeface="Times New Roman"/>
              </a:rPr>
              <a:t>requirement</a:t>
            </a:r>
          </a:p>
          <a:p>
            <a:pPr marL="0" lvl="0" indent="0" algn="l" rtl="0">
              <a:lnSpc>
                <a:spcPct val="100000"/>
              </a:lnSpc>
              <a:spcBef>
                <a:spcPts val="600"/>
              </a:spcBef>
              <a:spcAft>
                <a:spcPts val="0"/>
              </a:spcAft>
              <a:buClr>
                <a:schemeClr val="dk1"/>
              </a:buClr>
              <a:buSzPts val="3000"/>
              <a:buNone/>
            </a:pPr>
            <a:endParaRPr sz="3600" dirty="0">
              <a:sym typeface="Times New Roman"/>
            </a:endParaRPr>
          </a:p>
        </p:txBody>
      </p:sp>
      <p:sp>
        <p:nvSpPr>
          <p:cNvPr id="108" name="Google Shape;10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Rationale</a:t>
            </a:r>
            <a:endParaRPr dirty="0"/>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1"/>
          </p:nvPr>
        </p:nvSpPr>
        <p:spPr>
          <a:xfrm>
            <a:off x="250825" y="1496003"/>
            <a:ext cx="8893175" cy="4895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800"/>
              </a:spcAft>
              <a:buClr>
                <a:schemeClr val="dk1"/>
              </a:buClr>
              <a:buSzPts val="3200"/>
              <a:buFont typeface="Calibri"/>
              <a:buNone/>
            </a:pPr>
            <a:r>
              <a:rPr lang="en-GB" sz="3600" dirty="0">
                <a:latin typeface="Times New Roman"/>
                <a:ea typeface="Times New Roman"/>
                <a:cs typeface="Times New Roman"/>
                <a:sym typeface="Times New Roman"/>
              </a:rPr>
              <a:t>i) Describe the concept of Community of Practice</a:t>
            </a:r>
            <a:endParaRPr sz="3600" dirty="0">
              <a:latin typeface="Times New Roman"/>
              <a:ea typeface="Times New Roman"/>
              <a:cs typeface="Times New Roman"/>
              <a:sym typeface="Times New Roman"/>
            </a:endParaRPr>
          </a:p>
          <a:p>
            <a:pPr marL="0" lvl="0" indent="0" algn="l" rtl="0">
              <a:lnSpc>
                <a:spcPct val="100000"/>
              </a:lnSpc>
              <a:spcBef>
                <a:spcPts val="800"/>
              </a:spcBef>
              <a:spcAft>
                <a:spcPts val="800"/>
              </a:spcAft>
              <a:buClr>
                <a:schemeClr val="dk1"/>
              </a:buClr>
              <a:buSzPts val="3200"/>
              <a:buFont typeface="Calibri"/>
              <a:buNone/>
            </a:pPr>
            <a:r>
              <a:rPr lang="en-GB" sz="3600" dirty="0">
                <a:latin typeface="Times New Roman"/>
                <a:ea typeface="Times New Roman"/>
                <a:cs typeface="Times New Roman"/>
                <a:sym typeface="Times New Roman"/>
              </a:rPr>
              <a:t>ii) Model Community of Practice for sharing best practices that provides an inclusive environment</a:t>
            </a:r>
            <a:endParaRPr sz="3600" dirty="0">
              <a:latin typeface="Times New Roman"/>
              <a:ea typeface="Times New Roman"/>
              <a:cs typeface="Times New Roman"/>
              <a:sym typeface="Times New Roman"/>
            </a:endParaRPr>
          </a:p>
          <a:p>
            <a:pPr marL="0" lvl="0" indent="0" algn="l" rtl="0">
              <a:lnSpc>
                <a:spcPct val="100000"/>
              </a:lnSpc>
              <a:spcBef>
                <a:spcPts val="800"/>
              </a:spcBef>
              <a:spcAft>
                <a:spcPts val="800"/>
              </a:spcAft>
              <a:buClr>
                <a:schemeClr val="dk1"/>
              </a:buClr>
              <a:buSzPts val="3200"/>
              <a:buFont typeface="Calibri"/>
              <a:buNone/>
            </a:pPr>
            <a:r>
              <a:rPr lang="en-GB" sz="3600" dirty="0">
                <a:latin typeface="Times New Roman"/>
                <a:ea typeface="Times New Roman"/>
                <a:cs typeface="Times New Roman"/>
                <a:sym typeface="Times New Roman"/>
              </a:rPr>
              <a:t>iii) Appreciate importance of establishing </a:t>
            </a:r>
            <a:r>
              <a:rPr lang="en-GB" sz="3600" dirty="0" err="1">
                <a:latin typeface="Times New Roman"/>
                <a:ea typeface="Times New Roman"/>
                <a:cs typeface="Times New Roman"/>
                <a:sym typeface="Times New Roman"/>
              </a:rPr>
              <a:t>CoP</a:t>
            </a:r>
            <a:r>
              <a:rPr lang="en-GB" sz="3600" dirty="0">
                <a:latin typeface="Times New Roman"/>
                <a:ea typeface="Times New Roman"/>
                <a:cs typeface="Times New Roman"/>
                <a:sym typeface="Times New Roman"/>
              </a:rPr>
              <a:t> at school level</a:t>
            </a:r>
            <a:endParaRPr sz="3600" dirty="0">
              <a:latin typeface="Times New Roman"/>
              <a:ea typeface="Times New Roman"/>
              <a:cs typeface="Times New Roman"/>
              <a:sym typeface="Times New Roman"/>
            </a:endParaRPr>
          </a:p>
        </p:txBody>
      </p:sp>
      <p:sp>
        <p:nvSpPr>
          <p:cNvPr id="114" name="Google Shape;114;p5"/>
          <p:cNvSpPr txBox="1">
            <a:spLocks noGrp="1"/>
          </p:cNvSpPr>
          <p:nvPr>
            <p:ph type="title"/>
          </p:nvPr>
        </p:nvSpPr>
        <p:spPr>
          <a:xfrm>
            <a:off x="342899"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Session Outcomes</a:t>
            </a:r>
            <a:endParaRPr dirty="0"/>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body" idx="1"/>
          </p:nvPr>
        </p:nvSpPr>
        <p:spPr>
          <a:xfrm>
            <a:off x="155864" y="1412874"/>
            <a:ext cx="8988136" cy="5445125"/>
          </a:xfrm>
          <a:prstGeom prst="rect">
            <a:avLst/>
          </a:prstGeom>
          <a:noFill/>
          <a:ln>
            <a:noFill/>
          </a:ln>
        </p:spPr>
        <p:txBody>
          <a:bodyPr spcFirstLastPara="1" wrap="square" lIns="68550" tIns="34275" rIns="68550" bIns="34275" anchor="t" anchorCtr="0">
            <a:noAutofit/>
          </a:bodyPr>
          <a:lstStyle/>
          <a:p>
            <a:pPr marL="209550" lvl="0" indent="0" algn="l" rtl="0">
              <a:lnSpc>
                <a:spcPct val="115000"/>
              </a:lnSpc>
              <a:spcBef>
                <a:spcPts val="450"/>
              </a:spcBef>
              <a:spcAft>
                <a:spcPts val="0"/>
              </a:spcAft>
              <a:buClr>
                <a:srgbClr val="000000"/>
              </a:buClr>
              <a:buSzPts val="4000"/>
              <a:buNone/>
            </a:pPr>
            <a:endParaRPr sz="4000" dirty="0"/>
          </a:p>
          <a:p>
            <a:pPr marL="209550" lvl="0" indent="0" algn="ctr" rtl="0">
              <a:lnSpc>
                <a:spcPct val="115000"/>
              </a:lnSpc>
              <a:spcBef>
                <a:spcPts val="450"/>
              </a:spcBef>
              <a:spcAft>
                <a:spcPts val="0"/>
              </a:spcAft>
              <a:buClr>
                <a:srgbClr val="000000"/>
              </a:buClr>
              <a:buSzPts val="4000"/>
              <a:buNone/>
            </a:pPr>
            <a:endParaRPr sz="4000" dirty="0"/>
          </a:p>
          <a:p>
            <a:pPr marL="209550" lvl="0" indent="0" algn="ctr" rtl="0">
              <a:lnSpc>
                <a:spcPct val="115000"/>
              </a:lnSpc>
              <a:spcBef>
                <a:spcPts val="450"/>
              </a:spcBef>
              <a:spcAft>
                <a:spcPts val="0"/>
              </a:spcAft>
              <a:buClr>
                <a:srgbClr val="000000"/>
              </a:buClr>
              <a:buSzPts val="4000"/>
              <a:buNone/>
            </a:pPr>
            <a:endParaRPr sz="4000" b="1" dirty="0">
              <a:latin typeface="Tahoma"/>
              <a:ea typeface="Tahoma"/>
              <a:cs typeface="Tahoma"/>
              <a:sym typeface="Tahoma"/>
            </a:endParaRPr>
          </a:p>
          <a:p>
            <a:pPr marL="209550" lvl="0" indent="0" algn="l" rtl="0">
              <a:lnSpc>
                <a:spcPct val="100000"/>
              </a:lnSpc>
              <a:spcBef>
                <a:spcPts val="275"/>
              </a:spcBef>
              <a:spcAft>
                <a:spcPts val="0"/>
              </a:spcAft>
              <a:buClr>
                <a:schemeClr val="dk1"/>
              </a:buClr>
              <a:buSzPts val="2400"/>
              <a:buNone/>
            </a:pPr>
            <a:endParaRPr sz="2400" dirty="0">
              <a:latin typeface="Calibri"/>
              <a:ea typeface="Calibri"/>
              <a:cs typeface="Calibri"/>
              <a:sym typeface="Calibri"/>
            </a:endParaRPr>
          </a:p>
        </p:txBody>
      </p:sp>
      <p:sp>
        <p:nvSpPr>
          <p:cNvPr id="121" name="Google Shape;121;p6"/>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6</a:t>
            </a:fld>
            <a:endParaRPr/>
          </a:p>
        </p:txBody>
      </p:sp>
      <p:sp>
        <p:nvSpPr>
          <p:cNvPr id="122" name="Google Shape;122;p6"/>
          <p:cNvSpPr/>
          <p:nvPr/>
        </p:nvSpPr>
        <p:spPr>
          <a:xfrm>
            <a:off x="72736" y="1454727"/>
            <a:ext cx="2701637" cy="1182186"/>
          </a:xfrm>
          <a:prstGeom prst="cloudCallout">
            <a:avLst>
              <a:gd name="adj1" fmla="val 49426"/>
              <a:gd name="adj2" fmla="val 39492"/>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GB" sz="2800" b="1" i="0" u="none" strike="noStrike" cap="none" dirty="0">
                <a:solidFill>
                  <a:srgbClr val="000000"/>
                </a:solidFill>
                <a:latin typeface="Times New Roman"/>
                <a:ea typeface="Times New Roman"/>
                <a:cs typeface="Times New Roman"/>
                <a:sym typeface="Times New Roman"/>
              </a:rPr>
              <a:t>Reflection</a:t>
            </a:r>
            <a:endParaRPr sz="2800" b="1" i="0" u="none" strike="noStrike" cap="none" dirty="0">
              <a:solidFill>
                <a:schemeClr val="dk1"/>
              </a:solidFill>
              <a:latin typeface="Times New Roman"/>
              <a:ea typeface="Times New Roman"/>
              <a:cs typeface="Times New Roman"/>
              <a:sym typeface="Times New Roman"/>
            </a:endParaRPr>
          </a:p>
        </p:txBody>
      </p:sp>
      <p:sp>
        <p:nvSpPr>
          <p:cNvPr id="123" name="Google Shape;123;p6"/>
          <p:cNvSpPr/>
          <p:nvPr/>
        </p:nvSpPr>
        <p:spPr>
          <a:xfrm>
            <a:off x="2236043" y="2741246"/>
            <a:ext cx="6067985" cy="374387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345" y="0"/>
                </a:moveTo>
                <a:close/>
              </a:path>
              <a:path w="120000" h="120000" fill="none" extrusionOk="0">
                <a:moveTo>
                  <a:pt x="-2345" y="10006"/>
                </a:moveTo>
                <a:lnTo>
                  <a:pt x="-40728" y="11117"/>
                </a:lnTo>
              </a:path>
            </a:pathLst>
          </a:custGeom>
          <a:no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GB" sz="3200" b="0" i="0" u="none" strike="noStrike" cap="none" dirty="0">
                <a:solidFill>
                  <a:schemeClr val="dk1"/>
                </a:solidFill>
                <a:latin typeface="Times New Roman"/>
                <a:ea typeface="Times New Roman"/>
                <a:cs typeface="Times New Roman"/>
                <a:sym typeface="Times New Roman"/>
              </a:rPr>
              <a:t> </a:t>
            </a:r>
            <a:endParaRPr sz="3200" b="0" i="0" u="none" strike="noStrike" cap="none" dirty="0">
              <a:solidFill>
                <a:schemeClr val="dk1"/>
              </a:solidFill>
              <a:latin typeface="Times New Roman"/>
              <a:ea typeface="Times New Roman"/>
              <a:cs typeface="Times New Roman"/>
              <a:sym typeface="Times New Roman"/>
            </a:endParaRPr>
          </a:p>
          <a:p>
            <a:pPr marL="514350" marR="0" lvl="0" indent="-514350" algn="just" rtl="0">
              <a:lnSpc>
                <a:spcPct val="100000"/>
              </a:lnSpc>
              <a:spcBef>
                <a:spcPts val="0"/>
              </a:spcBef>
              <a:spcAft>
                <a:spcPts val="0"/>
              </a:spcAft>
              <a:buClr>
                <a:srgbClr val="000000"/>
              </a:buClr>
              <a:buSzPts val="3200"/>
              <a:buFont typeface="Calibri"/>
              <a:buAutoNum type="alphaLcParenR"/>
            </a:pPr>
            <a:r>
              <a:rPr lang="en-GB" sz="3200" b="0" i="0" u="none" strike="noStrike" cap="none" dirty="0">
                <a:solidFill>
                  <a:srgbClr val="000000"/>
                </a:solidFill>
                <a:latin typeface="Times New Roman"/>
                <a:ea typeface="Times New Roman"/>
                <a:cs typeface="Times New Roman"/>
                <a:sym typeface="Times New Roman"/>
              </a:rPr>
              <a:t>What is a community?</a:t>
            </a:r>
            <a:endParaRPr sz="3200" b="0" i="0" u="none" strike="noStrike" cap="none" dirty="0">
              <a:solidFill>
                <a:schemeClr val="dk1"/>
              </a:solidFill>
              <a:latin typeface="Times New Roman"/>
              <a:ea typeface="Times New Roman"/>
              <a:cs typeface="Times New Roman"/>
              <a:sym typeface="Times New Roman"/>
            </a:endParaRPr>
          </a:p>
          <a:p>
            <a:pPr marL="514350" marR="0" lvl="0" indent="-514350" algn="just" rtl="0">
              <a:lnSpc>
                <a:spcPct val="100000"/>
              </a:lnSpc>
              <a:spcBef>
                <a:spcPts val="0"/>
              </a:spcBef>
              <a:spcAft>
                <a:spcPts val="0"/>
              </a:spcAft>
              <a:buClr>
                <a:srgbClr val="000000"/>
              </a:buClr>
              <a:buSzPts val="3200"/>
              <a:buFont typeface="Calibri"/>
              <a:buAutoNum type="alphaLcParenR"/>
            </a:pPr>
            <a:r>
              <a:rPr lang="en-GB" sz="3200" b="0" i="0" u="none" strike="noStrike" cap="none" dirty="0">
                <a:solidFill>
                  <a:srgbClr val="000000"/>
                </a:solidFill>
                <a:latin typeface="Times New Roman"/>
                <a:ea typeface="Times New Roman"/>
                <a:cs typeface="Times New Roman"/>
                <a:sym typeface="Times New Roman"/>
              </a:rPr>
              <a:t>What is a practice?</a:t>
            </a:r>
            <a:endParaRPr sz="3200" b="0" i="0" u="none" strike="noStrike" cap="none" dirty="0">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Clr>
                <a:srgbClr val="000000"/>
              </a:buClr>
              <a:buSzPts val="3200"/>
              <a:buFont typeface="Calibri"/>
              <a:buAutoNum type="alphaLcParenR"/>
            </a:pPr>
            <a:r>
              <a:rPr lang="en-GB" sz="3200" b="0" i="0" u="none" strike="noStrike" cap="none" dirty="0">
                <a:solidFill>
                  <a:srgbClr val="000000"/>
                </a:solidFill>
                <a:latin typeface="Times New Roman"/>
                <a:ea typeface="Times New Roman"/>
                <a:cs typeface="Times New Roman"/>
                <a:sym typeface="Times New Roman"/>
              </a:rPr>
              <a:t>What do you know about Community of Practice?</a:t>
            </a:r>
            <a:endParaRPr sz="3200" b="0" i="0" u="none" strike="noStrike" cap="none" dirty="0">
              <a:solidFill>
                <a:schemeClr val="dk1"/>
              </a:solidFill>
              <a:latin typeface="Times New Roman"/>
              <a:ea typeface="Times New Roman"/>
              <a:cs typeface="Times New Roman"/>
              <a:sym typeface="Times New Roman"/>
            </a:endParaRPr>
          </a:p>
          <a:p>
            <a:pPr marL="514350" marR="0" lvl="0" indent="-514350" algn="just" rtl="0">
              <a:lnSpc>
                <a:spcPct val="100000"/>
              </a:lnSpc>
              <a:spcBef>
                <a:spcPts val="0"/>
              </a:spcBef>
              <a:spcAft>
                <a:spcPts val="0"/>
              </a:spcAft>
              <a:buClr>
                <a:srgbClr val="000000"/>
              </a:buClr>
              <a:buSzPts val="3200"/>
              <a:buFont typeface="Calibri"/>
              <a:buAutoNum type="alphaLcParenR"/>
            </a:pPr>
            <a:r>
              <a:rPr lang="en-GB" sz="3200" b="0" i="0" u="none" strike="noStrike" cap="none" dirty="0">
                <a:solidFill>
                  <a:srgbClr val="000000"/>
                </a:solidFill>
                <a:latin typeface="Times New Roman"/>
                <a:ea typeface="Times New Roman"/>
                <a:cs typeface="Times New Roman"/>
                <a:sym typeface="Times New Roman"/>
              </a:rPr>
              <a:t>What do you want to know about Community  of Practice?</a:t>
            </a:r>
            <a:endParaRPr sz="3200" b="0" i="0" u="none" strike="noStrike" cap="none" dirty="0">
              <a:solidFill>
                <a:schemeClr val="dk1"/>
              </a:solidFill>
              <a:latin typeface="Times New Roman"/>
              <a:ea typeface="Times New Roman"/>
              <a:cs typeface="Times New Roman"/>
              <a:sym typeface="Times New Roman"/>
            </a:endParaRPr>
          </a:p>
          <a:p>
            <a:pPr marL="457200" marR="0" lvl="0" indent="914400" algn="l" rtl="0">
              <a:lnSpc>
                <a:spcPct val="114000"/>
              </a:lnSpc>
              <a:spcBef>
                <a:spcPts val="0"/>
              </a:spcBef>
              <a:spcAft>
                <a:spcPts val="0"/>
              </a:spcAft>
              <a:buClr>
                <a:schemeClr val="dk1"/>
              </a:buClr>
              <a:buSzPts val="3200"/>
              <a:buFont typeface="Times New Roman"/>
              <a:buNone/>
            </a:pPr>
            <a:r>
              <a:rPr lang="en-GB" sz="3200" b="0" i="0" u="none" strike="noStrike" cap="none" dirty="0">
                <a:solidFill>
                  <a:schemeClr val="dk1"/>
                </a:solidFill>
                <a:latin typeface="Times New Roman"/>
                <a:ea typeface="Times New Roman"/>
                <a:cs typeface="Times New Roman"/>
                <a:sym typeface="Times New Roman"/>
              </a:rPr>
              <a:t> </a:t>
            </a:r>
            <a:endParaRPr sz="3200" b="0" i="0" u="none" strike="noStrike" cap="none" dirty="0">
              <a:solidFill>
                <a:schemeClr val="dk1"/>
              </a:solidFill>
              <a:latin typeface="Times New Roman"/>
              <a:ea typeface="Times New Roman"/>
              <a:cs typeface="Times New Roman"/>
              <a:sym typeface="Times New Roman"/>
            </a:endParaRPr>
          </a:p>
        </p:txBody>
      </p:sp>
      <p:sp>
        <p:nvSpPr>
          <p:cNvPr id="124" name="Google Shape;124;p6"/>
          <p:cNvSpPr txBox="1">
            <a:spLocks noGrp="1"/>
          </p:cNvSpPr>
          <p:nvPr>
            <p:ph type="title"/>
          </p:nvPr>
        </p:nvSpPr>
        <p:spPr>
          <a:xfrm>
            <a:off x="-162560" y="15779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4000"/>
              <a:t>Concept of Community</a:t>
            </a:r>
            <a:br>
              <a:rPr lang="en-GB" sz="4000"/>
            </a:br>
            <a:r>
              <a:rPr lang="en-GB" sz="4000"/>
              <a:t> of Practice</a:t>
            </a:r>
            <a:endParaRPr sz="4000"/>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body" idx="1"/>
          </p:nvPr>
        </p:nvSpPr>
        <p:spPr>
          <a:xfrm>
            <a:off x="89535" y="1729609"/>
            <a:ext cx="9018969" cy="5873715"/>
          </a:xfrm>
          <a:prstGeom prst="rect">
            <a:avLst/>
          </a:prstGeom>
          <a:noFill/>
          <a:ln>
            <a:noFill/>
          </a:ln>
        </p:spPr>
        <p:txBody>
          <a:bodyPr spcFirstLastPara="1" wrap="square" lIns="91425" tIns="45700" rIns="91425" bIns="45700" anchor="t" anchorCtr="0">
            <a:noAutofit/>
          </a:bodyPr>
          <a:lstStyle/>
          <a:p>
            <a:pPr marL="0" lvl="0" indent="0" algn="just" rtl="0">
              <a:lnSpc>
                <a:spcPct val="111000"/>
              </a:lnSpc>
              <a:spcBef>
                <a:spcPts val="800"/>
              </a:spcBef>
              <a:spcAft>
                <a:spcPts val="800"/>
              </a:spcAft>
              <a:buClr>
                <a:schemeClr val="dk1"/>
              </a:buClr>
              <a:buSzPts val="3600"/>
              <a:buNone/>
            </a:pPr>
            <a:r>
              <a:rPr lang="en-GB" sz="3600" b="1" dirty="0" smtClean="0">
                <a:latin typeface="Times New Roman"/>
                <a:ea typeface="Times New Roman"/>
                <a:cs typeface="Times New Roman"/>
                <a:sym typeface="Times New Roman"/>
              </a:rPr>
              <a:t>Groups </a:t>
            </a:r>
            <a:r>
              <a:rPr lang="en-GB" sz="3600" b="1" dirty="0">
                <a:latin typeface="Times New Roman"/>
                <a:ea typeface="Times New Roman"/>
                <a:cs typeface="Times New Roman"/>
                <a:sym typeface="Times New Roman"/>
              </a:rPr>
              <a:t>of people,</a:t>
            </a:r>
            <a:r>
              <a:rPr lang="en-GB" sz="3600" dirty="0">
                <a:latin typeface="Times New Roman"/>
                <a:ea typeface="Times New Roman"/>
                <a:cs typeface="Times New Roman"/>
                <a:sym typeface="Times New Roman"/>
              </a:rPr>
              <a:t> </a:t>
            </a:r>
            <a:r>
              <a:rPr lang="en-GB" sz="3600" b="1" dirty="0">
                <a:latin typeface="Times New Roman"/>
                <a:ea typeface="Times New Roman"/>
                <a:cs typeface="Times New Roman"/>
                <a:sym typeface="Times New Roman"/>
              </a:rPr>
              <a:t>networks, or institutions</a:t>
            </a:r>
            <a:r>
              <a:rPr lang="en-GB" sz="3600" dirty="0">
                <a:latin typeface="Times New Roman"/>
                <a:ea typeface="Times New Roman"/>
                <a:cs typeface="Times New Roman"/>
                <a:sym typeface="Times New Roman"/>
              </a:rPr>
              <a:t> who share a concern or a </a:t>
            </a:r>
            <a:r>
              <a:rPr lang="en-GB" sz="3600" dirty="0" smtClean="0">
                <a:latin typeface="Times New Roman"/>
                <a:ea typeface="Times New Roman"/>
                <a:cs typeface="Times New Roman"/>
                <a:sym typeface="Times New Roman"/>
              </a:rPr>
              <a:t>passion: </a:t>
            </a:r>
          </a:p>
          <a:p>
            <a:pPr lvl="1" indent="-457200" algn="just">
              <a:lnSpc>
                <a:spcPct val="111000"/>
              </a:lnSpc>
              <a:spcBef>
                <a:spcPts val="800"/>
              </a:spcBef>
              <a:spcAft>
                <a:spcPts val="800"/>
              </a:spcAft>
              <a:buSzPts val="3600"/>
              <a:buFont typeface="Courier New" pitchFamily="49" charset="0"/>
              <a:buChar char="o"/>
            </a:pPr>
            <a:r>
              <a:rPr lang="en-GB" sz="3200" dirty="0" smtClean="0">
                <a:latin typeface="Times New Roman"/>
                <a:ea typeface="Times New Roman"/>
                <a:cs typeface="Times New Roman"/>
                <a:sym typeface="Times New Roman"/>
              </a:rPr>
              <a:t>teachers </a:t>
            </a:r>
            <a:r>
              <a:rPr lang="en-GB" sz="3200" dirty="0">
                <a:latin typeface="Times New Roman"/>
                <a:ea typeface="Times New Roman"/>
                <a:cs typeface="Times New Roman"/>
                <a:sym typeface="Times New Roman"/>
              </a:rPr>
              <a:t>engage in collaborative activities and </a:t>
            </a:r>
            <a:r>
              <a:rPr lang="en-GB" sz="3200" dirty="0" smtClean="0">
                <a:latin typeface="Times New Roman"/>
                <a:ea typeface="Times New Roman"/>
                <a:cs typeface="Times New Roman"/>
                <a:sym typeface="Times New Roman"/>
              </a:rPr>
              <a:t>discussions </a:t>
            </a:r>
            <a:r>
              <a:rPr lang="en-GB" sz="3200" dirty="0">
                <a:latin typeface="Times New Roman"/>
                <a:ea typeface="Times New Roman"/>
                <a:cs typeface="Times New Roman"/>
                <a:sym typeface="Times New Roman"/>
              </a:rPr>
              <a:t>geared </a:t>
            </a:r>
            <a:r>
              <a:rPr lang="en-GB" sz="3200" dirty="0" smtClean="0">
                <a:latin typeface="Times New Roman"/>
                <a:ea typeface="Times New Roman"/>
                <a:cs typeface="Times New Roman"/>
                <a:sym typeface="Times New Roman"/>
              </a:rPr>
              <a:t>towards </a:t>
            </a:r>
            <a:r>
              <a:rPr lang="en-GB" sz="3200" dirty="0">
                <a:latin typeface="Times New Roman"/>
                <a:ea typeface="Times New Roman"/>
                <a:cs typeface="Times New Roman"/>
                <a:sym typeface="Times New Roman"/>
              </a:rPr>
              <a:t>enhancing learning.</a:t>
            </a:r>
            <a:endParaRPr sz="3200" dirty="0">
              <a:latin typeface="Times New Roman"/>
              <a:ea typeface="Times New Roman"/>
              <a:cs typeface="Times New Roman"/>
              <a:sym typeface="Times New Roman"/>
            </a:endParaRPr>
          </a:p>
          <a:p>
            <a:pPr lvl="1" indent="-457200" algn="just">
              <a:lnSpc>
                <a:spcPct val="111000"/>
              </a:lnSpc>
              <a:spcBef>
                <a:spcPts val="800"/>
              </a:spcBef>
              <a:spcAft>
                <a:spcPts val="800"/>
              </a:spcAft>
              <a:buSzPts val="3600"/>
              <a:buFont typeface="Courier New" pitchFamily="49" charset="0"/>
              <a:buChar char="o"/>
            </a:pPr>
            <a:r>
              <a:rPr lang="en-GB" sz="3200" dirty="0" smtClean="0">
                <a:latin typeface="Times New Roman"/>
                <a:ea typeface="Times New Roman"/>
                <a:cs typeface="Times New Roman"/>
                <a:sym typeface="Times New Roman"/>
              </a:rPr>
              <a:t>address </a:t>
            </a:r>
            <a:r>
              <a:rPr lang="en-GB" sz="3200" dirty="0">
                <a:latin typeface="Times New Roman"/>
                <a:ea typeface="Times New Roman"/>
                <a:cs typeface="Times New Roman"/>
                <a:sym typeface="Times New Roman"/>
              </a:rPr>
              <a:t>some of the challenges </a:t>
            </a:r>
            <a:r>
              <a:rPr lang="en-GB" sz="3200" dirty="0" smtClean="0">
                <a:latin typeface="Times New Roman"/>
                <a:ea typeface="Times New Roman"/>
                <a:cs typeface="Times New Roman"/>
                <a:sym typeface="Times New Roman"/>
              </a:rPr>
              <a:t>experienced </a:t>
            </a:r>
            <a:r>
              <a:rPr lang="en-GB" sz="3200" dirty="0">
                <a:latin typeface="Times New Roman"/>
                <a:ea typeface="Times New Roman"/>
                <a:cs typeface="Times New Roman"/>
                <a:sym typeface="Times New Roman"/>
              </a:rPr>
              <a:t>in the learning process. </a:t>
            </a:r>
            <a:endParaRPr sz="3200" dirty="0">
              <a:latin typeface="Times New Roman"/>
              <a:ea typeface="Times New Roman"/>
              <a:cs typeface="Times New Roman"/>
              <a:sym typeface="Times New Roman"/>
            </a:endParaRPr>
          </a:p>
          <a:p>
            <a:pPr marL="0" lvl="0" indent="0" algn="l" rtl="0">
              <a:lnSpc>
                <a:spcPct val="100000"/>
              </a:lnSpc>
              <a:spcBef>
                <a:spcPts val="800"/>
              </a:spcBef>
              <a:spcAft>
                <a:spcPts val="800"/>
              </a:spcAft>
              <a:buClr>
                <a:schemeClr val="dk1"/>
              </a:buClr>
              <a:buSzPts val="3600"/>
              <a:buNone/>
            </a:pPr>
            <a:endParaRPr sz="3600" dirty="0">
              <a:latin typeface="Times New Roman"/>
              <a:ea typeface="Times New Roman"/>
              <a:cs typeface="Times New Roman"/>
              <a:sym typeface="Times New Roman"/>
            </a:endParaRPr>
          </a:p>
        </p:txBody>
      </p:sp>
      <p:sp>
        <p:nvSpPr>
          <p:cNvPr id="130" name="Google Shape;130;p7"/>
          <p:cNvSpPr txBox="1">
            <a:spLocks noGrp="1"/>
          </p:cNvSpPr>
          <p:nvPr>
            <p:ph type="title"/>
          </p:nvPr>
        </p:nvSpPr>
        <p:spPr>
          <a:xfrm>
            <a:off x="332508" y="31620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Defining </a:t>
            </a:r>
            <a:r>
              <a:rPr lang="en-GB" dirty="0" err="1"/>
              <a:t>CoP</a:t>
            </a:r>
            <a:endParaRPr dirty="0"/>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body" idx="1"/>
          </p:nvPr>
        </p:nvSpPr>
        <p:spPr>
          <a:xfrm>
            <a:off x="91022" y="1535273"/>
            <a:ext cx="8977671" cy="4569371"/>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800"/>
              </a:spcBef>
              <a:spcAft>
                <a:spcPts val="800"/>
              </a:spcAft>
              <a:buClr>
                <a:schemeClr val="accent6"/>
              </a:buClr>
              <a:buSzPts val="3200"/>
              <a:buFont typeface="Calibri"/>
              <a:buAutoNum type="arabicPeriod"/>
            </a:pPr>
            <a:r>
              <a:rPr lang="en-GB" sz="3600" b="1" dirty="0">
                <a:solidFill>
                  <a:schemeClr val="accent6"/>
                </a:solidFill>
                <a:latin typeface="Times New Roman"/>
                <a:ea typeface="Times New Roman"/>
                <a:cs typeface="Times New Roman"/>
                <a:sym typeface="Times New Roman"/>
              </a:rPr>
              <a:t> A domain </a:t>
            </a:r>
            <a:r>
              <a:rPr lang="en-GB" sz="3600" dirty="0">
                <a:latin typeface="Times New Roman"/>
                <a:ea typeface="Times New Roman"/>
                <a:cs typeface="Times New Roman"/>
                <a:sym typeface="Times New Roman"/>
              </a:rPr>
              <a:t>- the group’s identity defined by their shared interest </a:t>
            </a:r>
            <a:endParaRPr lang="en-GB" sz="3600" dirty="0" smtClean="0">
              <a:latin typeface="Times New Roman"/>
              <a:ea typeface="Times New Roman"/>
              <a:cs typeface="Times New Roman"/>
              <a:sym typeface="Times New Roman"/>
            </a:endParaRPr>
          </a:p>
          <a:p>
            <a:pPr marL="514350" lvl="0" indent="-514350" algn="l" rtl="0">
              <a:lnSpc>
                <a:spcPct val="100000"/>
              </a:lnSpc>
              <a:spcBef>
                <a:spcPts val="800"/>
              </a:spcBef>
              <a:spcAft>
                <a:spcPts val="800"/>
              </a:spcAft>
              <a:buClr>
                <a:schemeClr val="accent6"/>
              </a:buClr>
              <a:buSzPts val="3200"/>
              <a:buFont typeface="Calibri"/>
              <a:buAutoNum type="arabicPeriod"/>
            </a:pPr>
            <a:r>
              <a:rPr lang="en-GB" sz="3600" b="1" dirty="0" smtClean="0">
                <a:solidFill>
                  <a:srgbClr val="0070C0"/>
                </a:solidFill>
                <a:latin typeface="Times New Roman"/>
                <a:ea typeface="Times New Roman"/>
                <a:cs typeface="Times New Roman"/>
                <a:sym typeface="Times New Roman"/>
              </a:rPr>
              <a:t>Community</a:t>
            </a:r>
            <a:r>
              <a:rPr lang="en-GB" sz="3600" b="1" dirty="0" smtClean="0">
                <a:latin typeface="Times New Roman"/>
                <a:ea typeface="Times New Roman"/>
                <a:cs typeface="Times New Roman"/>
                <a:sym typeface="Times New Roman"/>
              </a:rPr>
              <a:t> </a:t>
            </a:r>
            <a:r>
              <a:rPr lang="en-GB" sz="3600" dirty="0">
                <a:latin typeface="Times New Roman"/>
                <a:ea typeface="Times New Roman"/>
                <a:cs typeface="Times New Roman"/>
                <a:sym typeface="Times New Roman"/>
              </a:rPr>
              <a:t>– Members of </a:t>
            </a:r>
            <a:r>
              <a:rPr lang="en-GB" sz="3600" dirty="0" err="1">
                <a:latin typeface="Times New Roman"/>
                <a:ea typeface="Times New Roman"/>
                <a:cs typeface="Times New Roman"/>
                <a:sym typeface="Times New Roman"/>
              </a:rPr>
              <a:t>CoP</a:t>
            </a:r>
            <a:r>
              <a:rPr lang="en-GB" sz="3600" dirty="0">
                <a:latin typeface="Times New Roman"/>
                <a:ea typeface="Times New Roman"/>
                <a:cs typeface="Times New Roman"/>
                <a:sym typeface="Times New Roman"/>
              </a:rPr>
              <a:t> </a:t>
            </a:r>
            <a:r>
              <a:rPr lang="en-GB" sz="3600" dirty="0" smtClean="0">
                <a:latin typeface="Times New Roman"/>
                <a:ea typeface="Times New Roman"/>
                <a:cs typeface="Times New Roman"/>
                <a:sym typeface="Times New Roman"/>
              </a:rPr>
              <a:t>engaged </a:t>
            </a:r>
            <a:r>
              <a:rPr lang="en-GB" sz="3600" dirty="0">
                <a:latin typeface="Times New Roman"/>
                <a:ea typeface="Times New Roman"/>
                <a:cs typeface="Times New Roman"/>
                <a:sym typeface="Times New Roman"/>
              </a:rPr>
              <a:t>regularly in joint activities </a:t>
            </a:r>
            <a:endParaRPr lang="en-GB" sz="3600" dirty="0" smtClean="0">
              <a:latin typeface="Times New Roman"/>
              <a:ea typeface="Times New Roman"/>
              <a:cs typeface="Times New Roman"/>
              <a:sym typeface="Times New Roman"/>
            </a:endParaRPr>
          </a:p>
          <a:p>
            <a:pPr marL="514350" lvl="0" indent="-514350" algn="l" rtl="0">
              <a:lnSpc>
                <a:spcPct val="100000"/>
              </a:lnSpc>
              <a:spcBef>
                <a:spcPts val="800"/>
              </a:spcBef>
              <a:spcAft>
                <a:spcPts val="800"/>
              </a:spcAft>
              <a:buClr>
                <a:schemeClr val="accent6"/>
              </a:buClr>
              <a:buSzPts val="3200"/>
              <a:buFont typeface="Calibri"/>
              <a:buAutoNum type="arabicPeriod"/>
            </a:pPr>
            <a:r>
              <a:rPr lang="en-GB" sz="3600" b="1" dirty="0" smtClean="0">
                <a:solidFill>
                  <a:srgbClr val="00B050"/>
                </a:solidFill>
                <a:latin typeface="Times New Roman"/>
                <a:ea typeface="Times New Roman"/>
                <a:cs typeface="Times New Roman"/>
                <a:sym typeface="Times New Roman"/>
              </a:rPr>
              <a:t>Practice</a:t>
            </a:r>
            <a:r>
              <a:rPr lang="en-GB" sz="3600" dirty="0" smtClean="0">
                <a:solidFill>
                  <a:srgbClr val="00B050"/>
                </a:solidFill>
                <a:latin typeface="Times New Roman"/>
                <a:ea typeface="Times New Roman"/>
                <a:cs typeface="Times New Roman"/>
                <a:sym typeface="Times New Roman"/>
              </a:rPr>
              <a:t> </a:t>
            </a:r>
            <a:r>
              <a:rPr lang="en-GB" sz="3600" dirty="0">
                <a:solidFill>
                  <a:srgbClr val="00B050"/>
                </a:solidFill>
                <a:latin typeface="Times New Roman"/>
                <a:ea typeface="Times New Roman"/>
                <a:cs typeface="Times New Roman"/>
                <a:sym typeface="Times New Roman"/>
              </a:rPr>
              <a:t>- Include  peer </a:t>
            </a:r>
            <a:r>
              <a:rPr lang="en-GB" sz="3600" dirty="0" smtClean="0">
                <a:solidFill>
                  <a:srgbClr val="00B050"/>
                </a:solidFill>
                <a:latin typeface="Times New Roman"/>
                <a:ea typeface="Times New Roman"/>
                <a:cs typeface="Times New Roman"/>
                <a:sym typeface="Times New Roman"/>
              </a:rPr>
              <a:t>observation, developing </a:t>
            </a:r>
            <a:r>
              <a:rPr lang="en-GB" sz="3600" dirty="0">
                <a:solidFill>
                  <a:srgbClr val="00B050"/>
                </a:solidFill>
                <a:latin typeface="Times New Roman"/>
                <a:ea typeface="Times New Roman"/>
                <a:cs typeface="Times New Roman"/>
                <a:sym typeface="Times New Roman"/>
              </a:rPr>
              <a:t>learner centred lessons and  improvised resources.</a:t>
            </a:r>
            <a:endParaRPr sz="3600" dirty="0">
              <a:solidFill>
                <a:srgbClr val="00B050"/>
              </a:solidFill>
              <a:latin typeface="Times New Roman"/>
              <a:ea typeface="Times New Roman"/>
              <a:cs typeface="Times New Roman"/>
              <a:sym typeface="Times New Roman"/>
            </a:endParaRPr>
          </a:p>
        </p:txBody>
      </p:sp>
      <p:sp>
        <p:nvSpPr>
          <p:cNvPr id="136" name="Google Shape;136;p8"/>
          <p:cNvSpPr txBox="1">
            <a:spLocks noGrp="1"/>
          </p:cNvSpPr>
          <p:nvPr>
            <p:ph type="title"/>
          </p:nvPr>
        </p:nvSpPr>
        <p:spPr>
          <a:xfrm>
            <a:off x="155986" y="30691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Elements of </a:t>
            </a:r>
            <a:r>
              <a:rPr lang="en-GB" dirty="0" err="1"/>
              <a:t>CoP</a:t>
            </a:r>
            <a:endParaRPr dirty="0"/>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68580" y="23813"/>
            <a:ext cx="8229600" cy="95691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3600" dirty="0">
                <a:latin typeface="Times New Roman"/>
                <a:ea typeface="Times New Roman"/>
                <a:cs typeface="Times New Roman"/>
                <a:sym typeface="Times New Roman"/>
              </a:rPr>
              <a:t>Summary of Elements of a </a:t>
            </a:r>
            <a:r>
              <a:rPr lang="en-GB" sz="3600" dirty="0" err="1">
                <a:latin typeface="Times New Roman"/>
                <a:ea typeface="Times New Roman"/>
                <a:cs typeface="Times New Roman"/>
                <a:sym typeface="Times New Roman"/>
              </a:rPr>
              <a:t>CoP</a:t>
            </a:r>
            <a:r>
              <a:rPr lang="en-GB" sz="3600" dirty="0">
                <a:latin typeface="Times New Roman"/>
                <a:ea typeface="Times New Roman"/>
                <a:cs typeface="Times New Roman"/>
                <a:sym typeface="Times New Roman"/>
              </a:rPr>
              <a:t> </a:t>
            </a:r>
            <a:endParaRPr sz="3600" dirty="0">
              <a:latin typeface="Times New Roman"/>
              <a:ea typeface="Times New Roman"/>
              <a:cs typeface="Times New Roman"/>
              <a:sym typeface="Times New Roman"/>
            </a:endParaRPr>
          </a:p>
        </p:txBody>
      </p:sp>
      <p:sp>
        <p:nvSpPr>
          <p:cNvPr id="142" name="Google Shape;142;p9"/>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pic>
        <p:nvPicPr>
          <p:cNvPr id="143" name="Google Shape;143;p9"/>
          <p:cNvPicPr preferRelativeResize="0"/>
          <p:nvPr/>
        </p:nvPicPr>
        <p:blipFill rotWithShape="1">
          <a:blip r:embed="rId3">
            <a:alphaModFix/>
          </a:blip>
          <a:srcRect/>
          <a:stretch/>
        </p:blipFill>
        <p:spPr>
          <a:xfrm>
            <a:off x="114299" y="1146032"/>
            <a:ext cx="8645236" cy="5618451"/>
          </a:xfrm>
          <a:prstGeom prst="rect">
            <a:avLst/>
          </a:prstGeom>
          <a:noFill/>
          <a:ln>
            <a:noFill/>
          </a:ln>
        </p:spPr>
      </p:pic>
    </p:spTree>
  </p:cSld>
  <p:clrMapOvr>
    <a:masterClrMapping/>
  </p:clrMapOvr>
  <p:transition>
    <p:split orient="vert" dir="in"/>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1201</Words>
  <Application>Microsoft Office PowerPoint</Application>
  <PresentationFormat>On-screen Show (4:3)</PresentationFormat>
  <Paragraphs>135</Paragraphs>
  <Slides>19</Slides>
  <Notes>19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Times New Roman</vt:lpstr>
      <vt:lpstr>Courier New</vt:lpstr>
      <vt:lpstr>Arial</vt:lpstr>
      <vt:lpstr>Arial Rounded</vt:lpstr>
      <vt:lpstr>EB Garamond</vt:lpstr>
      <vt:lpstr>Calibri</vt:lpstr>
      <vt:lpstr>Tahoma</vt:lpstr>
      <vt:lpstr>Office Theme</vt:lpstr>
      <vt:lpstr>Unit 2</vt:lpstr>
      <vt:lpstr>Introduction</vt:lpstr>
      <vt:lpstr>Session Plan </vt:lpstr>
      <vt:lpstr>Rationale</vt:lpstr>
      <vt:lpstr>Session Outcomes</vt:lpstr>
      <vt:lpstr>Concept of Community  of Practice</vt:lpstr>
      <vt:lpstr>Defining CoP</vt:lpstr>
      <vt:lpstr>Elements of CoP</vt:lpstr>
      <vt:lpstr>Summary of Elements of a CoP </vt:lpstr>
      <vt:lpstr>Challenges and possible solutions  that can be addressed through CoP</vt:lpstr>
      <vt:lpstr>Suggested answers to Activity 1</vt:lpstr>
      <vt:lpstr>Forms of CoP</vt:lpstr>
      <vt:lpstr>Types of CoP activities</vt:lpstr>
      <vt:lpstr>Modelling of CoP</vt:lpstr>
      <vt:lpstr>Principles for sustaining the implementation of CoP</vt:lpstr>
      <vt:lpstr>Benefits of Communities of Practice</vt:lpstr>
      <vt:lpstr>Some Expected responses</vt:lpstr>
      <vt:lpstr>Extended Activity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User</dc:creator>
  <cp:lastModifiedBy>USER</cp:lastModifiedBy>
  <cp:revision>12</cp:revision>
  <dcterms:created xsi:type="dcterms:W3CDTF">2024-04-06T09:34:08Z</dcterms:created>
  <dcterms:modified xsi:type="dcterms:W3CDTF">2024-04-14T08:58:02Z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4E4529A66B414DF8921D16766669BF83_13</vt:lpwstr>
  </property>
  <property fmtid="{D5CDD505-2E9C-101B-9397-08002B2CF9AE}" pid="3" name="KSOProductBuildVer">
    <vt:lpwstr>1033-12.2.0.13266</vt:lpwstr>
  </property>
</Properties>
</file>