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70" r:id="rId5"/>
    <p:sldId id="271" r:id="rId6"/>
    <p:sldId id="272" r:id="rId7"/>
    <p:sldId id="269" r:id="rId8"/>
    <p:sldId id="259" r:id="rId9"/>
    <p:sldId id="265" r:id="rId10"/>
  </p:sldIdLst>
  <p:sldSz cx="12192000" cy="6858000"/>
  <p:notesSz cx="6858000" cy="9144000"/>
  <p:defaultTextStyle>
    <a:defPPr>
      <a:defRPr lang="en-K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CCFD13-E6C0-5F0B-4692-66AFBEB99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4F718-33C2-29F3-4B28-78498AF2A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30731370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E5B4E-C2B9-05B7-EEF5-98B5439BB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E7DC-2A62-867C-E4F2-EE78BF009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F8F36-17FD-DFCF-13A4-9ECD0D8AD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71182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DC467-7B3A-12E5-77F8-04AD3EF4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7770D-7538-640D-E719-98F174E77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D51F-5F70-B7A2-7182-9DF369C9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639348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791EA-AD9A-5F6F-A9F7-EDE88852F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99763E-B76D-63AC-71FC-75ECB7837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98AF8-F498-DE8D-5A83-2C4D71E16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76337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19F40B-A773-1235-5BF1-A617F73FA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0A20AF-C247-2701-7CB9-B6B93B16F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E9AAD-4EE2-7882-C8FF-6C22AB8DF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3147588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2FF8A93-444D-2B1C-5201-2FB8F8321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8BA4C8E-70D2-C28B-9AAE-F607A107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9F45054-A9AE-7BE5-FEB2-99B5A33A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5326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49D48927-67EA-A4D3-088A-5337E7E11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2166E8-5641-E97F-9BE6-8374AC4EA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ED9E567-0951-2B79-4043-E1BFB54CB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952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559E87A-1FD3-90E7-91AD-AB7C61C9BA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B2C3B83-57E9-0813-43DB-2DBFC4393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788CD58-36A6-4000-8FCB-C115BD09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891202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6733D1D-45C5-3F85-C7DF-2EA8822B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5A9BB33-ECDC-D4A9-68F9-78CB7B255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E15E378-4F12-FDE1-8D23-7DB86EBF7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11900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0D6A106-D110-483C-692C-D84F76D57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ABE260-91BB-2EFC-6935-93E41E95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B0487A2-4279-D46A-1B5C-76792D10E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291266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6C34DDE-95D1-F03C-457E-42079A6B5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852D91D-E602-CA42-6FDF-42410276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KE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9340589-36D3-03E7-D298-CC9E7CDFF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</p:spTree>
    <p:extLst>
      <p:ext uri="{BB962C8B-B14F-4D97-AF65-F5344CB8AC3E}">
        <p14:creationId xmlns:p14="http://schemas.microsoft.com/office/powerpoint/2010/main" val="1468141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E31D5F8-B69F-E8B4-EB5D-78C8A2281E5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3524E3E-DEA9-D0B0-6247-AE3112145D2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F05E6-115D-9945-9C75-76F3B758BA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38D6734E-6DC6-410C-A841-C3D3B90DE0E1}" type="datetimeFigureOut">
              <a:rPr lang="en-KE" smtClean="0"/>
              <a:t>04/13/2024</a:t>
            </a:fld>
            <a:endParaRPr lang="en-K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BD27-926E-385B-C935-055FC07B99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CD7D78B-A9F0-446A-9EE0-CDCB3FE48C08}" type="slidenum">
              <a:rPr lang="en-KE" smtClean="0"/>
              <a:t>‹#›</a:t>
            </a:fld>
            <a:endParaRPr lang="en-KE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AF00E1-02B1-3221-D191-12D8A81AC67E}"/>
              </a:ext>
            </a:extLst>
          </p:cNvPr>
          <p:cNvSpPr txBox="1"/>
          <p:nvPr/>
        </p:nvSpPr>
        <p:spPr>
          <a:xfrm>
            <a:off x="1584518" y="6388173"/>
            <a:ext cx="632883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200" b="1" dirty="0">
                <a:solidFill>
                  <a:srgbClr val="0000CC"/>
                </a:solidFill>
                <a:latin typeface="Adobe Garamond Pro Bold" panose="02020702060506020403" pitchFamily="18" charset="0"/>
              </a:rPr>
              <a:t>ISO 9001:2015 Certified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A873DDB-330B-8C81-8AA3-0FC9BAC9A3DE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l="-1006" t="-1007" r="-1"/>
          <a:stretch/>
        </p:blipFill>
        <p:spPr>
          <a:xfrm flipV="1">
            <a:off x="535564" y="6282651"/>
            <a:ext cx="933448" cy="3825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CAD9BAA-CF1B-2A1A-5C5F-E3F7D934AA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608675" y="58613"/>
            <a:ext cx="3583324" cy="131140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00B0F0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dobe Garamond Pro Bold" panose="02020702060506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6C11E-C613-4621-9CF5-E66AE2BA41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9286" y="1319164"/>
            <a:ext cx="8796131" cy="2070079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Section 4; Lesson Plan and Peer </a:t>
            </a:r>
            <a:r>
              <a:rPr lang="en-US" sz="4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Teaching</a:t>
            </a:r>
            <a:endParaRPr lang="en-KE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3549E1C-2431-43BE-9789-C3662EE0C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69974" y="4535952"/>
            <a:ext cx="6357257" cy="1047574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00FF"/>
                </a:solidFill>
                <a:ea typeface="+mj-ea"/>
              </a:rPr>
              <a:t>Facilitator: </a:t>
            </a:r>
            <a:endParaRPr lang="en-KE" sz="4800" b="1" dirty="0">
              <a:solidFill>
                <a:srgbClr val="0000FF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695957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4512D-69BD-429C-A7B0-4CA908816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056054"/>
          </a:xfrm>
        </p:spPr>
        <p:txBody>
          <a:bodyPr>
            <a:normAutofit/>
          </a:bodyPr>
          <a:lstStyle/>
          <a:p>
            <a:pPr algn="l"/>
            <a:r>
              <a:rPr lang="en-GB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KE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0BCC-AD78-4F33-965C-46DC52602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570383"/>
            <a:ext cx="10439401" cy="4055166"/>
          </a:xfrm>
        </p:spPr>
        <p:txBody>
          <a:bodyPr>
            <a:normAutofit lnSpcReduction="10000"/>
          </a:bodyPr>
          <a:lstStyle/>
          <a:p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Welcome to </a:t>
            </a:r>
            <a:r>
              <a:rPr lang="en-GB" sz="3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section 4 of unit 1 </a:t>
            </a: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GB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Lesso</a:t>
            </a:r>
            <a:r>
              <a:rPr lang="en-GB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 Planning </a:t>
            </a:r>
            <a:endParaRPr lang="en-GB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You have discussed IBL </a:t>
            </a:r>
            <a:r>
              <a:rPr lang="en-GB" sz="3600" dirty="0" smtClean="0">
                <a:solidFill>
                  <a:srgbClr val="000000"/>
                </a:solidFill>
                <a:ea typeface="Times New Roman" panose="02020603050405020304" pitchFamily="18" charset="0"/>
              </a:rPr>
              <a:t>as a </a:t>
            </a:r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Learner Centred Approach (LCA) and ICT Integration for effective lesson delivery</a:t>
            </a:r>
          </a:p>
          <a:p>
            <a:r>
              <a:rPr lang="en-GB" sz="36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part of your output, you are expected to plan a lesson incorporating IBL and ICT Integration for submission as guided in the next activity</a:t>
            </a:r>
          </a:p>
          <a:p>
            <a:endParaRPr lang="en-GB" sz="36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0818940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 txBox="1">
            <a:spLocks noGrp="1"/>
          </p:cNvSpPr>
          <p:nvPr>
            <p:ph type="title"/>
          </p:nvPr>
        </p:nvSpPr>
        <p:spPr>
          <a:xfrm>
            <a:off x="609600" y="92075"/>
            <a:ext cx="10972800" cy="393700"/>
          </a:xfrm>
        </p:spPr>
        <p:txBody>
          <a:bodyPr>
            <a:normAutofit fontScale="90000"/>
          </a:bodyPr>
          <a:lstStyle/>
          <a:p>
            <a:pPr>
              <a:spcBef>
                <a:spcPct val="0"/>
              </a:spcBef>
              <a:spcAft>
                <a:spcPct val="0"/>
              </a:spcAft>
            </a:pPr>
            <a:r>
              <a:rPr lang="en-US" altLang="en-KE" sz="3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Session Plan</a:t>
            </a:r>
            <a:endParaRPr lang="en-KE" altLang="en-KE" sz="3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187820"/>
              </p:ext>
            </p:extLst>
          </p:nvPr>
        </p:nvGraphicFramePr>
        <p:xfrm>
          <a:off x="924339" y="1300765"/>
          <a:ext cx="10257183" cy="512062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3140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43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5187">
                <a:tc>
                  <a:txBody>
                    <a:bodyPr/>
                    <a:lstStyle/>
                    <a:p>
                      <a:r>
                        <a:rPr lang="en-US" sz="2400" dirty="0"/>
                        <a:t>Aspect </a:t>
                      </a:r>
                      <a:endParaRPr lang="en-K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Time</a:t>
                      </a:r>
                      <a:endParaRPr lang="en-K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5187">
                <a:tc gridSpan="2"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 1</a:t>
                      </a:r>
                      <a:endParaRPr lang="en-K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339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Preliminaries : 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Session plan, Introduction and</a:t>
                      </a:r>
                      <a:r>
                        <a:rPr lang="en-US" sz="2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guide on the group activity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1400-1410 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</a:t>
                      </a:r>
                      <a:r>
                        <a:rPr lang="en-US" sz="2400" i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minutes)</a:t>
                      </a:r>
                      <a:endParaRPr lang="en-KE" sz="2400" b="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5339">
                <a:tc>
                  <a:txBody>
                    <a:bodyPr/>
                    <a:lstStyle/>
                    <a:p>
                      <a:r>
                        <a:rPr lang="en-GB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Critiquing </a:t>
                      </a:r>
                      <a:r>
                        <a:rPr lang="en-GB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the  lesson plan  provided and </a:t>
                      </a:r>
                      <a:endParaRPr lang="en-US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Lesson Planning in Groups </a:t>
                      </a:r>
                      <a:endParaRPr lang="en-KE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1410-1630 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(2hrs 20minutes )</a:t>
                      </a:r>
                      <a:endParaRPr lang="en-KE" sz="2400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5187">
                <a:tc gridSpan="2">
                  <a:txBody>
                    <a:bodyPr/>
                    <a:lstStyle/>
                    <a:p>
                      <a:r>
                        <a:rPr lang="en-GB" sz="2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Day</a:t>
                      </a:r>
                      <a:r>
                        <a:rPr lang="en-GB" sz="2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  <a:endParaRPr lang="en-KE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653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4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Preparation of Lesson plan incorporating IBL and ICT</a:t>
                      </a:r>
                      <a:endParaRPr lang="en-KE" sz="2400" b="0" i="0" u="none" strike="noStrike" cap="none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strike="noStrike" cap="non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830-1030</a:t>
                      </a:r>
                      <a:r>
                        <a:rPr lang="en-US" sz="2400" u="none" strike="noStrike" cap="non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(2hrs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)</a:t>
                      </a:r>
                      <a:endParaRPr lang="en-KE" sz="2400" i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5187">
                <a:tc>
                  <a:txBody>
                    <a:bodyPr/>
                    <a:lstStyle/>
                    <a:p>
                      <a:r>
                        <a:rPr lang="en-US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Peer Teaching </a:t>
                      </a:r>
                      <a:r>
                        <a:rPr lang="en-US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 critiquing of lessons</a:t>
                      </a:r>
                      <a:endParaRPr lang="en-US" sz="2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r>
                        <a:rPr lang="en-US" sz="2400" u="none" strike="noStrike" cap="none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Arial"/>
                        </a:rPr>
                        <a:t>&amp;  </a:t>
                      </a:r>
                      <a:r>
                        <a:rPr lang="en-US" sz="2400" b="0" i="0" u="none" strike="noStrike" cap="none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1100-1300 (2hrs)</a:t>
                      </a:r>
                      <a:endParaRPr lang="en-KE" sz="2400" i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6533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Peer Teaching and critiquing of lessons</a:t>
                      </a:r>
                    </a:p>
                    <a:p>
                      <a:pPr marL="0" algn="l" defTabSz="914400" rtl="0" eaLnBrk="1" latinLnBrk="0" hangingPunct="1"/>
                      <a:endParaRPr lang="en-US" sz="2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4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1400-1630 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(2hrs 30 min)</a:t>
                      </a:r>
                      <a:endParaRPr lang="en-KE" sz="24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21927" marR="121927" marT="45719" marB="45719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03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Rationale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is need for the teacher to plan  and implement an IBL and integrated lesson .</a:t>
            </a:r>
          </a:p>
          <a:p>
            <a:r>
              <a:rPr lang="en-GB" dirty="0" smtClean="0"/>
              <a:t>The teacher gets opportunity to critique and improve the lesson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21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/>
              <a:t>Session outcomes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Understand the component of IBLlesson plan</a:t>
            </a:r>
          </a:p>
          <a:p>
            <a:r>
              <a:rPr lang="en-GB" dirty="0" smtClean="0"/>
              <a:t>Demonstrate ability to Plan and implement IBL </a:t>
            </a:r>
            <a:r>
              <a:rPr lang="en-GB" dirty="0"/>
              <a:t>lesson </a:t>
            </a:r>
            <a:r>
              <a:rPr lang="en-GB" dirty="0" smtClean="0"/>
              <a:t> plan based </a:t>
            </a:r>
            <a:r>
              <a:rPr lang="en-GB" dirty="0"/>
              <a:t>on curriculum designs for Grade </a:t>
            </a:r>
            <a:r>
              <a:rPr lang="en-GB" dirty="0" smtClean="0"/>
              <a:t>7 and 8</a:t>
            </a:r>
          </a:p>
          <a:p>
            <a:r>
              <a:rPr lang="en-GB" dirty="0" smtClean="0"/>
              <a:t>Appreciate learner centred approach in teaching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177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242" y="111968"/>
            <a:ext cx="11036559" cy="72778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CBC Lesson Plan Template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61" y="961053"/>
            <a:ext cx="11213841" cy="5728996"/>
          </a:xfrm>
        </p:spPr>
        <p:txBody>
          <a:bodyPr>
            <a:normAutofit/>
          </a:bodyPr>
          <a:lstStyle/>
          <a:p>
            <a:r>
              <a:rPr lang="en-US" dirty="0"/>
              <a:t>Strand:</a:t>
            </a:r>
          </a:p>
          <a:p>
            <a:r>
              <a:rPr lang="en-US" dirty="0"/>
              <a:t>Sub Strand:</a:t>
            </a:r>
          </a:p>
          <a:p>
            <a:r>
              <a:rPr lang="en-US" dirty="0"/>
              <a:t>Specific Learning Outcomes:</a:t>
            </a:r>
          </a:p>
          <a:p>
            <a:r>
              <a:rPr lang="en-US" dirty="0"/>
              <a:t>Key Inquiry Questions:</a:t>
            </a:r>
          </a:p>
          <a:p>
            <a:r>
              <a:rPr lang="en-US" dirty="0"/>
              <a:t>Learning Resources:</a:t>
            </a:r>
          </a:p>
          <a:p>
            <a:r>
              <a:rPr lang="en-US" dirty="0" smtClean="0"/>
              <a:t>Organization </a:t>
            </a:r>
            <a:r>
              <a:rPr lang="en-US" dirty="0"/>
              <a:t>of Learning:</a:t>
            </a:r>
          </a:p>
          <a:p>
            <a:r>
              <a:rPr lang="en-US" dirty="0"/>
              <a:t>Introduction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546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7242" y="111968"/>
            <a:ext cx="11036559" cy="727787"/>
          </a:xfrm>
        </p:spPr>
        <p:txBody>
          <a:bodyPr/>
          <a:lstStyle/>
          <a:p>
            <a:pPr algn="l"/>
            <a:r>
              <a:rPr lang="en-US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CBC Lesson Plan Template</a:t>
            </a:r>
            <a:endParaRPr 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3304" y="1351722"/>
            <a:ext cx="10260497" cy="4611756"/>
          </a:xfrm>
        </p:spPr>
        <p:txBody>
          <a:bodyPr/>
          <a:lstStyle/>
          <a:p>
            <a:r>
              <a:rPr lang="en-US" dirty="0"/>
              <a:t>Step 1</a:t>
            </a:r>
          </a:p>
          <a:p>
            <a:r>
              <a:rPr lang="en-US" dirty="0"/>
              <a:t>Step 2    </a:t>
            </a:r>
            <a:endParaRPr lang="en-US" dirty="0" smtClean="0"/>
          </a:p>
          <a:p>
            <a:r>
              <a:rPr lang="en-US" dirty="0" smtClean="0"/>
              <a:t> Step </a:t>
            </a:r>
            <a:r>
              <a:rPr lang="en-US" dirty="0"/>
              <a:t>3</a:t>
            </a:r>
          </a:p>
          <a:p>
            <a:r>
              <a:rPr lang="en-US" dirty="0"/>
              <a:t>Extended Activities:</a:t>
            </a:r>
          </a:p>
          <a:p>
            <a:r>
              <a:rPr lang="en-US" dirty="0"/>
              <a:t>Conclusion:</a:t>
            </a:r>
          </a:p>
          <a:p>
            <a:r>
              <a:rPr lang="en-US" dirty="0" smtClean="0"/>
              <a:t>Reflection </a:t>
            </a:r>
            <a:r>
              <a:rPr lang="en-US" dirty="0"/>
              <a:t>on the </a:t>
            </a:r>
            <a:r>
              <a:rPr lang="en-US" dirty="0" smtClean="0"/>
              <a:t>lesson</a:t>
            </a:r>
          </a:p>
          <a:p>
            <a:pPr marL="0" indent="0">
              <a:buNone/>
            </a:pPr>
            <a:r>
              <a:rPr lang="en-GB" dirty="0" smtClean="0"/>
              <a:t>NB:</a:t>
            </a:r>
            <a:r>
              <a:rPr lang="en-US" b="1" dirty="0"/>
              <a:t>{</a:t>
            </a:r>
            <a:r>
              <a:rPr lang="en-US" b="1" i="1" dirty="0"/>
              <a:t>Mainstream  Core Competencies,  Values and </a:t>
            </a:r>
            <a:r>
              <a:rPr lang="en-US" b="1" i="1" dirty="0" smtClean="0"/>
              <a:t>PCIs in the steps}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4422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5002" y="1311964"/>
            <a:ext cx="11152989" cy="4681331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en-GB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				</a:t>
            </a:r>
            <a:r>
              <a:rPr lang="en-GB" sz="3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</a:t>
            </a:r>
            <a:r>
              <a:rPr lang="en-GB" sz="3600" b="1" dirty="0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activity</a:t>
            </a:r>
            <a:endParaRPr lang="en-GB" b="1" dirty="0" smtClean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3600" dirty="0" smtClean="0"/>
              <a:t>1. Critique </a:t>
            </a:r>
            <a:r>
              <a:rPr lang="en-US" sz="3600" dirty="0"/>
              <a:t>the </a:t>
            </a:r>
            <a:r>
              <a:rPr lang="en-US" sz="3600" dirty="0" smtClean="0"/>
              <a:t>sample lesson plan provided </a:t>
            </a:r>
            <a:r>
              <a:rPr lang="en-US" sz="3600" dirty="0"/>
              <a:t>in the light of CBC lesson </a:t>
            </a:r>
            <a:r>
              <a:rPr lang="en-US" sz="3600" dirty="0" smtClean="0"/>
              <a:t>plan components,</a:t>
            </a:r>
            <a:r>
              <a:rPr lang="en-GB" sz="3600" dirty="0">
                <a:solidFill>
                  <a:srgbClr val="000000"/>
                </a:solidFill>
                <a:ea typeface="Times New Roman" panose="02020603050405020304" pitchFamily="18" charset="0"/>
              </a:rPr>
              <a:t> incorporating IBL and ICT Integration</a:t>
            </a:r>
            <a:r>
              <a:rPr lang="en-US" sz="3600" dirty="0" smtClean="0"/>
              <a:t> 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2</a:t>
            </a:r>
            <a:r>
              <a:rPr lang="en-US" sz="3600" dirty="0" smtClean="0"/>
              <a:t>. In </a:t>
            </a:r>
            <a:r>
              <a:rPr lang="en-US" sz="3600" dirty="0"/>
              <a:t>your </a:t>
            </a:r>
            <a:r>
              <a:rPr lang="en-US" sz="3600" dirty="0" smtClean="0"/>
              <a:t>groups, use the resource developed in section 3 to plan a lesson incorporating </a:t>
            </a:r>
            <a:r>
              <a:rPr lang="en-US" sz="3600" dirty="0"/>
              <a:t>aspects of IBL and ICT Integration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 dirty="0" smtClean="0"/>
              <a:t> </a:t>
            </a:r>
            <a:r>
              <a:rPr lang="en-GB" sz="3600" dirty="0" smtClean="0"/>
              <a:t>3. Peer teach the lesson for critique using the lesson observation tool provided.</a:t>
            </a:r>
          </a:p>
          <a:p>
            <a:pPr marL="0" lvl="0" indent="0">
              <a:buNone/>
            </a:pPr>
            <a:r>
              <a:rPr lang="en-GB" sz="3600" dirty="0"/>
              <a:t>4</a:t>
            </a:r>
            <a:r>
              <a:rPr lang="en-GB" sz="3600" dirty="0" smtClean="0"/>
              <a:t>. Improve on the lesson based on the critique</a:t>
            </a:r>
            <a:endParaRPr lang="en-US" sz="3600" dirty="0"/>
          </a:p>
          <a:p>
            <a:pPr marL="0" indent="0">
              <a:buNone/>
              <a:defRPr/>
            </a:pPr>
            <a:endParaRPr lang="en-GB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2217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9182" y="99205"/>
            <a:ext cx="4065105" cy="802316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739" y="1232452"/>
            <a:ext cx="10485783" cy="4880114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unit, you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Inquiry Based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Learning as a Learner Centred Approach (LCA) and ICT Integration in Learning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planned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modelled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lessons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our hope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the knowledge and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acquired have made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to appreciate the use of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LCAs and ICT integration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learning  process 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expected apply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knowledge and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skills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enhance your practice back in your school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114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</TotalTime>
  <Words>315</Words>
  <Application>Microsoft Office PowerPoint</Application>
  <PresentationFormat>Widescreen</PresentationFormat>
  <Paragraphs>56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Adobe Garamond Pro Bold</vt:lpstr>
      <vt:lpstr>Arial</vt:lpstr>
      <vt:lpstr>Calibri</vt:lpstr>
      <vt:lpstr>Times New Roman</vt:lpstr>
      <vt:lpstr>Wingdings</vt:lpstr>
      <vt:lpstr>Office Theme</vt:lpstr>
      <vt:lpstr>Section 4; Lesson Plan and Peer Teaching</vt:lpstr>
      <vt:lpstr>Introduction</vt:lpstr>
      <vt:lpstr>Session Plan</vt:lpstr>
      <vt:lpstr>Rationale</vt:lpstr>
      <vt:lpstr>Session outcomes</vt:lpstr>
      <vt:lpstr>CBC Lesson Plan Template</vt:lpstr>
      <vt:lpstr>CBC Lesson Plan Template</vt:lpstr>
      <vt:lpstr>PowerPoint Presentation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Planning</dc:title>
  <dc:creator>NANCY</dc:creator>
  <cp:lastModifiedBy>USER</cp:lastModifiedBy>
  <cp:revision>51</cp:revision>
  <dcterms:created xsi:type="dcterms:W3CDTF">2022-04-23T12:11:22Z</dcterms:created>
  <dcterms:modified xsi:type="dcterms:W3CDTF">2024-04-13T07:09:37Z</dcterms:modified>
</cp:coreProperties>
</file>